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x="18288000" cy="10287000"/>
  <p:notesSz cx="6858000" cy="9144000"/>
  <p:embeddedFontLst>
    <p:embeddedFont>
      <p:font typeface="Squada One" charset="1" panose="02000000000000000000"/>
      <p:regular r:id="rId35"/>
    </p:embeddedFont>
    <p:embeddedFont>
      <p:font typeface="Be Vietnam Italics" charset="1" panose="00000500000000000000"/>
      <p:regular r:id="rId36"/>
    </p:embeddedFont>
    <p:embeddedFont>
      <p:font typeface="Be Vietnam Ultra-Bold" charset="1" panose="00000900000000000000"/>
      <p:regular r:id="rId37"/>
    </p:embeddedFont>
    <p:embeddedFont>
      <p:font typeface="Be Vietnam" charset="1" panose="00000500000000000000"/>
      <p:regular r:id="rId38"/>
    </p:embeddedFont>
    <p:embeddedFont>
      <p:font typeface="Inter Bold" charset="1" panose="020B0802030000000004"/>
      <p:regular r:id="rId39"/>
    </p:embeddedFont>
    <p:embeddedFont>
      <p:font typeface="Canva Sans" charset="1" panose="020B0503030501040103"/>
      <p:regular r:id="rId40"/>
    </p:embeddedFont>
    <p:embeddedFont>
      <p:font typeface="Canva Sans Bold" charset="1" panose="020B0803030501040103"/>
      <p:regular r:id="rId41"/>
    </p:embeddedFont>
    <p:embeddedFont>
      <p:font typeface="Proxima Nova Bold" charset="1" panose="02000506030000020004"/>
      <p:regular r:id="rId42"/>
    </p:embeddedFont>
    <p:embeddedFont>
      <p:font typeface="Inter" charset="1" panose="020B0502030000000004"/>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6.png" Type="http://schemas.openxmlformats.org/officeDocument/2006/relationships/image"/><Relationship Id="rId5" Target="../media/image31.png" Type="http://schemas.openxmlformats.org/officeDocument/2006/relationships/image"/><Relationship Id="rId6" Target="../media/image5.png" Type="http://schemas.openxmlformats.org/officeDocument/2006/relationships/image"/><Relationship Id="rId7" Target="../media/image11.png" Type="http://schemas.openxmlformats.org/officeDocument/2006/relationships/image"/><Relationship Id="rId8" Target="../media/image12.svg" Type="http://schemas.openxmlformats.org/officeDocument/2006/relationships/image"/><Relationship Id="rId9" Target="../media/image3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png" Type="http://schemas.openxmlformats.org/officeDocument/2006/relationships/image"/><Relationship Id="rId11" Target="../media/image35.png" Type="http://schemas.openxmlformats.org/officeDocument/2006/relationships/image"/><Relationship Id="rId12" Target="../media/image36.png" Type="http://schemas.openxmlformats.org/officeDocument/2006/relationships/image"/><Relationship Id="rId13" Target="../media/image37.png" Type="http://schemas.openxmlformats.org/officeDocument/2006/relationships/image"/><Relationship Id="rId14" Target="../media/image38.png" Type="http://schemas.openxmlformats.org/officeDocument/2006/relationships/image"/><Relationship Id="rId15" Target="../media/image39.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31.png" Type="http://schemas.openxmlformats.org/officeDocument/2006/relationships/image"/><Relationship Id="rId9" Target="../media/image33.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png" Type="http://schemas.openxmlformats.org/officeDocument/2006/relationships/image"/><Relationship Id="rId11" Target="../media/image35.png" Type="http://schemas.openxmlformats.org/officeDocument/2006/relationships/image"/><Relationship Id="rId12" Target="../media/image36.png" Type="http://schemas.openxmlformats.org/officeDocument/2006/relationships/image"/><Relationship Id="rId13" Target="../media/image37.png" Type="http://schemas.openxmlformats.org/officeDocument/2006/relationships/image"/><Relationship Id="rId14" Target="../media/image38.png" Type="http://schemas.openxmlformats.org/officeDocument/2006/relationships/image"/><Relationship Id="rId15" Target="../media/image40.png" Type="http://schemas.openxmlformats.org/officeDocument/2006/relationships/image"/><Relationship Id="rId16" Target="../media/image41.png" Type="http://schemas.openxmlformats.org/officeDocument/2006/relationships/image"/><Relationship Id="rId17" Target="../media/image42.png" Type="http://schemas.openxmlformats.org/officeDocument/2006/relationships/image"/><Relationship Id="rId18" Target="../media/image43.png" Type="http://schemas.openxmlformats.org/officeDocument/2006/relationships/image"/><Relationship Id="rId19" Target="../media/image44.png" Type="http://schemas.openxmlformats.org/officeDocument/2006/relationships/image"/><Relationship Id="rId2" Target="../media/image11.png" Type="http://schemas.openxmlformats.org/officeDocument/2006/relationships/image"/><Relationship Id="rId20" Target="../media/image45.png" Type="http://schemas.openxmlformats.org/officeDocument/2006/relationships/image"/><Relationship Id="rId21" Target="../media/image46.png" Type="http://schemas.openxmlformats.org/officeDocument/2006/relationships/image"/><Relationship Id="rId22" Target="../media/image47.png" Type="http://schemas.openxmlformats.org/officeDocument/2006/relationships/image"/><Relationship Id="rId23" Target="../media/image48.png" Type="http://schemas.openxmlformats.org/officeDocument/2006/relationships/image"/><Relationship Id="rId24" Target="../media/image49.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31.png" Type="http://schemas.openxmlformats.org/officeDocument/2006/relationships/image"/><Relationship Id="rId9" Target="../media/image33.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2.png" Type="http://schemas.openxmlformats.org/officeDocument/2006/relationships/image"/><Relationship Id="rId11" Target="../media/image53.svg" Type="http://schemas.openxmlformats.org/officeDocument/2006/relationships/image"/><Relationship Id="rId12" Target="../media/image54.png" Type="http://schemas.openxmlformats.org/officeDocument/2006/relationships/image"/><Relationship Id="rId13" Target="../media/image55.svg" Type="http://schemas.openxmlformats.org/officeDocument/2006/relationships/image"/><Relationship Id="rId14" Target="../media/image56.png" Type="http://schemas.openxmlformats.org/officeDocument/2006/relationships/image"/><Relationship Id="rId15" Target="../media/image57.svg" Type="http://schemas.openxmlformats.org/officeDocument/2006/relationships/image"/><Relationship Id="rId16" Target="../media/image58.png" Type="http://schemas.openxmlformats.org/officeDocument/2006/relationships/image"/><Relationship Id="rId17" Target="../media/image59.svg" Type="http://schemas.openxmlformats.org/officeDocument/2006/relationships/image"/><Relationship Id="rId18" Target="../media/image60.png" Type="http://schemas.openxmlformats.org/officeDocument/2006/relationships/image"/><Relationship Id="rId19" Target="../media/image61.svg" Type="http://schemas.openxmlformats.org/officeDocument/2006/relationships/image"/><Relationship Id="rId2" Target="../media/image11.png" Type="http://schemas.openxmlformats.org/officeDocument/2006/relationships/image"/><Relationship Id="rId20" Target="../media/image62.png" Type="http://schemas.openxmlformats.org/officeDocument/2006/relationships/image"/><Relationship Id="rId21" Target="../media/image63.svg" Type="http://schemas.openxmlformats.org/officeDocument/2006/relationships/image"/><Relationship Id="rId22" Target="../media/image64.png" Type="http://schemas.openxmlformats.org/officeDocument/2006/relationships/image"/><Relationship Id="rId23" Target="../media/image65.svg" Type="http://schemas.openxmlformats.org/officeDocument/2006/relationships/image"/><Relationship Id="rId24" Target="../media/image66.png" Type="http://schemas.openxmlformats.org/officeDocument/2006/relationships/image"/><Relationship Id="rId25" Target="../media/image67.svg" Type="http://schemas.openxmlformats.org/officeDocument/2006/relationships/image"/><Relationship Id="rId26" Target="../media/image68.png" Type="http://schemas.openxmlformats.org/officeDocument/2006/relationships/image"/><Relationship Id="rId27" Target="../media/image69.svg" Type="http://schemas.openxmlformats.org/officeDocument/2006/relationships/image"/><Relationship Id="rId28" Target="../media/image70.png" Type="http://schemas.openxmlformats.org/officeDocument/2006/relationships/image"/><Relationship Id="rId29" Target="../media/image71.svg" Type="http://schemas.openxmlformats.org/officeDocument/2006/relationships/image"/><Relationship Id="rId3" Target="../media/image12.svg" Type="http://schemas.openxmlformats.org/officeDocument/2006/relationships/image"/><Relationship Id="rId30" Target="../media/image72.png" Type="http://schemas.openxmlformats.org/officeDocument/2006/relationships/image"/><Relationship Id="rId31" Target="../media/image73.svg" Type="http://schemas.openxmlformats.org/officeDocument/2006/relationships/image"/><Relationship Id="rId32" Target="../media/image74.png" Type="http://schemas.openxmlformats.org/officeDocument/2006/relationships/image"/><Relationship Id="rId33" Target="../media/image75.svg" Type="http://schemas.openxmlformats.org/officeDocument/2006/relationships/image"/><Relationship Id="rId34" Target="../media/image76.png" Type="http://schemas.openxmlformats.org/officeDocument/2006/relationships/image"/><Relationship Id="rId35" Target="../media/image77.svg" Type="http://schemas.openxmlformats.org/officeDocument/2006/relationships/image"/><Relationship Id="rId36" Target="../media/image78.png" Type="http://schemas.openxmlformats.org/officeDocument/2006/relationships/image"/><Relationship Id="rId37" Target="../media/image79.svg" Type="http://schemas.openxmlformats.org/officeDocument/2006/relationships/image"/><Relationship Id="rId38" Target="../media/image80.png" Type="http://schemas.openxmlformats.org/officeDocument/2006/relationships/image"/><Relationship Id="rId39" Target="../media/image81.svg" Type="http://schemas.openxmlformats.org/officeDocument/2006/relationships/image"/><Relationship Id="rId4" Target="../media/image13.png" Type="http://schemas.openxmlformats.org/officeDocument/2006/relationships/image"/><Relationship Id="rId40" Target="../media/image82.png" Type="http://schemas.openxmlformats.org/officeDocument/2006/relationships/image"/><Relationship Id="rId41" Target="../media/image83.svg" Type="http://schemas.openxmlformats.org/officeDocument/2006/relationships/image"/><Relationship Id="rId42" Target="../media/image84.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50.png" Type="http://schemas.openxmlformats.org/officeDocument/2006/relationships/image"/><Relationship Id="rId9" Target="../media/image51.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6.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50.png" Type="http://schemas.openxmlformats.org/officeDocument/2006/relationships/image"/><Relationship Id="rId9" Target="../media/image85.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8.png" Type="http://schemas.openxmlformats.org/officeDocument/2006/relationships/image"/><Relationship Id="rId11" Target="../media/image89.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50.png" Type="http://schemas.openxmlformats.org/officeDocument/2006/relationships/image"/><Relationship Id="rId9" Target="../media/image87.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50.png" Type="http://schemas.openxmlformats.org/officeDocument/2006/relationships/image"/><Relationship Id="rId9" Target="../media/image90.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3.png" Type="http://schemas.openxmlformats.org/officeDocument/2006/relationships/image"/><Relationship Id="rId11" Target="../media/image94.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91.png" Type="http://schemas.openxmlformats.org/officeDocument/2006/relationships/image"/><Relationship Id="rId9" Target="../media/image92.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6.sv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91.png" Type="http://schemas.openxmlformats.org/officeDocument/2006/relationships/image"/><Relationship Id="rId9" Target="../media/image9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8.png" Type="http://schemas.openxmlformats.org/officeDocument/2006/relationships/image"/><Relationship Id="rId11" Target="../media/image99.png" Type="http://schemas.openxmlformats.org/officeDocument/2006/relationships/image"/><Relationship Id="rId12" Target="../media/image100.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91.png" Type="http://schemas.openxmlformats.org/officeDocument/2006/relationships/image"/><Relationship Id="rId9" Target="../media/image9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2.jpeg" Type="http://schemas.openxmlformats.org/officeDocument/2006/relationships/image"/><Relationship Id="rId11" Target="../media/image103.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91.png" Type="http://schemas.openxmlformats.org/officeDocument/2006/relationships/image"/><Relationship Id="rId9" Target="../media/image101.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11" Target="../media/image27.png" Type="http://schemas.openxmlformats.org/officeDocument/2006/relationships/image"/><Relationship Id="rId12" Target="../media/image28.png" Type="http://schemas.openxmlformats.org/officeDocument/2006/relationships/image"/><Relationship Id="rId13" Target="../media/image104.png" Type="http://schemas.openxmlformats.org/officeDocument/2006/relationships/image"/><Relationship Id="rId14" Target="../media/image29.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91.png" Type="http://schemas.openxmlformats.org/officeDocument/2006/relationships/image"/><Relationship Id="rId9" Target="../media/image25.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105.png" Type="http://schemas.openxmlformats.org/officeDocument/2006/relationships/image"/><Relationship Id="rId9" Target="../media/image106.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0.jpeg" Type="http://schemas.openxmlformats.org/officeDocument/2006/relationships/image"/><Relationship Id="rId11" Target="../media/image111.png" Type="http://schemas.openxmlformats.org/officeDocument/2006/relationships/image"/><Relationship Id="rId12" Target="../media/image112.png" Type="http://schemas.openxmlformats.org/officeDocument/2006/relationships/image"/><Relationship Id="rId13" Target="../media/image113.png" Type="http://schemas.openxmlformats.org/officeDocument/2006/relationships/image"/><Relationship Id="rId14" Target="../media/image114.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105.png" Type="http://schemas.openxmlformats.org/officeDocument/2006/relationships/image"/><Relationship Id="rId7" Target="../media/image107.png" Type="http://schemas.openxmlformats.org/officeDocument/2006/relationships/image"/><Relationship Id="rId8" Target="../media/image108.jpeg" Type="http://schemas.openxmlformats.org/officeDocument/2006/relationships/image"/><Relationship Id="rId9" Target="../media/image109.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105.png" Type="http://schemas.openxmlformats.org/officeDocument/2006/relationships/image"/><Relationship Id="rId7" Target="../media/image109.png" Type="http://schemas.openxmlformats.org/officeDocument/2006/relationships/image"/><Relationship Id="rId8" Target="../media/image111.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6.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105.png" Type="http://schemas.openxmlformats.org/officeDocument/2006/relationships/image"/><Relationship Id="rId7" Target="../media/image109.png" Type="http://schemas.openxmlformats.org/officeDocument/2006/relationships/image"/><Relationship Id="rId8" Target="../media/image111.png" Type="http://schemas.openxmlformats.org/officeDocument/2006/relationships/image"/><Relationship Id="rId9" Target="../media/image115.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8.png" Type="http://schemas.openxmlformats.org/officeDocument/2006/relationships/image"/><Relationship Id="rId11" Target="../media/image119.png" Type="http://schemas.openxmlformats.org/officeDocument/2006/relationships/image"/><Relationship Id="rId12" Target="../media/image120.png" Type="http://schemas.openxmlformats.org/officeDocument/2006/relationships/image"/><Relationship Id="rId13" Target="../media/image121.png" Type="http://schemas.openxmlformats.org/officeDocument/2006/relationships/image"/><Relationship Id="rId14" Target="../media/image122.png" Type="http://schemas.openxmlformats.org/officeDocument/2006/relationships/image"/><Relationship Id="rId15" Target="../media/image123.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105.png" Type="http://schemas.openxmlformats.org/officeDocument/2006/relationships/image"/><Relationship Id="rId7" Target="../media/image109.png" Type="http://schemas.openxmlformats.org/officeDocument/2006/relationships/image"/><Relationship Id="rId8" Target="../media/image111.png" Type="http://schemas.openxmlformats.org/officeDocument/2006/relationships/image"/><Relationship Id="rId9" Target="../media/image117.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5.png" Type="http://schemas.openxmlformats.org/officeDocument/2006/relationships/image"/><Relationship Id="rId11" Target="../media/image126.png" Type="http://schemas.openxmlformats.org/officeDocument/2006/relationships/image"/><Relationship Id="rId12" Target="../media/image127.pn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 Id="rId6" Target="../media/image105.png" Type="http://schemas.openxmlformats.org/officeDocument/2006/relationships/image"/><Relationship Id="rId7" Target="../media/image109.png" Type="http://schemas.openxmlformats.org/officeDocument/2006/relationships/image"/><Relationship Id="rId8" Target="../media/image111.png" Type="http://schemas.openxmlformats.org/officeDocument/2006/relationships/image"/><Relationship Id="rId9" Target="../media/image124.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8.png" Type="http://schemas.openxmlformats.org/officeDocument/2006/relationships/image"/><Relationship Id="rId3" Target="../media/image129.svg" Type="http://schemas.openxmlformats.org/officeDocument/2006/relationships/image"/><Relationship Id="rId4" Target="../media/image130.png" Type="http://schemas.openxmlformats.org/officeDocument/2006/relationships/image"/><Relationship Id="rId5" Target="../media/image131.svg" Type="http://schemas.openxmlformats.org/officeDocument/2006/relationships/image"/><Relationship Id="rId6" Target="../media/image132.png" Type="http://schemas.openxmlformats.org/officeDocument/2006/relationships/image"/><Relationship Id="rId7" Target="../media/image133.svg" Type="http://schemas.openxmlformats.org/officeDocument/2006/relationships/image"/><Relationship Id="rId8" Target="../media/image5.png" Type="http://schemas.openxmlformats.org/officeDocument/2006/relationships/image"/><Relationship Id="rId9"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5.png" Type="http://schemas.openxmlformats.org/officeDocument/2006/relationships/image"/><Relationship Id="rId9"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1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jpeg" Type="http://schemas.openxmlformats.org/officeDocument/2006/relationships/image"/><Relationship Id="rId11" Target="../media/image22.jpeg" Type="http://schemas.openxmlformats.org/officeDocument/2006/relationships/image"/><Relationship Id="rId12" Target="../media/image23.jpe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19.png" Type="http://schemas.openxmlformats.org/officeDocument/2006/relationships/image"/><Relationship Id="rId9" Target="../media/image20.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19.png" Type="http://schemas.openxmlformats.org/officeDocument/2006/relationships/image"/><Relationship Id="rId9" Target="../media/image2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png" Type="http://schemas.openxmlformats.org/officeDocument/2006/relationships/image"/><Relationship Id="rId11" Target="../media/image27.png" Type="http://schemas.openxmlformats.org/officeDocument/2006/relationships/image"/><Relationship Id="rId12" Target="../media/image28.png" Type="http://schemas.openxmlformats.org/officeDocument/2006/relationships/image"/><Relationship Id="rId13" Target="../media/image29.png" Type="http://schemas.openxmlformats.org/officeDocument/2006/relationships/image"/><Relationship Id="rId14" Target="../media/image30.png" Type="http://schemas.openxmlformats.org/officeDocument/2006/relationships/image"/><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19.png" Type="http://schemas.openxmlformats.org/officeDocument/2006/relationships/image"/><Relationship Id="rId9" Target="../media/image2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sp>
        <p:nvSpPr>
          <p:cNvPr name="Freeform 2" id="2"/>
          <p:cNvSpPr/>
          <p:nvPr/>
        </p:nvSpPr>
        <p:spPr>
          <a:xfrm flipH="false" flipV="false" rot="0">
            <a:off x="-7503653" y="-397542"/>
            <a:ext cx="13125100" cy="11884181"/>
          </a:xfrm>
          <a:custGeom>
            <a:avLst/>
            <a:gdLst/>
            <a:ahLst/>
            <a:cxnLst/>
            <a:rect r="r" b="b" t="t" l="l"/>
            <a:pathLst>
              <a:path h="11884181" w="13125100">
                <a:moveTo>
                  <a:pt x="0" y="0"/>
                </a:moveTo>
                <a:lnTo>
                  <a:pt x="13125100" y="0"/>
                </a:lnTo>
                <a:lnTo>
                  <a:pt x="13125100" y="11884181"/>
                </a:lnTo>
                <a:lnTo>
                  <a:pt x="0" y="1188418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883866" y="-10287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003109" y="8827263"/>
            <a:ext cx="4044608" cy="1377579"/>
          </a:xfrm>
          <a:custGeom>
            <a:avLst/>
            <a:gdLst/>
            <a:ahLst/>
            <a:cxnLst/>
            <a:rect r="r" b="b" t="t" l="l"/>
            <a:pathLst>
              <a:path h="1377579" w="4044608">
                <a:moveTo>
                  <a:pt x="0" y="0"/>
                </a:moveTo>
                <a:lnTo>
                  <a:pt x="4044608" y="0"/>
                </a:lnTo>
                <a:lnTo>
                  <a:pt x="4044608" y="1377578"/>
                </a:lnTo>
                <a:lnTo>
                  <a:pt x="0" y="1377578"/>
                </a:lnTo>
                <a:lnTo>
                  <a:pt x="0" y="0"/>
                </a:lnTo>
                <a:close/>
              </a:path>
            </a:pathLst>
          </a:custGeom>
          <a:blipFill>
            <a:blip r:embed="rId6"/>
            <a:stretch>
              <a:fillRect l="0" t="0" r="0" b="0"/>
            </a:stretch>
          </a:blipFill>
        </p:spPr>
      </p:sp>
      <p:sp>
        <p:nvSpPr>
          <p:cNvPr name="Freeform 5" id="5"/>
          <p:cNvSpPr/>
          <p:nvPr/>
        </p:nvSpPr>
        <p:spPr>
          <a:xfrm flipH="false" flipV="false" rot="0">
            <a:off x="12147885" y="9056866"/>
            <a:ext cx="5793382" cy="918373"/>
          </a:xfrm>
          <a:custGeom>
            <a:avLst/>
            <a:gdLst/>
            <a:ahLst/>
            <a:cxnLst/>
            <a:rect r="r" b="b" t="t" l="l"/>
            <a:pathLst>
              <a:path h="918373" w="5793382">
                <a:moveTo>
                  <a:pt x="0" y="0"/>
                </a:moveTo>
                <a:lnTo>
                  <a:pt x="5793381" y="0"/>
                </a:lnTo>
                <a:lnTo>
                  <a:pt x="5793381" y="918372"/>
                </a:lnTo>
                <a:lnTo>
                  <a:pt x="0" y="918372"/>
                </a:lnTo>
                <a:lnTo>
                  <a:pt x="0" y="0"/>
                </a:lnTo>
                <a:close/>
              </a:path>
            </a:pathLst>
          </a:custGeom>
          <a:blipFill>
            <a:blip r:embed="rId7"/>
            <a:stretch>
              <a:fillRect l="0" t="0" r="0" b="0"/>
            </a:stretch>
          </a:blipFill>
        </p:spPr>
      </p:sp>
      <p:sp>
        <p:nvSpPr>
          <p:cNvPr name="TextBox 6" id="6"/>
          <p:cNvSpPr txBox="true"/>
          <p:nvPr/>
        </p:nvSpPr>
        <p:spPr>
          <a:xfrm rot="0">
            <a:off x="6154167" y="3324332"/>
            <a:ext cx="11787099" cy="2418692"/>
          </a:xfrm>
          <a:prstGeom prst="rect">
            <a:avLst/>
          </a:prstGeom>
        </p:spPr>
        <p:txBody>
          <a:bodyPr anchor="t" rtlCol="false" tIns="0" lIns="0" bIns="0" rIns="0">
            <a:spAutoFit/>
          </a:bodyPr>
          <a:lstStyle/>
          <a:p>
            <a:pPr algn="l" marL="0" indent="0" lvl="0">
              <a:lnSpc>
                <a:spcPts val="19749"/>
              </a:lnSpc>
            </a:pPr>
            <a:r>
              <a:rPr lang="en-US" sz="14106">
                <a:solidFill>
                  <a:srgbClr val="737373"/>
                </a:solidFill>
                <a:latin typeface="Squada One"/>
                <a:ea typeface="Squada One"/>
                <a:cs typeface="Squada One"/>
                <a:sym typeface="Squada One"/>
              </a:rPr>
              <a:t>YTP Careers Event </a:t>
            </a:r>
          </a:p>
        </p:txBody>
      </p:sp>
      <p:sp>
        <p:nvSpPr>
          <p:cNvPr name="TextBox 7" id="7"/>
          <p:cNvSpPr txBox="true"/>
          <p:nvPr/>
        </p:nvSpPr>
        <p:spPr>
          <a:xfrm rot="0">
            <a:off x="7276631" y="5268327"/>
            <a:ext cx="10371702" cy="854142"/>
          </a:xfrm>
          <a:prstGeom prst="rect">
            <a:avLst/>
          </a:prstGeom>
        </p:spPr>
        <p:txBody>
          <a:bodyPr anchor="t" rtlCol="false" tIns="0" lIns="0" bIns="0" rIns="0">
            <a:spAutoFit/>
          </a:bodyPr>
          <a:lstStyle/>
          <a:p>
            <a:pPr algn="r" marL="0" indent="0" lvl="0">
              <a:lnSpc>
                <a:spcPts val="6994"/>
              </a:lnSpc>
            </a:pPr>
            <a:r>
              <a:rPr lang="en-US" sz="4996" i="true">
                <a:solidFill>
                  <a:srgbClr val="191919"/>
                </a:solidFill>
                <a:latin typeface="Be Vietnam Italics"/>
                <a:ea typeface="Be Vietnam Italics"/>
                <a:cs typeface="Be Vietnam Italics"/>
                <a:sym typeface="Be Vietnam Italics"/>
              </a:rPr>
              <a:t>What are my options next year?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Leeds Beckett University </a:t>
            </a:r>
          </a:p>
        </p:txBody>
      </p:sp>
      <p:sp>
        <p:nvSpPr>
          <p:cNvPr name="Freeform 7" id="7"/>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4"/>
            <a:stretch>
              <a:fillRect l="0" t="0" r="0" b="0"/>
            </a:stretch>
          </a:blipFill>
        </p:spPr>
      </p:sp>
      <p:sp>
        <p:nvSpPr>
          <p:cNvPr name="Freeform 8" id="8"/>
          <p:cNvSpPr/>
          <p:nvPr/>
        </p:nvSpPr>
        <p:spPr>
          <a:xfrm flipH="false" flipV="false" rot="0">
            <a:off x="12128825" y="0"/>
            <a:ext cx="4321824" cy="2881216"/>
          </a:xfrm>
          <a:custGeom>
            <a:avLst/>
            <a:gdLst/>
            <a:ahLst/>
            <a:cxnLst/>
            <a:rect r="r" b="b" t="t" l="l"/>
            <a:pathLst>
              <a:path h="2881216" w="4321824">
                <a:moveTo>
                  <a:pt x="0" y="0"/>
                </a:moveTo>
                <a:lnTo>
                  <a:pt x="4321824" y="0"/>
                </a:lnTo>
                <a:lnTo>
                  <a:pt x="4321824" y="2881216"/>
                </a:lnTo>
                <a:lnTo>
                  <a:pt x="0" y="2881216"/>
                </a:lnTo>
                <a:lnTo>
                  <a:pt x="0" y="0"/>
                </a:lnTo>
                <a:close/>
              </a:path>
            </a:pathLst>
          </a:custGeom>
          <a:blipFill>
            <a:blip r:embed="rId5"/>
            <a:stretch>
              <a:fillRect l="0" t="0" r="0" b="0"/>
            </a:stretch>
          </a:blipFill>
        </p:spPr>
      </p:sp>
      <p:sp>
        <p:nvSpPr>
          <p:cNvPr name="Freeform 9" id="9"/>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10" id="10"/>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0" y="3581585"/>
            <a:ext cx="18288000" cy="3280410"/>
          </a:xfrm>
          <a:custGeom>
            <a:avLst/>
            <a:gdLst/>
            <a:ahLst/>
            <a:cxnLst/>
            <a:rect r="r" b="b" t="t" l="l"/>
            <a:pathLst>
              <a:path h="3280410" w="18288000">
                <a:moveTo>
                  <a:pt x="0" y="0"/>
                </a:moveTo>
                <a:lnTo>
                  <a:pt x="18288000" y="0"/>
                </a:lnTo>
                <a:lnTo>
                  <a:pt x="18288000" y="3280410"/>
                </a:lnTo>
                <a:lnTo>
                  <a:pt x="0" y="3280410"/>
                </a:lnTo>
                <a:lnTo>
                  <a:pt x="0" y="0"/>
                </a:lnTo>
                <a:close/>
              </a:path>
            </a:pathLst>
          </a:custGeom>
          <a:blipFill>
            <a:blip r:embed="rId9"/>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Leeds Beckett University </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128825" y="0"/>
            <a:ext cx="4321824" cy="2881216"/>
          </a:xfrm>
          <a:custGeom>
            <a:avLst/>
            <a:gdLst/>
            <a:ahLst/>
            <a:cxnLst/>
            <a:rect r="r" b="b" t="t" l="l"/>
            <a:pathLst>
              <a:path h="2881216" w="4321824">
                <a:moveTo>
                  <a:pt x="0" y="0"/>
                </a:moveTo>
                <a:lnTo>
                  <a:pt x="4321824" y="0"/>
                </a:lnTo>
                <a:lnTo>
                  <a:pt x="4321824" y="2881216"/>
                </a:lnTo>
                <a:lnTo>
                  <a:pt x="0" y="2881216"/>
                </a:lnTo>
                <a:lnTo>
                  <a:pt x="0" y="0"/>
                </a:lnTo>
                <a:close/>
              </a:path>
            </a:pathLst>
          </a:custGeom>
          <a:blipFill>
            <a:blip r:embed="rId8"/>
            <a:stretch>
              <a:fillRect l="0" t="0" r="0" b="0"/>
            </a:stretch>
          </a:blipFill>
        </p:spPr>
      </p:sp>
      <p:grpSp>
        <p:nvGrpSpPr>
          <p:cNvPr name="Group 11" id="11"/>
          <p:cNvGrpSpPr/>
          <p:nvPr/>
        </p:nvGrpSpPr>
        <p:grpSpPr>
          <a:xfrm rot="0">
            <a:off x="554707" y="3460215"/>
            <a:ext cx="6226449" cy="4498714"/>
            <a:chOff x="0" y="0"/>
            <a:chExt cx="8301932" cy="5998285"/>
          </a:xfrm>
        </p:grpSpPr>
        <p:sp>
          <p:nvSpPr>
            <p:cNvPr name="Freeform 12" id="12"/>
            <p:cNvSpPr/>
            <p:nvPr/>
          </p:nvSpPr>
          <p:spPr>
            <a:xfrm flipH="false" flipV="false" rot="0">
              <a:off x="3106103" y="1311145"/>
              <a:ext cx="1160801" cy="1160801"/>
            </a:xfrm>
            <a:custGeom>
              <a:avLst/>
              <a:gdLst/>
              <a:ahLst/>
              <a:cxnLst/>
              <a:rect r="r" b="b" t="t" l="l"/>
              <a:pathLst>
                <a:path h="1160801" w="1160801">
                  <a:moveTo>
                    <a:pt x="0" y="0"/>
                  </a:moveTo>
                  <a:lnTo>
                    <a:pt x="1160801" y="0"/>
                  </a:lnTo>
                  <a:lnTo>
                    <a:pt x="1160801" y="1160801"/>
                  </a:lnTo>
                  <a:lnTo>
                    <a:pt x="0" y="1160801"/>
                  </a:lnTo>
                  <a:lnTo>
                    <a:pt x="0" y="0"/>
                  </a:lnTo>
                  <a:close/>
                </a:path>
              </a:pathLst>
            </a:custGeom>
            <a:blipFill>
              <a:blip r:embed="rId9"/>
              <a:stretch>
                <a:fillRect l="0" t="0" r="0" b="0"/>
              </a:stretch>
            </a:blipFill>
          </p:spPr>
        </p:sp>
        <p:sp>
          <p:nvSpPr>
            <p:cNvPr name="Freeform 13" id="13"/>
            <p:cNvSpPr/>
            <p:nvPr/>
          </p:nvSpPr>
          <p:spPr>
            <a:xfrm flipH="false" flipV="false" rot="0">
              <a:off x="0" y="0"/>
              <a:ext cx="2007209" cy="722595"/>
            </a:xfrm>
            <a:custGeom>
              <a:avLst/>
              <a:gdLst/>
              <a:ahLst/>
              <a:cxnLst/>
              <a:rect r="r" b="b" t="t" l="l"/>
              <a:pathLst>
                <a:path h="722595" w="2007209">
                  <a:moveTo>
                    <a:pt x="0" y="0"/>
                  </a:moveTo>
                  <a:lnTo>
                    <a:pt x="2007209" y="0"/>
                  </a:lnTo>
                  <a:lnTo>
                    <a:pt x="2007209" y="722595"/>
                  </a:lnTo>
                  <a:lnTo>
                    <a:pt x="0" y="722595"/>
                  </a:lnTo>
                  <a:lnTo>
                    <a:pt x="0" y="0"/>
                  </a:lnTo>
                  <a:close/>
                </a:path>
              </a:pathLst>
            </a:custGeom>
            <a:blipFill>
              <a:blip r:embed="rId10"/>
              <a:stretch>
                <a:fillRect l="-4179" t="-104818" r="-5788" b="-100649"/>
              </a:stretch>
            </a:blipFill>
          </p:spPr>
        </p:sp>
        <p:sp>
          <p:nvSpPr>
            <p:cNvPr name="Freeform 14" id="14"/>
            <p:cNvSpPr/>
            <p:nvPr/>
          </p:nvSpPr>
          <p:spPr>
            <a:xfrm flipH="false" flipV="false" rot="0">
              <a:off x="6570375" y="3308431"/>
              <a:ext cx="1435306" cy="1412697"/>
            </a:xfrm>
            <a:custGeom>
              <a:avLst/>
              <a:gdLst/>
              <a:ahLst/>
              <a:cxnLst/>
              <a:rect r="r" b="b" t="t" l="l"/>
              <a:pathLst>
                <a:path h="1412697" w="1435306">
                  <a:moveTo>
                    <a:pt x="0" y="0"/>
                  </a:moveTo>
                  <a:lnTo>
                    <a:pt x="1435306" y="0"/>
                  </a:lnTo>
                  <a:lnTo>
                    <a:pt x="1435306" y="1412697"/>
                  </a:lnTo>
                  <a:lnTo>
                    <a:pt x="0" y="1412697"/>
                  </a:lnTo>
                  <a:lnTo>
                    <a:pt x="0" y="0"/>
                  </a:lnTo>
                  <a:close/>
                </a:path>
              </a:pathLst>
            </a:custGeom>
            <a:blipFill>
              <a:blip r:embed="rId11"/>
              <a:stretch>
                <a:fillRect l="-109375" t="0" r="-108851" b="0"/>
              </a:stretch>
            </a:blipFill>
          </p:spPr>
        </p:sp>
        <p:sp>
          <p:nvSpPr>
            <p:cNvPr name="Freeform 15" id="15"/>
            <p:cNvSpPr/>
            <p:nvPr/>
          </p:nvSpPr>
          <p:spPr>
            <a:xfrm flipH="false" flipV="false" rot="0">
              <a:off x="2932197" y="4012580"/>
              <a:ext cx="2239604" cy="832419"/>
            </a:xfrm>
            <a:custGeom>
              <a:avLst/>
              <a:gdLst/>
              <a:ahLst/>
              <a:cxnLst/>
              <a:rect r="r" b="b" t="t" l="l"/>
              <a:pathLst>
                <a:path h="832419" w="2239604">
                  <a:moveTo>
                    <a:pt x="0" y="0"/>
                  </a:moveTo>
                  <a:lnTo>
                    <a:pt x="2239604" y="0"/>
                  </a:lnTo>
                  <a:lnTo>
                    <a:pt x="2239604" y="832419"/>
                  </a:lnTo>
                  <a:lnTo>
                    <a:pt x="0" y="832419"/>
                  </a:lnTo>
                  <a:lnTo>
                    <a:pt x="0" y="0"/>
                  </a:lnTo>
                  <a:close/>
                </a:path>
              </a:pathLst>
            </a:custGeom>
            <a:blipFill>
              <a:blip r:embed="rId12"/>
              <a:stretch>
                <a:fillRect l="-19317" t="-111621" r="-19808" b="-102096"/>
              </a:stretch>
            </a:blipFill>
          </p:spPr>
        </p:sp>
        <p:sp>
          <p:nvSpPr>
            <p:cNvPr name="Freeform 16" id="16"/>
            <p:cNvSpPr/>
            <p:nvPr/>
          </p:nvSpPr>
          <p:spPr>
            <a:xfrm flipH="false" flipV="false" rot="0">
              <a:off x="6285476" y="4949728"/>
              <a:ext cx="2016456" cy="1048557"/>
            </a:xfrm>
            <a:custGeom>
              <a:avLst/>
              <a:gdLst/>
              <a:ahLst/>
              <a:cxnLst/>
              <a:rect r="r" b="b" t="t" l="l"/>
              <a:pathLst>
                <a:path h="1048557" w="2016456">
                  <a:moveTo>
                    <a:pt x="0" y="0"/>
                  </a:moveTo>
                  <a:lnTo>
                    <a:pt x="2016456" y="0"/>
                  </a:lnTo>
                  <a:lnTo>
                    <a:pt x="2016456" y="1048557"/>
                  </a:lnTo>
                  <a:lnTo>
                    <a:pt x="0" y="1048557"/>
                  </a:lnTo>
                  <a:lnTo>
                    <a:pt x="0" y="0"/>
                  </a:lnTo>
                  <a:close/>
                </a:path>
              </a:pathLst>
            </a:custGeom>
            <a:blipFill>
              <a:blip r:embed="rId13"/>
              <a:stretch>
                <a:fillRect l="-16903" t="-48480" r="-14946" b="-48479"/>
              </a:stretch>
            </a:blipFill>
          </p:spPr>
        </p:sp>
        <p:sp>
          <p:nvSpPr>
            <p:cNvPr name="AutoShape 17" id="17"/>
            <p:cNvSpPr/>
            <p:nvPr/>
          </p:nvSpPr>
          <p:spPr>
            <a:xfrm>
              <a:off x="2007216" y="675163"/>
              <a:ext cx="1098888" cy="635982"/>
            </a:xfrm>
            <a:prstGeom prst="line">
              <a:avLst/>
            </a:prstGeom>
            <a:ln cap="flat" w="50800">
              <a:solidFill>
                <a:srgbClr val="6A4BA2"/>
              </a:solidFill>
              <a:prstDash val="solid"/>
              <a:headEnd type="none" len="sm" w="sm"/>
              <a:tailEnd type="none" len="sm" w="sm"/>
            </a:ln>
          </p:spPr>
        </p:sp>
        <p:sp>
          <p:nvSpPr>
            <p:cNvPr name="AutoShape 18" id="18"/>
            <p:cNvSpPr/>
            <p:nvPr/>
          </p:nvSpPr>
          <p:spPr>
            <a:xfrm flipH="true" flipV="true">
              <a:off x="3686504" y="2471946"/>
              <a:ext cx="365495" cy="1540634"/>
            </a:xfrm>
            <a:prstGeom prst="line">
              <a:avLst/>
            </a:prstGeom>
            <a:ln cap="flat" w="50800">
              <a:solidFill>
                <a:srgbClr val="6A4BA2"/>
              </a:solidFill>
              <a:prstDash val="solid"/>
              <a:headEnd type="none" len="sm" w="sm"/>
              <a:tailEnd type="none" len="sm" w="sm"/>
            </a:ln>
          </p:spPr>
        </p:sp>
        <p:sp>
          <p:nvSpPr>
            <p:cNvPr name="AutoShape 19" id="19"/>
            <p:cNvSpPr/>
            <p:nvPr/>
          </p:nvSpPr>
          <p:spPr>
            <a:xfrm flipH="true" flipV="true">
              <a:off x="3719693" y="2501318"/>
              <a:ext cx="2227258" cy="373114"/>
            </a:xfrm>
            <a:prstGeom prst="line">
              <a:avLst/>
            </a:prstGeom>
            <a:ln cap="flat" w="50800">
              <a:solidFill>
                <a:srgbClr val="6A4BA2"/>
              </a:solidFill>
              <a:prstDash val="solid"/>
              <a:headEnd type="none" len="sm" w="sm"/>
              <a:tailEnd type="none" len="sm" w="sm"/>
            </a:ln>
          </p:spPr>
        </p:sp>
        <p:sp>
          <p:nvSpPr>
            <p:cNvPr name="AutoShape 20" id="20"/>
            <p:cNvSpPr/>
            <p:nvPr/>
          </p:nvSpPr>
          <p:spPr>
            <a:xfrm flipH="true" flipV="true">
              <a:off x="3719693" y="2501318"/>
              <a:ext cx="2850682" cy="1513462"/>
            </a:xfrm>
            <a:prstGeom prst="line">
              <a:avLst/>
            </a:prstGeom>
            <a:ln cap="flat" w="50800">
              <a:solidFill>
                <a:srgbClr val="6A4BA2"/>
              </a:solidFill>
              <a:prstDash val="solid"/>
              <a:headEnd type="none" len="sm" w="sm"/>
              <a:tailEnd type="none" len="sm" w="sm"/>
            </a:ln>
          </p:spPr>
        </p:sp>
        <p:sp>
          <p:nvSpPr>
            <p:cNvPr name="AutoShape 21" id="21"/>
            <p:cNvSpPr/>
            <p:nvPr/>
          </p:nvSpPr>
          <p:spPr>
            <a:xfrm flipH="true" flipV="true">
              <a:off x="3719693" y="2501318"/>
              <a:ext cx="2634898" cy="2448411"/>
            </a:xfrm>
            <a:prstGeom prst="line">
              <a:avLst/>
            </a:prstGeom>
            <a:ln cap="flat" w="50800">
              <a:solidFill>
                <a:srgbClr val="6A4BA2"/>
              </a:solidFill>
              <a:prstDash val="solid"/>
              <a:headEnd type="none" len="sm" w="sm"/>
              <a:tailEnd type="none" len="sm" w="sm"/>
            </a:ln>
          </p:spPr>
        </p:sp>
        <p:sp>
          <p:nvSpPr>
            <p:cNvPr name="Freeform 22" id="22"/>
            <p:cNvSpPr/>
            <p:nvPr/>
          </p:nvSpPr>
          <p:spPr>
            <a:xfrm flipH="false" flipV="false" rot="0">
              <a:off x="5451593" y="2874431"/>
              <a:ext cx="990717" cy="1846697"/>
            </a:xfrm>
            <a:custGeom>
              <a:avLst/>
              <a:gdLst/>
              <a:ahLst/>
              <a:cxnLst/>
              <a:rect r="r" b="b" t="t" l="l"/>
              <a:pathLst>
                <a:path h="1846697" w="990717">
                  <a:moveTo>
                    <a:pt x="0" y="0"/>
                  </a:moveTo>
                  <a:lnTo>
                    <a:pt x="990717" y="0"/>
                  </a:lnTo>
                  <a:lnTo>
                    <a:pt x="990717" y="1846697"/>
                  </a:lnTo>
                  <a:lnTo>
                    <a:pt x="0" y="1846697"/>
                  </a:lnTo>
                  <a:lnTo>
                    <a:pt x="0" y="0"/>
                  </a:lnTo>
                  <a:close/>
                </a:path>
              </a:pathLst>
            </a:custGeom>
            <a:blipFill>
              <a:blip r:embed="rId14"/>
              <a:stretch>
                <a:fillRect l="-102319" t="-5187" r="-107207" b="-5616"/>
              </a:stretch>
            </a:blipFill>
          </p:spPr>
        </p:sp>
      </p:grpSp>
      <p:sp>
        <p:nvSpPr>
          <p:cNvPr name="Freeform 23" id="23"/>
          <p:cNvSpPr/>
          <p:nvPr/>
        </p:nvSpPr>
        <p:spPr>
          <a:xfrm flipH="false" flipV="false" rot="0">
            <a:off x="8615782" y="2840672"/>
            <a:ext cx="9203826" cy="5624628"/>
          </a:xfrm>
          <a:custGeom>
            <a:avLst/>
            <a:gdLst/>
            <a:ahLst/>
            <a:cxnLst/>
            <a:rect r="r" b="b" t="t" l="l"/>
            <a:pathLst>
              <a:path h="5624628" w="9203826">
                <a:moveTo>
                  <a:pt x="0" y="0"/>
                </a:moveTo>
                <a:lnTo>
                  <a:pt x="9203826" y="0"/>
                </a:lnTo>
                <a:lnTo>
                  <a:pt x="9203826" y="5624629"/>
                </a:lnTo>
                <a:lnTo>
                  <a:pt x="0" y="5624629"/>
                </a:lnTo>
                <a:lnTo>
                  <a:pt x="0" y="0"/>
                </a:lnTo>
                <a:close/>
              </a:path>
            </a:pathLst>
          </a:custGeom>
          <a:blipFill>
            <a:blip r:embed="rId15"/>
            <a:stretch>
              <a:fillRect l="-4321" t="0" r="-4321" b="0"/>
            </a:stretch>
          </a:blipFill>
        </p:spPr>
      </p:sp>
      <p:sp>
        <p:nvSpPr>
          <p:cNvPr name="TextBox 24" id="24"/>
          <p:cNvSpPr txBox="true"/>
          <p:nvPr/>
        </p:nvSpPr>
        <p:spPr>
          <a:xfrm rot="0">
            <a:off x="6393469" y="3796635"/>
            <a:ext cx="1579643" cy="3435349"/>
          </a:xfrm>
          <a:prstGeom prst="rect">
            <a:avLst/>
          </a:prstGeom>
        </p:spPr>
        <p:txBody>
          <a:bodyPr anchor="t" rtlCol="false" tIns="0" lIns="0" bIns="0" rIns="0">
            <a:spAutoFit/>
          </a:bodyPr>
          <a:lstStyle/>
          <a:p>
            <a:pPr algn="ctr">
              <a:lnSpc>
                <a:spcPts val="28000"/>
              </a:lnSpc>
            </a:pPr>
            <a:r>
              <a:rPr lang="en-US" sz="20000">
                <a:solidFill>
                  <a:srgbClr val="6A4BA2"/>
                </a:solidFill>
                <a:latin typeface="Canva Sans"/>
                <a:ea typeface="Canva Sans"/>
                <a:cs typeface="Canva Sans"/>
                <a:sym typeface="Canva Sans"/>
              </a:rPr>
              <a:t>}</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Leeds Beckett University </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128825" y="0"/>
            <a:ext cx="4321824" cy="2881216"/>
          </a:xfrm>
          <a:custGeom>
            <a:avLst/>
            <a:gdLst/>
            <a:ahLst/>
            <a:cxnLst/>
            <a:rect r="r" b="b" t="t" l="l"/>
            <a:pathLst>
              <a:path h="2881216" w="4321824">
                <a:moveTo>
                  <a:pt x="0" y="0"/>
                </a:moveTo>
                <a:lnTo>
                  <a:pt x="4321824" y="0"/>
                </a:lnTo>
                <a:lnTo>
                  <a:pt x="4321824" y="2881216"/>
                </a:lnTo>
                <a:lnTo>
                  <a:pt x="0" y="2881216"/>
                </a:lnTo>
                <a:lnTo>
                  <a:pt x="0" y="0"/>
                </a:lnTo>
                <a:close/>
              </a:path>
            </a:pathLst>
          </a:custGeom>
          <a:blipFill>
            <a:blip r:embed="rId8"/>
            <a:stretch>
              <a:fillRect l="0" t="0" r="0" b="0"/>
            </a:stretch>
          </a:blipFill>
        </p:spPr>
      </p:sp>
      <p:grpSp>
        <p:nvGrpSpPr>
          <p:cNvPr name="Group 11" id="11"/>
          <p:cNvGrpSpPr/>
          <p:nvPr/>
        </p:nvGrpSpPr>
        <p:grpSpPr>
          <a:xfrm rot="0">
            <a:off x="554707" y="3460215"/>
            <a:ext cx="6226449" cy="4498714"/>
            <a:chOff x="0" y="0"/>
            <a:chExt cx="8301932" cy="5998285"/>
          </a:xfrm>
        </p:grpSpPr>
        <p:sp>
          <p:nvSpPr>
            <p:cNvPr name="Freeform 12" id="12"/>
            <p:cNvSpPr/>
            <p:nvPr/>
          </p:nvSpPr>
          <p:spPr>
            <a:xfrm flipH="false" flipV="false" rot="0">
              <a:off x="3106103" y="1311145"/>
              <a:ext cx="1160801" cy="1160801"/>
            </a:xfrm>
            <a:custGeom>
              <a:avLst/>
              <a:gdLst/>
              <a:ahLst/>
              <a:cxnLst/>
              <a:rect r="r" b="b" t="t" l="l"/>
              <a:pathLst>
                <a:path h="1160801" w="1160801">
                  <a:moveTo>
                    <a:pt x="0" y="0"/>
                  </a:moveTo>
                  <a:lnTo>
                    <a:pt x="1160801" y="0"/>
                  </a:lnTo>
                  <a:lnTo>
                    <a:pt x="1160801" y="1160801"/>
                  </a:lnTo>
                  <a:lnTo>
                    <a:pt x="0" y="1160801"/>
                  </a:lnTo>
                  <a:lnTo>
                    <a:pt x="0" y="0"/>
                  </a:lnTo>
                  <a:close/>
                </a:path>
              </a:pathLst>
            </a:custGeom>
            <a:blipFill>
              <a:blip r:embed="rId9"/>
              <a:stretch>
                <a:fillRect l="0" t="0" r="0" b="0"/>
              </a:stretch>
            </a:blipFill>
          </p:spPr>
        </p:sp>
        <p:sp>
          <p:nvSpPr>
            <p:cNvPr name="Freeform 13" id="13"/>
            <p:cNvSpPr/>
            <p:nvPr/>
          </p:nvSpPr>
          <p:spPr>
            <a:xfrm flipH="false" flipV="false" rot="0">
              <a:off x="0" y="0"/>
              <a:ext cx="2007209" cy="722595"/>
            </a:xfrm>
            <a:custGeom>
              <a:avLst/>
              <a:gdLst/>
              <a:ahLst/>
              <a:cxnLst/>
              <a:rect r="r" b="b" t="t" l="l"/>
              <a:pathLst>
                <a:path h="722595" w="2007209">
                  <a:moveTo>
                    <a:pt x="0" y="0"/>
                  </a:moveTo>
                  <a:lnTo>
                    <a:pt x="2007209" y="0"/>
                  </a:lnTo>
                  <a:lnTo>
                    <a:pt x="2007209" y="722595"/>
                  </a:lnTo>
                  <a:lnTo>
                    <a:pt x="0" y="722595"/>
                  </a:lnTo>
                  <a:lnTo>
                    <a:pt x="0" y="0"/>
                  </a:lnTo>
                  <a:close/>
                </a:path>
              </a:pathLst>
            </a:custGeom>
            <a:blipFill>
              <a:blip r:embed="rId10"/>
              <a:stretch>
                <a:fillRect l="-4179" t="-104818" r="-5788" b="-100649"/>
              </a:stretch>
            </a:blipFill>
          </p:spPr>
        </p:sp>
        <p:sp>
          <p:nvSpPr>
            <p:cNvPr name="Freeform 14" id="14"/>
            <p:cNvSpPr/>
            <p:nvPr/>
          </p:nvSpPr>
          <p:spPr>
            <a:xfrm flipH="false" flipV="false" rot="0">
              <a:off x="6570375" y="3308431"/>
              <a:ext cx="1435306" cy="1412697"/>
            </a:xfrm>
            <a:custGeom>
              <a:avLst/>
              <a:gdLst/>
              <a:ahLst/>
              <a:cxnLst/>
              <a:rect r="r" b="b" t="t" l="l"/>
              <a:pathLst>
                <a:path h="1412697" w="1435306">
                  <a:moveTo>
                    <a:pt x="0" y="0"/>
                  </a:moveTo>
                  <a:lnTo>
                    <a:pt x="1435306" y="0"/>
                  </a:lnTo>
                  <a:lnTo>
                    <a:pt x="1435306" y="1412697"/>
                  </a:lnTo>
                  <a:lnTo>
                    <a:pt x="0" y="1412697"/>
                  </a:lnTo>
                  <a:lnTo>
                    <a:pt x="0" y="0"/>
                  </a:lnTo>
                  <a:close/>
                </a:path>
              </a:pathLst>
            </a:custGeom>
            <a:blipFill>
              <a:blip r:embed="rId11"/>
              <a:stretch>
                <a:fillRect l="-109375" t="0" r="-108851" b="0"/>
              </a:stretch>
            </a:blipFill>
          </p:spPr>
        </p:sp>
        <p:sp>
          <p:nvSpPr>
            <p:cNvPr name="Freeform 15" id="15"/>
            <p:cNvSpPr/>
            <p:nvPr/>
          </p:nvSpPr>
          <p:spPr>
            <a:xfrm flipH="false" flipV="false" rot="0">
              <a:off x="2932197" y="4012580"/>
              <a:ext cx="2239604" cy="832419"/>
            </a:xfrm>
            <a:custGeom>
              <a:avLst/>
              <a:gdLst/>
              <a:ahLst/>
              <a:cxnLst/>
              <a:rect r="r" b="b" t="t" l="l"/>
              <a:pathLst>
                <a:path h="832419" w="2239604">
                  <a:moveTo>
                    <a:pt x="0" y="0"/>
                  </a:moveTo>
                  <a:lnTo>
                    <a:pt x="2239604" y="0"/>
                  </a:lnTo>
                  <a:lnTo>
                    <a:pt x="2239604" y="832419"/>
                  </a:lnTo>
                  <a:lnTo>
                    <a:pt x="0" y="832419"/>
                  </a:lnTo>
                  <a:lnTo>
                    <a:pt x="0" y="0"/>
                  </a:lnTo>
                  <a:close/>
                </a:path>
              </a:pathLst>
            </a:custGeom>
            <a:blipFill>
              <a:blip r:embed="rId12"/>
              <a:stretch>
                <a:fillRect l="-19317" t="-111621" r="-19808" b="-102096"/>
              </a:stretch>
            </a:blipFill>
          </p:spPr>
        </p:sp>
        <p:sp>
          <p:nvSpPr>
            <p:cNvPr name="Freeform 16" id="16"/>
            <p:cNvSpPr/>
            <p:nvPr/>
          </p:nvSpPr>
          <p:spPr>
            <a:xfrm flipH="false" flipV="false" rot="0">
              <a:off x="6285476" y="4949728"/>
              <a:ext cx="2016456" cy="1048557"/>
            </a:xfrm>
            <a:custGeom>
              <a:avLst/>
              <a:gdLst/>
              <a:ahLst/>
              <a:cxnLst/>
              <a:rect r="r" b="b" t="t" l="l"/>
              <a:pathLst>
                <a:path h="1048557" w="2016456">
                  <a:moveTo>
                    <a:pt x="0" y="0"/>
                  </a:moveTo>
                  <a:lnTo>
                    <a:pt x="2016456" y="0"/>
                  </a:lnTo>
                  <a:lnTo>
                    <a:pt x="2016456" y="1048557"/>
                  </a:lnTo>
                  <a:lnTo>
                    <a:pt x="0" y="1048557"/>
                  </a:lnTo>
                  <a:lnTo>
                    <a:pt x="0" y="0"/>
                  </a:lnTo>
                  <a:close/>
                </a:path>
              </a:pathLst>
            </a:custGeom>
            <a:blipFill>
              <a:blip r:embed="rId13"/>
              <a:stretch>
                <a:fillRect l="-16903" t="-48480" r="-14946" b="-48479"/>
              </a:stretch>
            </a:blipFill>
          </p:spPr>
        </p:sp>
        <p:sp>
          <p:nvSpPr>
            <p:cNvPr name="AutoShape 17" id="17"/>
            <p:cNvSpPr/>
            <p:nvPr/>
          </p:nvSpPr>
          <p:spPr>
            <a:xfrm>
              <a:off x="2007216" y="675163"/>
              <a:ext cx="1098888" cy="635982"/>
            </a:xfrm>
            <a:prstGeom prst="line">
              <a:avLst/>
            </a:prstGeom>
            <a:ln cap="flat" w="50800">
              <a:solidFill>
                <a:srgbClr val="6A4BA2"/>
              </a:solidFill>
              <a:prstDash val="solid"/>
              <a:headEnd type="none" len="sm" w="sm"/>
              <a:tailEnd type="none" len="sm" w="sm"/>
            </a:ln>
          </p:spPr>
        </p:sp>
        <p:sp>
          <p:nvSpPr>
            <p:cNvPr name="AutoShape 18" id="18"/>
            <p:cNvSpPr/>
            <p:nvPr/>
          </p:nvSpPr>
          <p:spPr>
            <a:xfrm flipH="true" flipV="true">
              <a:off x="3686504" y="2471946"/>
              <a:ext cx="365495" cy="1540634"/>
            </a:xfrm>
            <a:prstGeom prst="line">
              <a:avLst/>
            </a:prstGeom>
            <a:ln cap="flat" w="50800">
              <a:solidFill>
                <a:srgbClr val="6A4BA2"/>
              </a:solidFill>
              <a:prstDash val="solid"/>
              <a:headEnd type="none" len="sm" w="sm"/>
              <a:tailEnd type="none" len="sm" w="sm"/>
            </a:ln>
          </p:spPr>
        </p:sp>
        <p:sp>
          <p:nvSpPr>
            <p:cNvPr name="AutoShape 19" id="19"/>
            <p:cNvSpPr/>
            <p:nvPr/>
          </p:nvSpPr>
          <p:spPr>
            <a:xfrm flipH="true" flipV="true">
              <a:off x="3719693" y="2501318"/>
              <a:ext cx="2227258" cy="373114"/>
            </a:xfrm>
            <a:prstGeom prst="line">
              <a:avLst/>
            </a:prstGeom>
            <a:ln cap="flat" w="50800">
              <a:solidFill>
                <a:srgbClr val="6A4BA2"/>
              </a:solidFill>
              <a:prstDash val="solid"/>
              <a:headEnd type="none" len="sm" w="sm"/>
              <a:tailEnd type="none" len="sm" w="sm"/>
            </a:ln>
          </p:spPr>
        </p:sp>
        <p:sp>
          <p:nvSpPr>
            <p:cNvPr name="AutoShape 20" id="20"/>
            <p:cNvSpPr/>
            <p:nvPr/>
          </p:nvSpPr>
          <p:spPr>
            <a:xfrm flipH="true" flipV="true">
              <a:off x="3719693" y="2501318"/>
              <a:ext cx="2850682" cy="1513462"/>
            </a:xfrm>
            <a:prstGeom prst="line">
              <a:avLst/>
            </a:prstGeom>
            <a:ln cap="flat" w="50800">
              <a:solidFill>
                <a:srgbClr val="6A4BA2"/>
              </a:solidFill>
              <a:prstDash val="solid"/>
              <a:headEnd type="none" len="sm" w="sm"/>
              <a:tailEnd type="none" len="sm" w="sm"/>
            </a:ln>
          </p:spPr>
        </p:sp>
        <p:sp>
          <p:nvSpPr>
            <p:cNvPr name="AutoShape 21" id="21"/>
            <p:cNvSpPr/>
            <p:nvPr/>
          </p:nvSpPr>
          <p:spPr>
            <a:xfrm flipH="true" flipV="true">
              <a:off x="3719693" y="2501318"/>
              <a:ext cx="2634898" cy="2448411"/>
            </a:xfrm>
            <a:prstGeom prst="line">
              <a:avLst/>
            </a:prstGeom>
            <a:ln cap="flat" w="50800">
              <a:solidFill>
                <a:srgbClr val="6A4BA2"/>
              </a:solidFill>
              <a:prstDash val="solid"/>
              <a:headEnd type="none" len="sm" w="sm"/>
              <a:tailEnd type="none" len="sm" w="sm"/>
            </a:ln>
          </p:spPr>
        </p:sp>
        <p:sp>
          <p:nvSpPr>
            <p:cNvPr name="Freeform 22" id="22"/>
            <p:cNvSpPr/>
            <p:nvPr/>
          </p:nvSpPr>
          <p:spPr>
            <a:xfrm flipH="false" flipV="false" rot="0">
              <a:off x="5451593" y="2874431"/>
              <a:ext cx="990717" cy="1846697"/>
            </a:xfrm>
            <a:custGeom>
              <a:avLst/>
              <a:gdLst/>
              <a:ahLst/>
              <a:cxnLst/>
              <a:rect r="r" b="b" t="t" l="l"/>
              <a:pathLst>
                <a:path h="1846697" w="990717">
                  <a:moveTo>
                    <a:pt x="0" y="0"/>
                  </a:moveTo>
                  <a:lnTo>
                    <a:pt x="990717" y="0"/>
                  </a:lnTo>
                  <a:lnTo>
                    <a:pt x="990717" y="1846697"/>
                  </a:lnTo>
                  <a:lnTo>
                    <a:pt x="0" y="1846697"/>
                  </a:lnTo>
                  <a:lnTo>
                    <a:pt x="0" y="0"/>
                  </a:lnTo>
                  <a:close/>
                </a:path>
              </a:pathLst>
            </a:custGeom>
            <a:blipFill>
              <a:blip r:embed="rId14"/>
              <a:stretch>
                <a:fillRect l="-102319" t="-5187" r="-107207" b="-5616"/>
              </a:stretch>
            </a:blipFill>
          </p:spPr>
        </p:sp>
      </p:grpSp>
      <p:sp>
        <p:nvSpPr>
          <p:cNvPr name="Freeform 23" id="23"/>
          <p:cNvSpPr/>
          <p:nvPr/>
        </p:nvSpPr>
        <p:spPr>
          <a:xfrm flipH="false" flipV="false" rot="0">
            <a:off x="13243843" y="7436980"/>
            <a:ext cx="2381554" cy="1588199"/>
          </a:xfrm>
          <a:custGeom>
            <a:avLst/>
            <a:gdLst/>
            <a:ahLst/>
            <a:cxnLst/>
            <a:rect r="r" b="b" t="t" l="l"/>
            <a:pathLst>
              <a:path h="1588199" w="2381554">
                <a:moveTo>
                  <a:pt x="0" y="0"/>
                </a:moveTo>
                <a:lnTo>
                  <a:pt x="2381554" y="0"/>
                </a:lnTo>
                <a:lnTo>
                  <a:pt x="2381554" y="1588199"/>
                </a:lnTo>
                <a:lnTo>
                  <a:pt x="0" y="1588199"/>
                </a:lnTo>
                <a:lnTo>
                  <a:pt x="0" y="0"/>
                </a:lnTo>
                <a:close/>
              </a:path>
            </a:pathLst>
          </a:custGeom>
          <a:blipFill>
            <a:blip r:embed="rId15"/>
            <a:stretch>
              <a:fillRect l="0" t="0" r="0" b="0"/>
            </a:stretch>
          </a:blipFill>
        </p:spPr>
      </p:sp>
      <p:grpSp>
        <p:nvGrpSpPr>
          <p:cNvPr name="Group 24" id="24"/>
          <p:cNvGrpSpPr/>
          <p:nvPr/>
        </p:nvGrpSpPr>
        <p:grpSpPr>
          <a:xfrm rot="0">
            <a:off x="8753351" y="3676324"/>
            <a:ext cx="3696316" cy="3696316"/>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31636"/>
            </a:solidFill>
          </p:spPr>
        </p:sp>
        <p:sp>
          <p:nvSpPr>
            <p:cNvPr name="TextBox 26" id="26"/>
            <p:cNvSpPr txBox="true"/>
            <p:nvPr/>
          </p:nvSpPr>
          <p:spPr>
            <a:xfrm>
              <a:off x="76200" y="66675"/>
              <a:ext cx="660400" cy="669925"/>
            </a:xfrm>
            <a:prstGeom prst="rect">
              <a:avLst/>
            </a:prstGeom>
          </p:spPr>
          <p:txBody>
            <a:bodyPr anchor="ctr" rtlCol="false" tIns="50800" lIns="50800" bIns="50800" rIns="50800"/>
            <a:lstStyle/>
            <a:p>
              <a:pPr algn="ctr">
                <a:lnSpc>
                  <a:spcPts val="2232"/>
                </a:lnSpc>
              </a:pPr>
            </a:p>
          </p:txBody>
        </p:sp>
      </p:grpSp>
      <p:sp>
        <p:nvSpPr>
          <p:cNvPr name="Freeform 27" id="27"/>
          <p:cNvSpPr/>
          <p:nvPr/>
        </p:nvSpPr>
        <p:spPr>
          <a:xfrm flipH="false" flipV="false" rot="0">
            <a:off x="13949967" y="2881216"/>
            <a:ext cx="2966196" cy="1630829"/>
          </a:xfrm>
          <a:custGeom>
            <a:avLst/>
            <a:gdLst/>
            <a:ahLst/>
            <a:cxnLst/>
            <a:rect r="r" b="b" t="t" l="l"/>
            <a:pathLst>
              <a:path h="1630829" w="2966196">
                <a:moveTo>
                  <a:pt x="0" y="0"/>
                </a:moveTo>
                <a:lnTo>
                  <a:pt x="2966197" y="0"/>
                </a:lnTo>
                <a:lnTo>
                  <a:pt x="2966197" y="1630829"/>
                </a:lnTo>
                <a:lnTo>
                  <a:pt x="0" y="1630829"/>
                </a:lnTo>
                <a:lnTo>
                  <a:pt x="0" y="0"/>
                </a:lnTo>
                <a:close/>
              </a:path>
            </a:pathLst>
          </a:custGeom>
          <a:blipFill>
            <a:blip r:embed="rId16"/>
            <a:stretch>
              <a:fillRect l="0" t="0" r="0" b="0"/>
            </a:stretch>
          </a:blipFill>
        </p:spPr>
      </p:sp>
      <p:sp>
        <p:nvSpPr>
          <p:cNvPr name="Freeform 28" id="28"/>
          <p:cNvSpPr/>
          <p:nvPr/>
        </p:nvSpPr>
        <p:spPr>
          <a:xfrm flipH="false" flipV="false" rot="0">
            <a:off x="16646386" y="2874437"/>
            <a:ext cx="1465861" cy="2533422"/>
          </a:xfrm>
          <a:custGeom>
            <a:avLst/>
            <a:gdLst/>
            <a:ahLst/>
            <a:cxnLst/>
            <a:rect r="r" b="b" t="t" l="l"/>
            <a:pathLst>
              <a:path h="2533422" w="1465861">
                <a:moveTo>
                  <a:pt x="0" y="0"/>
                </a:moveTo>
                <a:lnTo>
                  <a:pt x="1465862" y="0"/>
                </a:lnTo>
                <a:lnTo>
                  <a:pt x="1465862" y="2533423"/>
                </a:lnTo>
                <a:lnTo>
                  <a:pt x="0" y="2533423"/>
                </a:lnTo>
                <a:lnTo>
                  <a:pt x="0" y="0"/>
                </a:lnTo>
                <a:close/>
              </a:path>
            </a:pathLst>
          </a:custGeom>
          <a:blipFill>
            <a:blip r:embed="rId17"/>
            <a:stretch>
              <a:fillRect l="-1603" t="-4766" r="0" b="0"/>
            </a:stretch>
          </a:blipFill>
        </p:spPr>
      </p:sp>
      <p:sp>
        <p:nvSpPr>
          <p:cNvPr name="Freeform 29" id="29"/>
          <p:cNvSpPr/>
          <p:nvPr/>
        </p:nvSpPr>
        <p:spPr>
          <a:xfrm flipH="false" flipV="false" rot="0">
            <a:off x="15020863" y="4427891"/>
            <a:ext cx="2798413" cy="1862694"/>
          </a:xfrm>
          <a:custGeom>
            <a:avLst/>
            <a:gdLst/>
            <a:ahLst/>
            <a:cxnLst/>
            <a:rect r="r" b="b" t="t" l="l"/>
            <a:pathLst>
              <a:path h="1862694" w="2798413">
                <a:moveTo>
                  <a:pt x="0" y="0"/>
                </a:moveTo>
                <a:lnTo>
                  <a:pt x="2798413" y="0"/>
                </a:lnTo>
                <a:lnTo>
                  <a:pt x="2798413" y="1862694"/>
                </a:lnTo>
                <a:lnTo>
                  <a:pt x="0" y="1862694"/>
                </a:lnTo>
                <a:lnTo>
                  <a:pt x="0" y="0"/>
                </a:lnTo>
                <a:close/>
              </a:path>
            </a:pathLst>
          </a:custGeom>
          <a:blipFill>
            <a:blip r:embed="rId18"/>
            <a:stretch>
              <a:fillRect l="0" t="0" r="0" b="0"/>
            </a:stretch>
          </a:blipFill>
        </p:spPr>
      </p:sp>
      <p:sp>
        <p:nvSpPr>
          <p:cNvPr name="Freeform 30" id="30"/>
          <p:cNvSpPr/>
          <p:nvPr/>
        </p:nvSpPr>
        <p:spPr>
          <a:xfrm flipH="false" flipV="false" rot="0">
            <a:off x="14434620" y="4275629"/>
            <a:ext cx="1506798" cy="1643091"/>
          </a:xfrm>
          <a:custGeom>
            <a:avLst/>
            <a:gdLst/>
            <a:ahLst/>
            <a:cxnLst/>
            <a:rect r="r" b="b" t="t" l="l"/>
            <a:pathLst>
              <a:path h="1643091" w="1506798">
                <a:moveTo>
                  <a:pt x="0" y="0"/>
                </a:moveTo>
                <a:lnTo>
                  <a:pt x="1506798" y="0"/>
                </a:lnTo>
                <a:lnTo>
                  <a:pt x="1506798" y="1643092"/>
                </a:lnTo>
                <a:lnTo>
                  <a:pt x="0" y="1643092"/>
                </a:lnTo>
                <a:lnTo>
                  <a:pt x="0" y="0"/>
                </a:lnTo>
                <a:close/>
              </a:path>
            </a:pathLst>
          </a:custGeom>
          <a:blipFill>
            <a:blip r:embed="rId19"/>
            <a:stretch>
              <a:fillRect l="0" t="0" r="0" b="0"/>
            </a:stretch>
          </a:blipFill>
        </p:spPr>
      </p:sp>
      <p:sp>
        <p:nvSpPr>
          <p:cNvPr name="Freeform 31" id="31"/>
          <p:cNvSpPr/>
          <p:nvPr/>
        </p:nvSpPr>
        <p:spPr>
          <a:xfrm flipH="false" flipV="false" rot="0">
            <a:off x="14803080" y="6170278"/>
            <a:ext cx="2584754" cy="1724745"/>
          </a:xfrm>
          <a:custGeom>
            <a:avLst/>
            <a:gdLst/>
            <a:ahLst/>
            <a:cxnLst/>
            <a:rect r="r" b="b" t="t" l="l"/>
            <a:pathLst>
              <a:path h="1724745" w="2584754">
                <a:moveTo>
                  <a:pt x="0" y="0"/>
                </a:moveTo>
                <a:lnTo>
                  <a:pt x="2584755" y="0"/>
                </a:lnTo>
                <a:lnTo>
                  <a:pt x="2584755" y="1724745"/>
                </a:lnTo>
                <a:lnTo>
                  <a:pt x="0" y="1724745"/>
                </a:lnTo>
                <a:lnTo>
                  <a:pt x="0" y="0"/>
                </a:lnTo>
                <a:close/>
              </a:path>
            </a:pathLst>
          </a:custGeom>
          <a:blipFill>
            <a:blip r:embed="rId20"/>
            <a:stretch>
              <a:fillRect l="0" t="0" r="0" b="0"/>
            </a:stretch>
          </a:blipFill>
        </p:spPr>
      </p:sp>
      <p:sp>
        <p:nvSpPr>
          <p:cNvPr name="Freeform 32" id="32"/>
          <p:cNvSpPr/>
          <p:nvPr/>
        </p:nvSpPr>
        <p:spPr>
          <a:xfrm flipH="false" flipV="false" rot="0">
            <a:off x="16646386" y="5882369"/>
            <a:ext cx="1482897" cy="2223260"/>
          </a:xfrm>
          <a:custGeom>
            <a:avLst/>
            <a:gdLst/>
            <a:ahLst/>
            <a:cxnLst/>
            <a:rect r="r" b="b" t="t" l="l"/>
            <a:pathLst>
              <a:path h="2223260" w="1482897">
                <a:moveTo>
                  <a:pt x="0" y="0"/>
                </a:moveTo>
                <a:lnTo>
                  <a:pt x="1482897" y="0"/>
                </a:lnTo>
                <a:lnTo>
                  <a:pt x="1482897" y="2223260"/>
                </a:lnTo>
                <a:lnTo>
                  <a:pt x="0" y="2223260"/>
                </a:lnTo>
                <a:lnTo>
                  <a:pt x="0" y="0"/>
                </a:lnTo>
                <a:close/>
              </a:path>
            </a:pathLst>
          </a:custGeom>
          <a:blipFill>
            <a:blip r:embed="rId21"/>
            <a:stretch>
              <a:fillRect l="0" t="0" r="0" b="0"/>
            </a:stretch>
          </a:blipFill>
        </p:spPr>
      </p:sp>
      <p:sp>
        <p:nvSpPr>
          <p:cNvPr name="Freeform 33" id="33"/>
          <p:cNvSpPr/>
          <p:nvPr/>
        </p:nvSpPr>
        <p:spPr>
          <a:xfrm flipH="false" flipV="false" rot="0">
            <a:off x="12273849" y="2479588"/>
            <a:ext cx="2094096" cy="2094096"/>
          </a:xfrm>
          <a:custGeom>
            <a:avLst/>
            <a:gdLst/>
            <a:ahLst/>
            <a:cxnLst/>
            <a:rect r="r" b="b" t="t" l="l"/>
            <a:pathLst>
              <a:path h="2094096" w="2094096">
                <a:moveTo>
                  <a:pt x="0" y="0"/>
                </a:moveTo>
                <a:lnTo>
                  <a:pt x="2094096" y="0"/>
                </a:lnTo>
                <a:lnTo>
                  <a:pt x="2094096" y="2094096"/>
                </a:lnTo>
                <a:lnTo>
                  <a:pt x="0" y="2094096"/>
                </a:lnTo>
                <a:lnTo>
                  <a:pt x="0" y="0"/>
                </a:lnTo>
                <a:close/>
              </a:path>
            </a:pathLst>
          </a:custGeom>
          <a:blipFill>
            <a:blip r:embed="rId22"/>
            <a:stretch>
              <a:fillRect l="0" t="0" r="0" b="0"/>
            </a:stretch>
          </a:blipFill>
        </p:spPr>
      </p:sp>
      <p:sp>
        <p:nvSpPr>
          <p:cNvPr name="Freeform 34" id="34"/>
          <p:cNvSpPr/>
          <p:nvPr/>
        </p:nvSpPr>
        <p:spPr>
          <a:xfrm flipH="false" flipV="false" rot="0">
            <a:off x="12758271" y="4069074"/>
            <a:ext cx="1736207" cy="2180049"/>
          </a:xfrm>
          <a:custGeom>
            <a:avLst/>
            <a:gdLst/>
            <a:ahLst/>
            <a:cxnLst/>
            <a:rect r="r" b="b" t="t" l="l"/>
            <a:pathLst>
              <a:path h="2180049" w="1736207">
                <a:moveTo>
                  <a:pt x="0" y="0"/>
                </a:moveTo>
                <a:lnTo>
                  <a:pt x="1736206" y="0"/>
                </a:lnTo>
                <a:lnTo>
                  <a:pt x="1736206" y="2180049"/>
                </a:lnTo>
                <a:lnTo>
                  <a:pt x="0" y="2180049"/>
                </a:lnTo>
                <a:lnTo>
                  <a:pt x="0" y="0"/>
                </a:lnTo>
                <a:close/>
              </a:path>
            </a:pathLst>
          </a:custGeom>
          <a:blipFill>
            <a:blip r:embed="rId23"/>
            <a:stretch>
              <a:fillRect l="0" t="0" r="0" b="0"/>
            </a:stretch>
          </a:blipFill>
        </p:spPr>
      </p:sp>
      <p:sp>
        <p:nvSpPr>
          <p:cNvPr name="Freeform 35" id="35"/>
          <p:cNvSpPr/>
          <p:nvPr/>
        </p:nvSpPr>
        <p:spPr>
          <a:xfrm flipH="false" flipV="false" rot="0">
            <a:off x="13419683" y="5738506"/>
            <a:ext cx="1698474" cy="1698474"/>
          </a:xfrm>
          <a:custGeom>
            <a:avLst/>
            <a:gdLst/>
            <a:ahLst/>
            <a:cxnLst/>
            <a:rect r="r" b="b" t="t" l="l"/>
            <a:pathLst>
              <a:path h="1698474" w="1698474">
                <a:moveTo>
                  <a:pt x="0" y="0"/>
                </a:moveTo>
                <a:lnTo>
                  <a:pt x="1698475" y="0"/>
                </a:lnTo>
                <a:lnTo>
                  <a:pt x="1698475" y="1698474"/>
                </a:lnTo>
                <a:lnTo>
                  <a:pt x="0" y="1698474"/>
                </a:lnTo>
                <a:lnTo>
                  <a:pt x="0" y="0"/>
                </a:lnTo>
                <a:close/>
              </a:path>
            </a:pathLst>
          </a:custGeom>
          <a:blipFill>
            <a:blip r:embed="rId24"/>
            <a:stretch>
              <a:fillRect l="0" t="0" r="0" b="0"/>
            </a:stretch>
          </a:blipFill>
        </p:spPr>
      </p:sp>
      <p:sp>
        <p:nvSpPr>
          <p:cNvPr name="TextBox 36" id="36"/>
          <p:cNvSpPr txBox="true"/>
          <p:nvPr/>
        </p:nvSpPr>
        <p:spPr>
          <a:xfrm rot="0">
            <a:off x="355277" y="3063975"/>
            <a:ext cx="3312654" cy="396240"/>
          </a:xfrm>
          <a:prstGeom prst="rect">
            <a:avLst/>
          </a:prstGeom>
        </p:spPr>
        <p:txBody>
          <a:bodyPr anchor="t" rtlCol="false" tIns="0" lIns="0" bIns="0" rIns="0">
            <a:spAutoFit/>
          </a:bodyPr>
          <a:lstStyle/>
          <a:p>
            <a:pPr algn="ctr">
              <a:lnSpc>
                <a:spcPts val="3359"/>
              </a:lnSpc>
            </a:pPr>
            <a:r>
              <a:rPr lang="en-US" sz="2400" b="true">
                <a:solidFill>
                  <a:srgbClr val="E31636"/>
                </a:solidFill>
                <a:latin typeface="Canva Sans Bold"/>
                <a:ea typeface="Canva Sans Bold"/>
                <a:cs typeface="Canva Sans Bold"/>
                <a:sym typeface="Canva Sans Bold"/>
              </a:rPr>
              <a:t>Cameron Corbishley</a:t>
            </a:r>
          </a:p>
        </p:txBody>
      </p:sp>
      <p:sp>
        <p:nvSpPr>
          <p:cNvPr name="TextBox 37" id="37"/>
          <p:cNvSpPr txBox="true"/>
          <p:nvPr/>
        </p:nvSpPr>
        <p:spPr>
          <a:xfrm rot="0">
            <a:off x="283399" y="4450815"/>
            <a:ext cx="2826228" cy="815340"/>
          </a:xfrm>
          <a:prstGeom prst="rect">
            <a:avLst/>
          </a:prstGeom>
        </p:spPr>
        <p:txBody>
          <a:bodyPr anchor="t" rtlCol="false" tIns="0" lIns="0" bIns="0" rIns="0">
            <a:spAutoFit/>
          </a:bodyPr>
          <a:lstStyle/>
          <a:p>
            <a:pPr algn="ctr">
              <a:lnSpc>
                <a:spcPts val="3359"/>
              </a:lnSpc>
            </a:pPr>
            <a:r>
              <a:rPr lang="en-US" b="true" sz="2400">
                <a:solidFill>
                  <a:srgbClr val="67499E"/>
                </a:solidFill>
                <a:latin typeface="Canva Sans Bold"/>
                <a:ea typeface="Canva Sans Bold"/>
                <a:cs typeface="Canva Sans Bold"/>
                <a:sym typeface="Canva Sans Bold"/>
              </a:rPr>
              <a:t>Alex Bell</a:t>
            </a:r>
          </a:p>
          <a:p>
            <a:pPr algn="ctr">
              <a:lnSpc>
                <a:spcPts val="3359"/>
              </a:lnSpc>
            </a:pPr>
            <a:r>
              <a:rPr lang="en-US" b="true" sz="2400">
                <a:solidFill>
                  <a:srgbClr val="67499E"/>
                </a:solidFill>
                <a:latin typeface="Canva Sans Bold"/>
                <a:ea typeface="Canva Sans Bold"/>
                <a:cs typeface="Canva Sans Bold"/>
                <a:sym typeface="Canva Sans Bold"/>
              </a:rPr>
              <a:t>Alex Botterill</a:t>
            </a:r>
          </a:p>
        </p:txBody>
      </p:sp>
      <p:sp>
        <p:nvSpPr>
          <p:cNvPr name="TextBox 38" id="38"/>
          <p:cNvSpPr txBox="true"/>
          <p:nvPr/>
        </p:nvSpPr>
        <p:spPr>
          <a:xfrm rot="0">
            <a:off x="5079442" y="4418547"/>
            <a:ext cx="2628054" cy="1234440"/>
          </a:xfrm>
          <a:prstGeom prst="rect">
            <a:avLst/>
          </a:prstGeom>
        </p:spPr>
        <p:txBody>
          <a:bodyPr anchor="t" rtlCol="false" tIns="0" lIns="0" bIns="0" rIns="0">
            <a:spAutoFit/>
          </a:bodyPr>
          <a:lstStyle/>
          <a:p>
            <a:pPr algn="ctr">
              <a:lnSpc>
                <a:spcPts val="3359"/>
              </a:lnSpc>
            </a:pPr>
            <a:r>
              <a:rPr lang="en-US" b="true" sz="2400">
                <a:solidFill>
                  <a:srgbClr val="000000"/>
                </a:solidFill>
                <a:latin typeface="Canva Sans Bold"/>
                <a:ea typeface="Canva Sans Bold"/>
                <a:cs typeface="Canva Sans Bold"/>
                <a:sym typeface="Canva Sans Bold"/>
              </a:rPr>
              <a:t>Max Burgin</a:t>
            </a:r>
          </a:p>
          <a:p>
            <a:pPr algn="ctr">
              <a:lnSpc>
                <a:spcPts val="3359"/>
              </a:lnSpc>
            </a:pPr>
            <a:r>
              <a:rPr lang="en-US" b="true" sz="2400">
                <a:solidFill>
                  <a:srgbClr val="000000"/>
                </a:solidFill>
                <a:latin typeface="Canva Sans Bold"/>
                <a:ea typeface="Canva Sans Bold"/>
                <a:cs typeface="Canva Sans Bold"/>
                <a:sym typeface="Canva Sans Bold"/>
              </a:rPr>
              <a:t>Tiarnan Crorken</a:t>
            </a:r>
          </a:p>
          <a:p>
            <a:pPr algn="ctr">
              <a:lnSpc>
                <a:spcPts val="3359"/>
              </a:lnSpc>
            </a:pPr>
            <a:r>
              <a:rPr lang="en-US" b="true" sz="2400">
                <a:solidFill>
                  <a:srgbClr val="000000"/>
                </a:solidFill>
                <a:latin typeface="Canva Sans Bold"/>
                <a:ea typeface="Canva Sans Bold"/>
                <a:cs typeface="Canva Sans Bold"/>
                <a:sym typeface="Canva Sans Bold"/>
              </a:rPr>
              <a:t>Phil Sesseman</a:t>
            </a:r>
          </a:p>
        </p:txBody>
      </p:sp>
      <p:sp>
        <p:nvSpPr>
          <p:cNvPr name="TextBox 39" id="39"/>
          <p:cNvSpPr txBox="true"/>
          <p:nvPr/>
        </p:nvSpPr>
        <p:spPr>
          <a:xfrm rot="0">
            <a:off x="9139238" y="4652327"/>
            <a:ext cx="9525" cy="887095"/>
          </a:xfrm>
          <a:prstGeom prst="rect">
            <a:avLst/>
          </a:prstGeom>
        </p:spPr>
        <p:txBody>
          <a:bodyPr anchor="t" rtlCol="false" tIns="0" lIns="0" bIns="0" rIns="0">
            <a:spAutoFit/>
          </a:bodyPr>
          <a:lstStyle/>
          <a:p>
            <a:pPr algn="ctr">
              <a:lnSpc>
                <a:spcPts val="7279"/>
              </a:lnSpc>
            </a:pPr>
          </a:p>
        </p:txBody>
      </p:sp>
      <p:sp>
        <p:nvSpPr>
          <p:cNvPr name="TextBox 40" id="40"/>
          <p:cNvSpPr txBox="true"/>
          <p:nvPr/>
        </p:nvSpPr>
        <p:spPr>
          <a:xfrm rot="0">
            <a:off x="8753351" y="3840462"/>
            <a:ext cx="3663573" cy="3329940"/>
          </a:xfrm>
          <a:prstGeom prst="rect">
            <a:avLst/>
          </a:prstGeom>
        </p:spPr>
        <p:txBody>
          <a:bodyPr anchor="t" rtlCol="false" tIns="0" lIns="0" bIns="0" rIns="0">
            <a:spAutoFit/>
          </a:bodyPr>
          <a:lstStyle/>
          <a:p>
            <a:pPr algn="ctr">
              <a:lnSpc>
                <a:spcPts val="3359"/>
              </a:lnSpc>
            </a:pPr>
            <a:r>
              <a:rPr lang="en-US" sz="2400" b="true">
                <a:solidFill>
                  <a:srgbClr val="FEFFF2"/>
                </a:solidFill>
                <a:latin typeface="Canva Sans Bold"/>
                <a:ea typeface="Canva Sans Bold"/>
                <a:cs typeface="Canva Sans Bold"/>
                <a:sym typeface="Canva Sans Bold"/>
              </a:rPr>
              <a:t>Laura Muir</a:t>
            </a:r>
          </a:p>
          <a:p>
            <a:pPr algn="ctr">
              <a:lnSpc>
                <a:spcPts val="3359"/>
              </a:lnSpc>
            </a:pPr>
            <a:r>
              <a:rPr lang="en-US" sz="2400" b="true">
                <a:solidFill>
                  <a:srgbClr val="FEFFF2"/>
                </a:solidFill>
                <a:latin typeface="Canva Sans Bold"/>
                <a:ea typeface="Canva Sans Bold"/>
                <a:cs typeface="Canva Sans Bold"/>
                <a:sym typeface="Canva Sans Bold"/>
              </a:rPr>
              <a:t>Jade O’Dowda</a:t>
            </a:r>
          </a:p>
          <a:p>
            <a:pPr algn="ctr">
              <a:lnSpc>
                <a:spcPts val="3359"/>
              </a:lnSpc>
            </a:pPr>
            <a:r>
              <a:rPr lang="en-US" sz="2400" b="true">
                <a:solidFill>
                  <a:srgbClr val="FEFFF2"/>
                </a:solidFill>
                <a:latin typeface="Canva Sans Bold"/>
                <a:ea typeface="Canva Sans Bold"/>
                <a:cs typeface="Canva Sans Bold"/>
                <a:sym typeface="Canva Sans Bold"/>
              </a:rPr>
              <a:t>Keely Hodgkinson</a:t>
            </a:r>
          </a:p>
          <a:p>
            <a:pPr algn="ctr">
              <a:lnSpc>
                <a:spcPts val="3359"/>
              </a:lnSpc>
            </a:pPr>
            <a:r>
              <a:rPr lang="en-US" sz="2400" b="true">
                <a:solidFill>
                  <a:srgbClr val="FEFFF2"/>
                </a:solidFill>
                <a:latin typeface="Canva Sans Bold"/>
                <a:ea typeface="Canva Sans Bold"/>
                <a:cs typeface="Canva Sans Bold"/>
                <a:sym typeface="Canva Sans Bold"/>
              </a:rPr>
              <a:t>Lucy Hadaway</a:t>
            </a:r>
          </a:p>
          <a:p>
            <a:pPr algn="ctr">
              <a:lnSpc>
                <a:spcPts val="3359"/>
              </a:lnSpc>
            </a:pPr>
            <a:r>
              <a:rPr lang="en-US" sz="2400" b="true">
                <a:solidFill>
                  <a:srgbClr val="FEFFF2"/>
                </a:solidFill>
                <a:latin typeface="Canva Sans Bold"/>
                <a:ea typeface="Canva Sans Bold"/>
                <a:cs typeface="Canva Sans Bold"/>
                <a:sym typeface="Canva Sans Bold"/>
              </a:rPr>
              <a:t>Emile Cairess</a:t>
            </a:r>
          </a:p>
          <a:p>
            <a:pPr algn="ctr">
              <a:lnSpc>
                <a:spcPts val="3359"/>
              </a:lnSpc>
            </a:pPr>
            <a:r>
              <a:rPr lang="en-US" sz="2400" b="true">
                <a:solidFill>
                  <a:srgbClr val="FEFFF2"/>
                </a:solidFill>
                <a:latin typeface="Canva Sans Bold"/>
                <a:ea typeface="Canva Sans Bold"/>
                <a:cs typeface="Canva Sans Bold"/>
                <a:sym typeface="Canva Sans Bold"/>
              </a:rPr>
              <a:t>Archie Yeo</a:t>
            </a:r>
          </a:p>
          <a:p>
            <a:pPr algn="ctr">
              <a:lnSpc>
                <a:spcPts val="3359"/>
              </a:lnSpc>
            </a:pPr>
            <a:r>
              <a:rPr lang="en-US" sz="2400" b="true">
                <a:solidFill>
                  <a:srgbClr val="FEFFF2"/>
                </a:solidFill>
                <a:latin typeface="Canva Sans Bold"/>
                <a:ea typeface="Canva Sans Bold"/>
                <a:cs typeface="Canva Sans Bold"/>
                <a:sym typeface="Canva Sans Bold"/>
              </a:rPr>
              <a:t>Scott Lincoln</a:t>
            </a:r>
          </a:p>
          <a:p>
            <a:pPr algn="ctr">
              <a:lnSpc>
                <a:spcPts val="3359"/>
              </a:lnSpc>
            </a:pPr>
            <a:r>
              <a:rPr lang="en-US" sz="2400" b="true">
                <a:solidFill>
                  <a:srgbClr val="FEFFF2"/>
                </a:solidFill>
                <a:latin typeface="Canva Sans Bold"/>
                <a:ea typeface="Canva Sans Bold"/>
                <a:cs typeface="Canva Sans Bold"/>
                <a:sym typeface="Canva Sans Bold"/>
              </a:rPr>
              <a:t>Marc Scott</a:t>
            </a:r>
          </a:p>
        </p:txBody>
      </p:sp>
      <p:sp>
        <p:nvSpPr>
          <p:cNvPr name="TextBox 41" id="41"/>
          <p:cNvSpPr txBox="true"/>
          <p:nvPr/>
        </p:nvSpPr>
        <p:spPr>
          <a:xfrm rot="-10800000">
            <a:off x="7492919" y="4187160"/>
            <a:ext cx="1579643" cy="3435349"/>
          </a:xfrm>
          <a:prstGeom prst="rect">
            <a:avLst/>
          </a:prstGeom>
        </p:spPr>
        <p:txBody>
          <a:bodyPr anchor="t" rtlCol="false" tIns="0" lIns="0" bIns="0" rIns="0">
            <a:spAutoFit/>
          </a:bodyPr>
          <a:lstStyle/>
          <a:p>
            <a:pPr algn="ctr">
              <a:lnSpc>
                <a:spcPts val="28000"/>
              </a:lnSpc>
            </a:pPr>
            <a:r>
              <a:rPr lang="en-US" sz="20000">
                <a:solidFill>
                  <a:srgbClr val="E31636"/>
                </a:solidFill>
                <a:latin typeface="Canva Sans"/>
                <a:ea typeface="Canva Sans"/>
                <a:cs typeface="Canva Sans"/>
                <a:sym typeface="Canva Sans"/>
              </a:rPr>
              <a:t>}</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College (HE)</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3689960" y="373523"/>
            <a:ext cx="2014317" cy="2014317"/>
          </a:xfrm>
          <a:custGeom>
            <a:avLst/>
            <a:gdLst/>
            <a:ahLst/>
            <a:cxnLst/>
            <a:rect r="r" b="b" t="t" l="l"/>
            <a:pathLst>
              <a:path h="2014317" w="2014317">
                <a:moveTo>
                  <a:pt x="0" y="0"/>
                </a:moveTo>
                <a:lnTo>
                  <a:pt x="2014318" y="0"/>
                </a:lnTo>
                <a:lnTo>
                  <a:pt x="2014318" y="2014317"/>
                </a:lnTo>
                <a:lnTo>
                  <a:pt x="0" y="2014317"/>
                </a:lnTo>
                <a:lnTo>
                  <a:pt x="0" y="0"/>
                </a:lnTo>
                <a:close/>
              </a:path>
            </a:pathLst>
          </a:custGeom>
          <a:blipFill>
            <a:blip r:embed="rId8"/>
            <a:stretch>
              <a:fillRect l="0" t="0" r="0" b="0"/>
            </a:stretch>
          </a:blipFill>
        </p:spPr>
      </p:sp>
      <p:sp>
        <p:nvSpPr>
          <p:cNvPr name="Freeform 11" id="11"/>
          <p:cNvSpPr/>
          <p:nvPr/>
        </p:nvSpPr>
        <p:spPr>
          <a:xfrm flipH="false" flipV="false" rot="0">
            <a:off x="1482360" y="4902663"/>
            <a:ext cx="3700445" cy="949087"/>
          </a:xfrm>
          <a:custGeom>
            <a:avLst/>
            <a:gdLst/>
            <a:ahLst/>
            <a:cxnLst/>
            <a:rect r="r" b="b" t="t" l="l"/>
            <a:pathLst>
              <a:path h="949087" w="3700445">
                <a:moveTo>
                  <a:pt x="0" y="0"/>
                </a:moveTo>
                <a:lnTo>
                  <a:pt x="3700445" y="0"/>
                </a:lnTo>
                <a:lnTo>
                  <a:pt x="3700445" y="949087"/>
                </a:lnTo>
                <a:lnTo>
                  <a:pt x="0" y="949087"/>
                </a:lnTo>
                <a:lnTo>
                  <a:pt x="0" y="0"/>
                </a:lnTo>
                <a:close/>
              </a:path>
            </a:pathLst>
          </a:custGeom>
          <a:blipFill>
            <a:blip r:embed="rId9"/>
            <a:stretch>
              <a:fillRect l="0" t="-1040" r="0" b="-1040"/>
            </a:stretch>
          </a:blipFill>
        </p:spPr>
      </p:sp>
      <p:sp>
        <p:nvSpPr>
          <p:cNvPr name="Freeform 12" id="12"/>
          <p:cNvSpPr/>
          <p:nvPr/>
        </p:nvSpPr>
        <p:spPr>
          <a:xfrm flipH="false" flipV="false" rot="0">
            <a:off x="1498329" y="7251260"/>
            <a:ext cx="3700445" cy="949087"/>
          </a:xfrm>
          <a:custGeom>
            <a:avLst/>
            <a:gdLst/>
            <a:ahLst/>
            <a:cxnLst/>
            <a:rect r="r" b="b" t="t" l="l"/>
            <a:pathLst>
              <a:path h="949087" w="3700445">
                <a:moveTo>
                  <a:pt x="0" y="0"/>
                </a:moveTo>
                <a:lnTo>
                  <a:pt x="3700445" y="0"/>
                </a:lnTo>
                <a:lnTo>
                  <a:pt x="3700445" y="949087"/>
                </a:lnTo>
                <a:lnTo>
                  <a:pt x="0" y="949087"/>
                </a:lnTo>
                <a:lnTo>
                  <a:pt x="0" y="0"/>
                </a:lnTo>
                <a:close/>
              </a:path>
            </a:pathLst>
          </a:custGeom>
          <a:blipFill>
            <a:blip r:embed="rId9"/>
            <a:stretch>
              <a:fillRect l="0" t="-1040" r="0" b="-1040"/>
            </a:stretch>
          </a:blipFill>
        </p:spPr>
      </p:sp>
      <p:sp>
        <p:nvSpPr>
          <p:cNvPr name="Freeform 13" id="13"/>
          <p:cNvSpPr/>
          <p:nvPr/>
        </p:nvSpPr>
        <p:spPr>
          <a:xfrm flipH="false" flipV="false" rot="0">
            <a:off x="5443555" y="4902663"/>
            <a:ext cx="3700445" cy="949087"/>
          </a:xfrm>
          <a:custGeom>
            <a:avLst/>
            <a:gdLst/>
            <a:ahLst/>
            <a:cxnLst/>
            <a:rect r="r" b="b" t="t" l="l"/>
            <a:pathLst>
              <a:path h="949087" w="3700445">
                <a:moveTo>
                  <a:pt x="0" y="0"/>
                </a:moveTo>
                <a:lnTo>
                  <a:pt x="3700445" y="0"/>
                </a:lnTo>
                <a:lnTo>
                  <a:pt x="3700445" y="949087"/>
                </a:lnTo>
                <a:lnTo>
                  <a:pt x="0" y="949087"/>
                </a:lnTo>
                <a:lnTo>
                  <a:pt x="0" y="0"/>
                </a:lnTo>
                <a:close/>
              </a:path>
            </a:pathLst>
          </a:custGeom>
          <a:blipFill>
            <a:blip r:embed="rId9"/>
            <a:stretch>
              <a:fillRect l="0" t="-1040" r="0" b="-1040"/>
            </a:stretch>
          </a:blipFill>
        </p:spPr>
      </p:sp>
      <p:sp>
        <p:nvSpPr>
          <p:cNvPr name="Freeform 14" id="14"/>
          <p:cNvSpPr/>
          <p:nvPr/>
        </p:nvSpPr>
        <p:spPr>
          <a:xfrm flipH="false" flipV="false" rot="0">
            <a:off x="5459524" y="7251260"/>
            <a:ext cx="3700445" cy="949087"/>
          </a:xfrm>
          <a:custGeom>
            <a:avLst/>
            <a:gdLst/>
            <a:ahLst/>
            <a:cxnLst/>
            <a:rect r="r" b="b" t="t" l="l"/>
            <a:pathLst>
              <a:path h="949087" w="3700445">
                <a:moveTo>
                  <a:pt x="0" y="0"/>
                </a:moveTo>
                <a:lnTo>
                  <a:pt x="3700445" y="0"/>
                </a:lnTo>
                <a:lnTo>
                  <a:pt x="3700445" y="949087"/>
                </a:lnTo>
                <a:lnTo>
                  <a:pt x="0" y="949087"/>
                </a:lnTo>
                <a:lnTo>
                  <a:pt x="0" y="0"/>
                </a:lnTo>
                <a:close/>
              </a:path>
            </a:pathLst>
          </a:custGeom>
          <a:blipFill>
            <a:blip r:embed="rId9"/>
            <a:stretch>
              <a:fillRect l="0" t="-1040" r="0" b="-1040"/>
            </a:stretch>
          </a:blipFill>
        </p:spPr>
      </p:sp>
      <p:sp>
        <p:nvSpPr>
          <p:cNvPr name="Freeform 15" id="15"/>
          <p:cNvSpPr/>
          <p:nvPr/>
        </p:nvSpPr>
        <p:spPr>
          <a:xfrm flipH="false" flipV="false" rot="0">
            <a:off x="1412323" y="3166329"/>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10">
              <a:extLst>
                <a:ext uri="{96DAC541-7B7A-43D3-8B79-37D633B846F1}">
                  <asvg:svgBlip xmlns:asvg="http://schemas.microsoft.com/office/drawing/2016/SVG/main" r:embed="rId11"/>
                </a:ext>
              </a:extLst>
            </a:blip>
            <a:stretch>
              <a:fillRect l="0" t="-20111" r="0" b="-20111"/>
            </a:stretch>
          </a:blipFill>
        </p:spPr>
      </p:sp>
      <p:sp>
        <p:nvSpPr>
          <p:cNvPr name="Freeform 16" id="16"/>
          <p:cNvSpPr/>
          <p:nvPr/>
        </p:nvSpPr>
        <p:spPr>
          <a:xfrm flipH="false" flipV="false" rot="0">
            <a:off x="1412323" y="5495651"/>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12">
              <a:extLst>
                <a:ext uri="{96DAC541-7B7A-43D3-8B79-37D633B846F1}">
                  <asvg:svgBlip xmlns:asvg="http://schemas.microsoft.com/office/drawing/2016/SVG/main" r:embed="rId13"/>
                </a:ext>
              </a:extLst>
            </a:blip>
            <a:stretch>
              <a:fillRect l="0" t="-20111" r="0" b="-20111"/>
            </a:stretch>
          </a:blipFill>
          <a:ln cap="sq">
            <a:noFill/>
            <a:prstDash val="solid"/>
            <a:miter/>
          </a:ln>
        </p:spPr>
      </p:sp>
      <p:sp>
        <p:nvSpPr>
          <p:cNvPr name="Freeform 17" id="17"/>
          <p:cNvSpPr/>
          <p:nvPr/>
        </p:nvSpPr>
        <p:spPr>
          <a:xfrm flipH="false" flipV="false" rot="0">
            <a:off x="5352349" y="3166329"/>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14">
              <a:extLst>
                <a:ext uri="{96DAC541-7B7A-43D3-8B79-37D633B846F1}">
                  <asvg:svgBlip xmlns:asvg="http://schemas.microsoft.com/office/drawing/2016/SVG/main" r:embed="rId15"/>
                </a:ext>
              </a:extLst>
            </a:blip>
            <a:stretch>
              <a:fillRect l="0" t="-20111" r="0" b="-20111"/>
            </a:stretch>
          </a:blipFill>
          <a:ln cap="sq">
            <a:noFill/>
            <a:prstDash val="solid"/>
            <a:miter/>
          </a:ln>
        </p:spPr>
      </p:sp>
      <p:sp>
        <p:nvSpPr>
          <p:cNvPr name="Freeform 18" id="18"/>
          <p:cNvSpPr/>
          <p:nvPr/>
        </p:nvSpPr>
        <p:spPr>
          <a:xfrm flipH="false" flipV="false" rot="0">
            <a:off x="5352349" y="5495651"/>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16">
              <a:extLst>
                <a:ext uri="{96DAC541-7B7A-43D3-8B79-37D633B846F1}">
                  <asvg:svgBlip xmlns:asvg="http://schemas.microsoft.com/office/drawing/2016/SVG/main" r:embed="rId17"/>
                </a:ext>
              </a:extLst>
            </a:blip>
            <a:stretch>
              <a:fillRect l="0" t="-20111" r="0" b="-20111"/>
            </a:stretch>
          </a:blipFill>
          <a:ln cap="sq">
            <a:noFill/>
            <a:prstDash val="solid"/>
            <a:miter/>
          </a:ln>
        </p:spPr>
      </p:sp>
      <p:sp>
        <p:nvSpPr>
          <p:cNvPr name="Freeform 19" id="19"/>
          <p:cNvSpPr/>
          <p:nvPr/>
        </p:nvSpPr>
        <p:spPr>
          <a:xfrm flipH="false" flipV="false" rot="0">
            <a:off x="9404750" y="4902663"/>
            <a:ext cx="3700445" cy="949087"/>
          </a:xfrm>
          <a:custGeom>
            <a:avLst/>
            <a:gdLst/>
            <a:ahLst/>
            <a:cxnLst/>
            <a:rect r="r" b="b" t="t" l="l"/>
            <a:pathLst>
              <a:path h="949087" w="3700445">
                <a:moveTo>
                  <a:pt x="0" y="0"/>
                </a:moveTo>
                <a:lnTo>
                  <a:pt x="3700445" y="0"/>
                </a:lnTo>
                <a:lnTo>
                  <a:pt x="3700445" y="949087"/>
                </a:lnTo>
                <a:lnTo>
                  <a:pt x="0" y="949087"/>
                </a:lnTo>
                <a:lnTo>
                  <a:pt x="0" y="0"/>
                </a:lnTo>
                <a:close/>
              </a:path>
            </a:pathLst>
          </a:custGeom>
          <a:blipFill>
            <a:blip r:embed="rId9"/>
            <a:stretch>
              <a:fillRect l="0" t="-1040" r="0" b="-1040"/>
            </a:stretch>
          </a:blipFill>
        </p:spPr>
      </p:sp>
      <p:sp>
        <p:nvSpPr>
          <p:cNvPr name="Freeform 20" id="20"/>
          <p:cNvSpPr/>
          <p:nvPr/>
        </p:nvSpPr>
        <p:spPr>
          <a:xfrm flipH="false" flipV="false" rot="0">
            <a:off x="9420719" y="7251260"/>
            <a:ext cx="3700445" cy="949087"/>
          </a:xfrm>
          <a:custGeom>
            <a:avLst/>
            <a:gdLst/>
            <a:ahLst/>
            <a:cxnLst/>
            <a:rect r="r" b="b" t="t" l="l"/>
            <a:pathLst>
              <a:path h="949087" w="3700445">
                <a:moveTo>
                  <a:pt x="0" y="0"/>
                </a:moveTo>
                <a:lnTo>
                  <a:pt x="3700445" y="0"/>
                </a:lnTo>
                <a:lnTo>
                  <a:pt x="3700445" y="949087"/>
                </a:lnTo>
                <a:lnTo>
                  <a:pt x="0" y="949087"/>
                </a:lnTo>
                <a:lnTo>
                  <a:pt x="0" y="0"/>
                </a:lnTo>
                <a:close/>
              </a:path>
            </a:pathLst>
          </a:custGeom>
          <a:blipFill>
            <a:blip r:embed="rId9"/>
            <a:stretch>
              <a:fillRect l="0" t="-1040" r="0" b="-1040"/>
            </a:stretch>
          </a:blipFill>
        </p:spPr>
      </p:sp>
      <p:sp>
        <p:nvSpPr>
          <p:cNvPr name="Freeform 21" id="21"/>
          <p:cNvSpPr/>
          <p:nvPr/>
        </p:nvSpPr>
        <p:spPr>
          <a:xfrm flipH="false" flipV="false" rot="0">
            <a:off x="13365946" y="4902663"/>
            <a:ext cx="3700445" cy="949087"/>
          </a:xfrm>
          <a:custGeom>
            <a:avLst/>
            <a:gdLst/>
            <a:ahLst/>
            <a:cxnLst/>
            <a:rect r="r" b="b" t="t" l="l"/>
            <a:pathLst>
              <a:path h="949087" w="3700445">
                <a:moveTo>
                  <a:pt x="0" y="0"/>
                </a:moveTo>
                <a:lnTo>
                  <a:pt x="3700444" y="0"/>
                </a:lnTo>
                <a:lnTo>
                  <a:pt x="3700444" y="949087"/>
                </a:lnTo>
                <a:lnTo>
                  <a:pt x="0" y="949087"/>
                </a:lnTo>
                <a:lnTo>
                  <a:pt x="0" y="0"/>
                </a:lnTo>
                <a:close/>
              </a:path>
            </a:pathLst>
          </a:custGeom>
          <a:blipFill>
            <a:blip r:embed="rId9"/>
            <a:stretch>
              <a:fillRect l="0" t="-1040" r="0" b="-1040"/>
            </a:stretch>
          </a:blipFill>
        </p:spPr>
      </p:sp>
      <p:sp>
        <p:nvSpPr>
          <p:cNvPr name="Freeform 22" id="22"/>
          <p:cNvSpPr/>
          <p:nvPr/>
        </p:nvSpPr>
        <p:spPr>
          <a:xfrm flipH="false" flipV="false" rot="0">
            <a:off x="9292376" y="3166329"/>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18">
              <a:extLst>
                <a:ext uri="{96DAC541-7B7A-43D3-8B79-37D633B846F1}">
                  <asvg:svgBlip xmlns:asvg="http://schemas.microsoft.com/office/drawing/2016/SVG/main" r:embed="rId19"/>
                </a:ext>
              </a:extLst>
            </a:blip>
            <a:stretch>
              <a:fillRect l="0" t="-20111" r="0" b="-20111"/>
            </a:stretch>
          </a:blipFill>
          <a:ln cap="sq">
            <a:noFill/>
            <a:prstDash val="solid"/>
            <a:miter/>
          </a:ln>
        </p:spPr>
      </p:sp>
      <p:sp>
        <p:nvSpPr>
          <p:cNvPr name="Freeform 23" id="23"/>
          <p:cNvSpPr/>
          <p:nvPr/>
        </p:nvSpPr>
        <p:spPr>
          <a:xfrm flipH="false" flipV="false" rot="0">
            <a:off x="9292376" y="5495651"/>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20">
              <a:extLst>
                <a:ext uri="{96DAC541-7B7A-43D3-8B79-37D633B846F1}">
                  <asvg:svgBlip xmlns:asvg="http://schemas.microsoft.com/office/drawing/2016/SVG/main" r:embed="rId21"/>
                </a:ext>
              </a:extLst>
            </a:blip>
            <a:stretch>
              <a:fillRect l="0" t="-20111" r="0" b="-20111"/>
            </a:stretch>
          </a:blipFill>
          <a:ln cap="sq">
            <a:noFill/>
            <a:prstDash val="solid"/>
            <a:miter/>
          </a:ln>
        </p:spPr>
      </p:sp>
      <p:sp>
        <p:nvSpPr>
          <p:cNvPr name="Freeform 24" id="24"/>
          <p:cNvSpPr/>
          <p:nvPr/>
        </p:nvSpPr>
        <p:spPr>
          <a:xfrm flipH="false" flipV="false" rot="0">
            <a:off x="13232402" y="3166329"/>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22">
              <a:extLst>
                <a:ext uri="{96DAC541-7B7A-43D3-8B79-37D633B846F1}">
                  <asvg:svgBlip xmlns:asvg="http://schemas.microsoft.com/office/drawing/2016/SVG/main" r:embed="rId23"/>
                </a:ext>
              </a:extLst>
            </a:blip>
            <a:stretch>
              <a:fillRect l="0" t="-20111" r="0" b="-20111"/>
            </a:stretch>
          </a:blipFill>
          <a:ln cap="sq">
            <a:noFill/>
            <a:prstDash val="solid"/>
            <a:miter/>
          </a:ln>
        </p:spPr>
      </p:sp>
      <p:sp>
        <p:nvSpPr>
          <p:cNvPr name="Freeform 25" id="25"/>
          <p:cNvSpPr/>
          <p:nvPr/>
        </p:nvSpPr>
        <p:spPr>
          <a:xfrm flipH="false" flipV="false" rot="0">
            <a:off x="13337371" y="7251260"/>
            <a:ext cx="3700445" cy="949087"/>
          </a:xfrm>
          <a:custGeom>
            <a:avLst/>
            <a:gdLst/>
            <a:ahLst/>
            <a:cxnLst/>
            <a:rect r="r" b="b" t="t" l="l"/>
            <a:pathLst>
              <a:path h="949087" w="3700445">
                <a:moveTo>
                  <a:pt x="0" y="0"/>
                </a:moveTo>
                <a:lnTo>
                  <a:pt x="3700444" y="0"/>
                </a:lnTo>
                <a:lnTo>
                  <a:pt x="3700444" y="949087"/>
                </a:lnTo>
                <a:lnTo>
                  <a:pt x="0" y="949087"/>
                </a:lnTo>
                <a:lnTo>
                  <a:pt x="0" y="0"/>
                </a:lnTo>
                <a:close/>
              </a:path>
            </a:pathLst>
          </a:custGeom>
          <a:blipFill>
            <a:blip r:embed="rId9"/>
            <a:stretch>
              <a:fillRect l="0" t="-1040" r="0" b="-1040"/>
            </a:stretch>
          </a:blipFill>
        </p:spPr>
      </p:sp>
      <p:sp>
        <p:nvSpPr>
          <p:cNvPr name="Freeform 26" id="26"/>
          <p:cNvSpPr/>
          <p:nvPr/>
        </p:nvSpPr>
        <p:spPr>
          <a:xfrm flipH="false" flipV="false" rot="0">
            <a:off x="13232402" y="5495651"/>
            <a:ext cx="3643275" cy="2049342"/>
          </a:xfrm>
          <a:custGeom>
            <a:avLst/>
            <a:gdLst/>
            <a:ahLst/>
            <a:cxnLst/>
            <a:rect r="r" b="b" t="t" l="l"/>
            <a:pathLst>
              <a:path h="2049342" w="3643275">
                <a:moveTo>
                  <a:pt x="0" y="0"/>
                </a:moveTo>
                <a:lnTo>
                  <a:pt x="3643275" y="0"/>
                </a:lnTo>
                <a:lnTo>
                  <a:pt x="3643275" y="2049342"/>
                </a:lnTo>
                <a:lnTo>
                  <a:pt x="0" y="2049342"/>
                </a:lnTo>
                <a:lnTo>
                  <a:pt x="0" y="0"/>
                </a:lnTo>
                <a:close/>
              </a:path>
            </a:pathLst>
          </a:custGeom>
          <a:blipFill>
            <a:blip r:embed="rId24">
              <a:extLst>
                <a:ext uri="{96DAC541-7B7A-43D3-8B79-37D633B846F1}">
                  <asvg:svgBlip xmlns:asvg="http://schemas.microsoft.com/office/drawing/2016/SVG/main" r:embed="rId25"/>
                </a:ext>
              </a:extLst>
            </a:blip>
            <a:stretch>
              <a:fillRect l="0" t="-20111" r="0" b="-20111"/>
            </a:stretch>
          </a:blipFill>
          <a:ln cap="sq">
            <a:noFill/>
            <a:prstDash val="solid"/>
            <a:miter/>
          </a:ln>
        </p:spPr>
      </p:sp>
      <p:sp>
        <p:nvSpPr>
          <p:cNvPr name="Freeform 27" id="27"/>
          <p:cNvSpPr/>
          <p:nvPr/>
        </p:nvSpPr>
        <p:spPr>
          <a:xfrm flipH="false" flipV="false" rot="0">
            <a:off x="13382453" y="3218641"/>
            <a:ext cx="825064" cy="594046"/>
          </a:xfrm>
          <a:custGeom>
            <a:avLst/>
            <a:gdLst/>
            <a:ahLst/>
            <a:cxnLst/>
            <a:rect r="r" b="b" t="t" l="l"/>
            <a:pathLst>
              <a:path h="594046" w="825064">
                <a:moveTo>
                  <a:pt x="0" y="0"/>
                </a:moveTo>
                <a:lnTo>
                  <a:pt x="825064" y="0"/>
                </a:lnTo>
                <a:lnTo>
                  <a:pt x="825064" y="594046"/>
                </a:lnTo>
                <a:lnTo>
                  <a:pt x="0" y="594046"/>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28" id="28"/>
          <p:cNvSpPr/>
          <p:nvPr/>
        </p:nvSpPr>
        <p:spPr>
          <a:xfrm flipH="false" flipV="false" rot="0">
            <a:off x="1491885" y="5585467"/>
            <a:ext cx="977187" cy="532567"/>
          </a:xfrm>
          <a:custGeom>
            <a:avLst/>
            <a:gdLst/>
            <a:ahLst/>
            <a:cxnLst/>
            <a:rect r="r" b="b" t="t" l="l"/>
            <a:pathLst>
              <a:path h="532567" w="977187">
                <a:moveTo>
                  <a:pt x="0" y="0"/>
                </a:moveTo>
                <a:lnTo>
                  <a:pt x="977187" y="0"/>
                </a:lnTo>
                <a:lnTo>
                  <a:pt x="977187" y="532567"/>
                </a:lnTo>
                <a:lnTo>
                  <a:pt x="0" y="532567"/>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29" id="29"/>
          <p:cNvSpPr/>
          <p:nvPr/>
        </p:nvSpPr>
        <p:spPr>
          <a:xfrm flipH="false" flipV="false" rot="0">
            <a:off x="1664298" y="3218641"/>
            <a:ext cx="632362" cy="676323"/>
          </a:xfrm>
          <a:custGeom>
            <a:avLst/>
            <a:gdLst/>
            <a:ahLst/>
            <a:cxnLst/>
            <a:rect r="r" b="b" t="t" l="l"/>
            <a:pathLst>
              <a:path h="676323" w="632362">
                <a:moveTo>
                  <a:pt x="0" y="0"/>
                </a:moveTo>
                <a:lnTo>
                  <a:pt x="632362" y="0"/>
                </a:lnTo>
                <a:lnTo>
                  <a:pt x="632362" y="676323"/>
                </a:lnTo>
                <a:lnTo>
                  <a:pt x="0" y="676323"/>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30" id="30"/>
          <p:cNvSpPr/>
          <p:nvPr/>
        </p:nvSpPr>
        <p:spPr>
          <a:xfrm flipH="false" flipV="false" rot="0">
            <a:off x="9430244" y="5537842"/>
            <a:ext cx="889894" cy="680769"/>
          </a:xfrm>
          <a:custGeom>
            <a:avLst/>
            <a:gdLst/>
            <a:ahLst/>
            <a:cxnLst/>
            <a:rect r="r" b="b" t="t" l="l"/>
            <a:pathLst>
              <a:path h="680769" w="889894">
                <a:moveTo>
                  <a:pt x="0" y="0"/>
                </a:moveTo>
                <a:lnTo>
                  <a:pt x="889894" y="0"/>
                </a:lnTo>
                <a:lnTo>
                  <a:pt x="889894" y="680769"/>
                </a:lnTo>
                <a:lnTo>
                  <a:pt x="0" y="680769"/>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31" id="31"/>
          <p:cNvSpPr/>
          <p:nvPr/>
        </p:nvSpPr>
        <p:spPr>
          <a:xfrm flipH="false" flipV="false" rot="0">
            <a:off x="5604543" y="5529469"/>
            <a:ext cx="660567" cy="660567"/>
          </a:xfrm>
          <a:custGeom>
            <a:avLst/>
            <a:gdLst/>
            <a:ahLst/>
            <a:cxnLst/>
            <a:rect r="r" b="b" t="t" l="l"/>
            <a:pathLst>
              <a:path h="660567" w="660567">
                <a:moveTo>
                  <a:pt x="0" y="0"/>
                </a:moveTo>
                <a:lnTo>
                  <a:pt x="660567" y="0"/>
                </a:lnTo>
                <a:lnTo>
                  <a:pt x="660567" y="660567"/>
                </a:lnTo>
                <a:lnTo>
                  <a:pt x="0" y="660567"/>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32" id="32"/>
          <p:cNvSpPr/>
          <p:nvPr/>
        </p:nvSpPr>
        <p:spPr>
          <a:xfrm flipH="false" flipV="false" rot="0">
            <a:off x="9560668" y="3177354"/>
            <a:ext cx="675281" cy="675281"/>
          </a:xfrm>
          <a:custGeom>
            <a:avLst/>
            <a:gdLst/>
            <a:ahLst/>
            <a:cxnLst/>
            <a:rect r="r" b="b" t="t" l="l"/>
            <a:pathLst>
              <a:path h="675281" w="675281">
                <a:moveTo>
                  <a:pt x="0" y="0"/>
                </a:moveTo>
                <a:lnTo>
                  <a:pt x="675281" y="0"/>
                </a:lnTo>
                <a:lnTo>
                  <a:pt x="675281" y="675281"/>
                </a:lnTo>
                <a:lnTo>
                  <a:pt x="0" y="675281"/>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33" id="33"/>
          <p:cNvSpPr/>
          <p:nvPr/>
        </p:nvSpPr>
        <p:spPr>
          <a:xfrm flipH="false" flipV="false" rot="0">
            <a:off x="5575080" y="3199591"/>
            <a:ext cx="719492" cy="676323"/>
          </a:xfrm>
          <a:custGeom>
            <a:avLst/>
            <a:gdLst/>
            <a:ahLst/>
            <a:cxnLst/>
            <a:rect r="r" b="b" t="t" l="l"/>
            <a:pathLst>
              <a:path h="676323" w="719492">
                <a:moveTo>
                  <a:pt x="0" y="0"/>
                </a:moveTo>
                <a:lnTo>
                  <a:pt x="719493" y="0"/>
                </a:lnTo>
                <a:lnTo>
                  <a:pt x="719493" y="676323"/>
                </a:lnTo>
                <a:lnTo>
                  <a:pt x="0" y="676323"/>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34" id="34"/>
          <p:cNvSpPr/>
          <p:nvPr/>
        </p:nvSpPr>
        <p:spPr>
          <a:xfrm flipH="false" flipV="false" rot="0">
            <a:off x="13400470" y="5537842"/>
            <a:ext cx="841571" cy="660633"/>
          </a:xfrm>
          <a:custGeom>
            <a:avLst/>
            <a:gdLst/>
            <a:ahLst/>
            <a:cxnLst/>
            <a:rect r="r" b="b" t="t" l="l"/>
            <a:pathLst>
              <a:path h="660633" w="841571">
                <a:moveTo>
                  <a:pt x="0" y="0"/>
                </a:moveTo>
                <a:lnTo>
                  <a:pt x="841571" y="0"/>
                </a:lnTo>
                <a:lnTo>
                  <a:pt x="841571" y="660633"/>
                </a:lnTo>
                <a:lnTo>
                  <a:pt x="0" y="660633"/>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35" id="35"/>
          <p:cNvSpPr/>
          <p:nvPr/>
        </p:nvSpPr>
        <p:spPr>
          <a:xfrm flipH="false" flipV="false" rot="0">
            <a:off x="16002138" y="2911845"/>
            <a:ext cx="1257162" cy="940790"/>
          </a:xfrm>
          <a:custGeom>
            <a:avLst/>
            <a:gdLst/>
            <a:ahLst/>
            <a:cxnLst/>
            <a:rect r="r" b="b" t="t" l="l"/>
            <a:pathLst>
              <a:path h="940790" w="1257162">
                <a:moveTo>
                  <a:pt x="0" y="0"/>
                </a:moveTo>
                <a:lnTo>
                  <a:pt x="1257162" y="0"/>
                </a:lnTo>
                <a:lnTo>
                  <a:pt x="1257162" y="940790"/>
                </a:lnTo>
                <a:lnTo>
                  <a:pt x="0" y="940790"/>
                </a:lnTo>
                <a:lnTo>
                  <a:pt x="0" y="0"/>
                </a:lnTo>
                <a:close/>
              </a:path>
            </a:pathLst>
          </a:custGeom>
          <a:blipFill>
            <a:blip r:embed="rId42"/>
            <a:stretch>
              <a:fillRect l="0" t="0" r="0" b="0"/>
            </a:stretch>
          </a:blipFill>
        </p:spPr>
      </p:sp>
      <p:sp>
        <p:nvSpPr>
          <p:cNvPr name="TextBox 36" id="36"/>
          <p:cNvSpPr txBox="true"/>
          <p:nvPr/>
        </p:nvSpPr>
        <p:spPr>
          <a:xfrm rot="0">
            <a:off x="1948932" y="4100285"/>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BSc (Hons) in Applied Sports Science</a:t>
            </a:r>
          </a:p>
        </p:txBody>
      </p:sp>
      <p:sp>
        <p:nvSpPr>
          <p:cNvPr name="TextBox 37" id="37"/>
          <p:cNvSpPr txBox="true"/>
          <p:nvPr/>
        </p:nvSpPr>
        <p:spPr>
          <a:xfrm rot="0">
            <a:off x="1964900" y="6437686"/>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BSc (Hons) in Strength and Conditioning</a:t>
            </a:r>
          </a:p>
        </p:txBody>
      </p:sp>
      <p:sp>
        <p:nvSpPr>
          <p:cNvPr name="TextBox 38" id="38"/>
          <p:cNvSpPr txBox="true"/>
          <p:nvPr/>
        </p:nvSpPr>
        <p:spPr>
          <a:xfrm rot="0">
            <a:off x="5918858" y="4100285"/>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BSc (Hons) in Sports Management</a:t>
            </a:r>
          </a:p>
        </p:txBody>
      </p:sp>
      <p:sp>
        <p:nvSpPr>
          <p:cNvPr name="TextBox 39" id="39"/>
          <p:cNvSpPr txBox="true"/>
          <p:nvPr/>
        </p:nvSpPr>
        <p:spPr>
          <a:xfrm rot="0">
            <a:off x="5934826" y="6437686"/>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BEng (Hons) in Sustainable Engineering</a:t>
            </a:r>
          </a:p>
        </p:txBody>
      </p:sp>
      <p:sp>
        <p:nvSpPr>
          <p:cNvPr name="TextBox 40" id="40"/>
          <p:cNvSpPr txBox="true"/>
          <p:nvPr/>
        </p:nvSpPr>
        <p:spPr>
          <a:xfrm rot="0">
            <a:off x="9888784" y="4100285"/>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BSc (Hons) in Sports Coaching</a:t>
            </a:r>
          </a:p>
        </p:txBody>
      </p:sp>
      <p:sp>
        <p:nvSpPr>
          <p:cNvPr name="TextBox 41" id="41"/>
          <p:cNvSpPr txBox="true"/>
          <p:nvPr/>
        </p:nvSpPr>
        <p:spPr>
          <a:xfrm rot="0">
            <a:off x="9904752" y="6437686"/>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BA (Hons) in Business and Management</a:t>
            </a:r>
          </a:p>
        </p:txBody>
      </p:sp>
      <p:sp>
        <p:nvSpPr>
          <p:cNvPr name="TextBox 42" id="42"/>
          <p:cNvSpPr txBox="true"/>
          <p:nvPr/>
        </p:nvSpPr>
        <p:spPr>
          <a:xfrm rot="0">
            <a:off x="13858709" y="4100285"/>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BSc (Hons) in Sport and Exercise Therapy</a:t>
            </a:r>
          </a:p>
        </p:txBody>
      </p:sp>
      <p:sp>
        <p:nvSpPr>
          <p:cNvPr name="TextBox 43" id="43"/>
          <p:cNvSpPr txBox="true"/>
          <p:nvPr/>
        </p:nvSpPr>
        <p:spPr>
          <a:xfrm rot="0">
            <a:off x="13830134" y="6437686"/>
            <a:ext cx="2850967" cy="552831"/>
          </a:xfrm>
          <a:prstGeom prst="rect">
            <a:avLst/>
          </a:prstGeom>
        </p:spPr>
        <p:txBody>
          <a:bodyPr anchor="t" rtlCol="false" tIns="0" lIns="0" bIns="0" rIns="0">
            <a:spAutoFit/>
          </a:bodyPr>
          <a:lstStyle/>
          <a:p>
            <a:pPr algn="l">
              <a:lnSpc>
                <a:spcPts val="2232"/>
              </a:lnSpc>
            </a:pPr>
            <a:r>
              <a:rPr lang="en-US" sz="1800" b="true">
                <a:solidFill>
                  <a:srgbClr val="000000"/>
                </a:solidFill>
                <a:latin typeface="Proxima Nova Bold"/>
                <a:ea typeface="Proxima Nova Bold"/>
                <a:cs typeface="Proxima Nova Bold"/>
                <a:sym typeface="Proxima Nova Bold"/>
              </a:rPr>
              <a:t>BA (Hons) in Events Management &amp; Marketing</a:t>
            </a:r>
          </a:p>
        </p:txBody>
      </p:sp>
      <p:sp>
        <p:nvSpPr>
          <p:cNvPr name="TextBox 44" id="44"/>
          <p:cNvSpPr txBox="true"/>
          <p:nvPr/>
        </p:nvSpPr>
        <p:spPr>
          <a:xfrm rot="0">
            <a:off x="3782961" y="8370672"/>
            <a:ext cx="7472011" cy="1105281"/>
          </a:xfrm>
          <a:prstGeom prst="rect">
            <a:avLst/>
          </a:prstGeom>
        </p:spPr>
        <p:txBody>
          <a:bodyPr anchor="t" rtlCol="false" tIns="0" lIns="0" bIns="0" rIns="0">
            <a:spAutoFit/>
          </a:bodyPr>
          <a:lstStyle/>
          <a:p>
            <a:pPr algn="ctr">
              <a:lnSpc>
                <a:spcPts val="2232"/>
              </a:lnSpc>
              <a:spcBef>
                <a:spcPct val="0"/>
              </a:spcBef>
            </a:pPr>
            <a:r>
              <a:rPr lang="en-US" b="true" sz="1800">
                <a:solidFill>
                  <a:srgbClr val="000000"/>
                </a:solidFill>
                <a:latin typeface="Proxima Nova Bold"/>
                <a:ea typeface="Proxima Nova Bold"/>
                <a:cs typeface="Proxima Nova Bold"/>
                <a:sym typeface="Proxima Nova Bold"/>
              </a:rPr>
              <a:t>All courses require 96 UCAS Points (MMM or CCC)</a:t>
            </a:r>
          </a:p>
          <a:p>
            <a:pPr algn="ctr">
              <a:lnSpc>
                <a:spcPts val="2232"/>
              </a:lnSpc>
              <a:spcBef>
                <a:spcPct val="0"/>
              </a:spcBef>
            </a:pPr>
            <a:r>
              <a:rPr lang="en-US" b="true" sz="1800">
                <a:solidFill>
                  <a:srgbClr val="000000"/>
                </a:solidFill>
                <a:latin typeface="Proxima Nova Bold"/>
                <a:ea typeface="Proxima Nova Bold"/>
                <a:cs typeface="Proxima Nova Bold"/>
                <a:sym typeface="Proxima Nova Bold"/>
              </a:rPr>
              <a:t>Sport &amp; Exercise Therapy requires 112 UCAS Points (DMM or BCC)</a:t>
            </a:r>
          </a:p>
          <a:p>
            <a:pPr algn="ctr">
              <a:lnSpc>
                <a:spcPts val="2232"/>
              </a:lnSpc>
              <a:spcBef>
                <a:spcPct val="0"/>
              </a:spcBef>
            </a:pPr>
            <a:r>
              <a:rPr lang="en-US" b="true" sz="1800">
                <a:solidFill>
                  <a:srgbClr val="000000"/>
                </a:solidFill>
                <a:latin typeface="Proxima Nova Bold"/>
                <a:ea typeface="Proxima Nova Bold"/>
                <a:cs typeface="Proxima Nova Bold"/>
                <a:sym typeface="Proxima Nova Bold"/>
              </a:rPr>
              <a:t>English and Maths GCSE - Grade 4 or C</a:t>
            </a:r>
          </a:p>
          <a:p>
            <a:pPr algn="ctr">
              <a:lnSpc>
                <a:spcPts val="2232"/>
              </a:lnSpc>
              <a:spcBef>
                <a:spcPct val="0"/>
              </a:spcBef>
            </a:pPr>
            <a:r>
              <a:rPr lang="en-US" b="true" sz="1800">
                <a:solidFill>
                  <a:srgbClr val="000000"/>
                </a:solidFill>
                <a:latin typeface="Proxima Nova Bold"/>
                <a:ea typeface="Proxima Nova Bold"/>
                <a:cs typeface="Proxima Nova Bold"/>
                <a:sym typeface="Proxima Nova Bold"/>
              </a:rPr>
              <a:t>*Accredited by the Society of Sports Therapists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College (HE)</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3689960" y="373523"/>
            <a:ext cx="2014317" cy="2014317"/>
          </a:xfrm>
          <a:custGeom>
            <a:avLst/>
            <a:gdLst/>
            <a:ahLst/>
            <a:cxnLst/>
            <a:rect r="r" b="b" t="t" l="l"/>
            <a:pathLst>
              <a:path h="2014317" w="2014317">
                <a:moveTo>
                  <a:pt x="0" y="0"/>
                </a:moveTo>
                <a:lnTo>
                  <a:pt x="2014318" y="0"/>
                </a:lnTo>
                <a:lnTo>
                  <a:pt x="2014318" y="2014317"/>
                </a:lnTo>
                <a:lnTo>
                  <a:pt x="0" y="2014317"/>
                </a:lnTo>
                <a:lnTo>
                  <a:pt x="0" y="0"/>
                </a:lnTo>
                <a:close/>
              </a:path>
            </a:pathLst>
          </a:custGeom>
          <a:blipFill>
            <a:blip r:embed="rId8"/>
            <a:stretch>
              <a:fillRect l="0" t="0" r="0" b="0"/>
            </a:stretch>
          </a:blipFill>
        </p:spPr>
      </p:sp>
      <p:sp>
        <p:nvSpPr>
          <p:cNvPr name="Freeform 11" id="11"/>
          <p:cNvSpPr/>
          <p:nvPr/>
        </p:nvSpPr>
        <p:spPr>
          <a:xfrm flipH="false" flipV="false" rot="0">
            <a:off x="380431" y="3303123"/>
            <a:ext cx="5458392" cy="2761304"/>
          </a:xfrm>
          <a:custGeom>
            <a:avLst/>
            <a:gdLst/>
            <a:ahLst/>
            <a:cxnLst/>
            <a:rect r="r" b="b" t="t" l="l"/>
            <a:pathLst>
              <a:path h="2761304" w="5458392">
                <a:moveTo>
                  <a:pt x="0" y="0"/>
                </a:moveTo>
                <a:lnTo>
                  <a:pt x="5458392" y="0"/>
                </a:lnTo>
                <a:lnTo>
                  <a:pt x="5458392" y="2761304"/>
                </a:lnTo>
                <a:lnTo>
                  <a:pt x="0" y="2761304"/>
                </a:lnTo>
                <a:lnTo>
                  <a:pt x="0" y="0"/>
                </a:lnTo>
                <a:close/>
              </a:path>
            </a:pathLst>
          </a:custGeom>
          <a:blipFill>
            <a:blip r:embed="rId9"/>
            <a:stretch>
              <a:fillRect l="0" t="0" r="0" b="0"/>
            </a:stretch>
          </a:blipFill>
        </p:spPr>
      </p:sp>
      <p:sp>
        <p:nvSpPr>
          <p:cNvPr name="Freeform 12" id="12"/>
          <p:cNvSpPr/>
          <p:nvPr/>
        </p:nvSpPr>
        <p:spPr>
          <a:xfrm flipH="false" flipV="false" rot="0">
            <a:off x="380431" y="6064427"/>
            <a:ext cx="5458392" cy="2761304"/>
          </a:xfrm>
          <a:custGeom>
            <a:avLst/>
            <a:gdLst/>
            <a:ahLst/>
            <a:cxnLst/>
            <a:rect r="r" b="b" t="t" l="l"/>
            <a:pathLst>
              <a:path h="2761304" w="5458392">
                <a:moveTo>
                  <a:pt x="0" y="0"/>
                </a:moveTo>
                <a:lnTo>
                  <a:pt x="5458392" y="0"/>
                </a:lnTo>
                <a:lnTo>
                  <a:pt x="5458392" y="2761304"/>
                </a:lnTo>
                <a:lnTo>
                  <a:pt x="0" y="2761304"/>
                </a:lnTo>
                <a:lnTo>
                  <a:pt x="0" y="0"/>
                </a:lnTo>
                <a:close/>
              </a:path>
            </a:pathLst>
          </a:custGeom>
          <a:blipFill>
            <a:blip r:embed="rId10"/>
            <a:stretch>
              <a:fillRect l="0" t="0" r="0" b="0"/>
            </a:stretch>
          </a:blipFill>
        </p:spPr>
      </p:sp>
      <p:sp>
        <p:nvSpPr>
          <p:cNvPr name="TextBox 13" id="13"/>
          <p:cNvSpPr txBox="true"/>
          <p:nvPr/>
        </p:nvSpPr>
        <p:spPr>
          <a:xfrm rot="0">
            <a:off x="6125818" y="3497289"/>
            <a:ext cx="9578460" cy="5435909"/>
          </a:xfrm>
          <a:prstGeom prst="rect">
            <a:avLst/>
          </a:prstGeom>
        </p:spPr>
        <p:txBody>
          <a:bodyPr anchor="t" rtlCol="false" tIns="0" lIns="0" bIns="0" rIns="0">
            <a:spAutoFit/>
          </a:bodyPr>
          <a:lstStyle/>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Degree from Loughborough University</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Eligible to represent Loughborough University in BUCS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Member of Loughborough Students’ Union</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World-Class facilities - millions of £ of investment</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Smaller Class sizes / more 1:1 support than most Universities.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Academic Tutor Support</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Flexible Timetable to work around sports commitments.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Varied and applied assessments and delivery methods.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High student satisfaction levels (NSS).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Opportunity to ‘Stretch Degree’ for elite athletes.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&gt;1000 Degree level students</a:t>
            </a:r>
          </a:p>
          <a:p>
            <a:pPr algn="l" marL="510138" indent="-255069" lvl="1">
              <a:lnSpc>
                <a:spcPts val="3307"/>
              </a:lnSpc>
              <a:buFont typeface="Arial"/>
              <a:buChar char="•"/>
            </a:pPr>
            <a:r>
              <a:rPr lang="en-US" sz="2362">
                <a:solidFill>
                  <a:srgbClr val="0F403C"/>
                </a:solidFill>
                <a:latin typeface="Be Vietnam"/>
                <a:ea typeface="Be Vietnam"/>
                <a:cs typeface="Be Vietnam"/>
                <a:sym typeface="Be Vietnam"/>
              </a:rPr>
              <a:t>Recruit Nationally and Internationally</a:t>
            </a:r>
          </a:p>
          <a:p>
            <a:pPr algn="l">
              <a:lnSpc>
                <a:spcPts val="3307"/>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College (HE)</a:t>
            </a:r>
          </a:p>
        </p:txBody>
      </p:sp>
      <p:sp>
        <p:nvSpPr>
          <p:cNvPr name="Freeform 8" id="8"/>
          <p:cNvSpPr/>
          <p:nvPr/>
        </p:nvSpPr>
        <p:spPr>
          <a:xfrm flipH="false" flipV="false" rot="0">
            <a:off x="15704278" y="8616969"/>
            <a:ext cx="2259569" cy="641331"/>
          </a:xfrm>
          <a:custGeom>
            <a:avLst/>
            <a:gdLst/>
            <a:ahLst/>
            <a:cxnLst/>
            <a:rect r="r" b="b" t="t" l="l"/>
            <a:pathLst>
              <a:path h="641331" w="2259569">
                <a:moveTo>
                  <a:pt x="0" y="0"/>
                </a:moveTo>
                <a:lnTo>
                  <a:pt x="2259569" y="0"/>
                </a:lnTo>
                <a:lnTo>
                  <a:pt x="2259569" y="641331"/>
                </a:lnTo>
                <a:lnTo>
                  <a:pt x="0" y="641331"/>
                </a:lnTo>
                <a:lnTo>
                  <a:pt x="0" y="0"/>
                </a:lnTo>
                <a:close/>
              </a:path>
            </a:pathLst>
          </a:custGeom>
          <a:blipFill>
            <a:blip r:embed="rId6"/>
            <a:stretch>
              <a:fillRect l="0" t="-2000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3689960" y="373523"/>
            <a:ext cx="2014317" cy="2014317"/>
          </a:xfrm>
          <a:custGeom>
            <a:avLst/>
            <a:gdLst/>
            <a:ahLst/>
            <a:cxnLst/>
            <a:rect r="r" b="b" t="t" l="l"/>
            <a:pathLst>
              <a:path h="2014317" w="2014317">
                <a:moveTo>
                  <a:pt x="0" y="0"/>
                </a:moveTo>
                <a:lnTo>
                  <a:pt x="2014318" y="0"/>
                </a:lnTo>
                <a:lnTo>
                  <a:pt x="2014318" y="2014317"/>
                </a:lnTo>
                <a:lnTo>
                  <a:pt x="0" y="2014317"/>
                </a:lnTo>
                <a:lnTo>
                  <a:pt x="0" y="0"/>
                </a:lnTo>
                <a:close/>
              </a:path>
            </a:pathLst>
          </a:custGeom>
          <a:blipFill>
            <a:blip r:embed="rId8"/>
            <a:stretch>
              <a:fillRect l="0" t="0" r="0" b="0"/>
            </a:stretch>
          </a:blipFill>
        </p:spPr>
      </p:sp>
      <p:grpSp>
        <p:nvGrpSpPr>
          <p:cNvPr name="Group 11" id="11"/>
          <p:cNvGrpSpPr/>
          <p:nvPr/>
        </p:nvGrpSpPr>
        <p:grpSpPr>
          <a:xfrm rot="0">
            <a:off x="5418615" y="2863280"/>
            <a:ext cx="4553527" cy="4069427"/>
            <a:chOff x="0" y="0"/>
            <a:chExt cx="1199283" cy="1071783"/>
          </a:xfrm>
        </p:grpSpPr>
        <p:sp>
          <p:nvSpPr>
            <p:cNvPr name="Freeform 12" id="12"/>
            <p:cNvSpPr/>
            <p:nvPr/>
          </p:nvSpPr>
          <p:spPr>
            <a:xfrm flipH="false" flipV="false" rot="0">
              <a:off x="0" y="0"/>
              <a:ext cx="1199283" cy="1071783"/>
            </a:xfrm>
            <a:custGeom>
              <a:avLst/>
              <a:gdLst/>
              <a:ahLst/>
              <a:cxnLst/>
              <a:rect r="r" b="b" t="t" l="l"/>
              <a:pathLst>
                <a:path h="1071783" w="1199283">
                  <a:moveTo>
                    <a:pt x="0" y="0"/>
                  </a:moveTo>
                  <a:lnTo>
                    <a:pt x="1199283" y="0"/>
                  </a:lnTo>
                  <a:lnTo>
                    <a:pt x="1199283" y="1071783"/>
                  </a:lnTo>
                  <a:lnTo>
                    <a:pt x="0" y="1071783"/>
                  </a:lnTo>
                  <a:close/>
                </a:path>
              </a:pathLst>
            </a:custGeom>
            <a:solidFill>
              <a:srgbClr val="036A95"/>
            </a:solidFill>
          </p:spPr>
        </p:sp>
        <p:sp>
          <p:nvSpPr>
            <p:cNvPr name="TextBox 13" id="13"/>
            <p:cNvSpPr txBox="true"/>
            <p:nvPr/>
          </p:nvSpPr>
          <p:spPr>
            <a:xfrm>
              <a:off x="0" y="-9525"/>
              <a:ext cx="1199283" cy="1081308"/>
            </a:xfrm>
            <a:prstGeom prst="rect">
              <a:avLst/>
            </a:prstGeom>
          </p:spPr>
          <p:txBody>
            <a:bodyPr anchor="ctr" rtlCol="false" tIns="50800" lIns="50800" bIns="50800" rIns="50800"/>
            <a:lstStyle/>
            <a:p>
              <a:pPr algn="ctr">
                <a:lnSpc>
                  <a:spcPts val="2232"/>
                </a:lnSpc>
              </a:pPr>
            </a:p>
          </p:txBody>
        </p:sp>
      </p:grpSp>
      <p:grpSp>
        <p:nvGrpSpPr>
          <p:cNvPr name="Group 14" id="14"/>
          <p:cNvGrpSpPr/>
          <p:nvPr/>
        </p:nvGrpSpPr>
        <p:grpSpPr>
          <a:xfrm rot="0">
            <a:off x="693398" y="2863280"/>
            <a:ext cx="4553527" cy="4069427"/>
            <a:chOff x="0" y="0"/>
            <a:chExt cx="1199283" cy="1071783"/>
          </a:xfrm>
        </p:grpSpPr>
        <p:sp>
          <p:nvSpPr>
            <p:cNvPr name="Freeform 15" id="15"/>
            <p:cNvSpPr/>
            <p:nvPr/>
          </p:nvSpPr>
          <p:spPr>
            <a:xfrm flipH="false" flipV="false" rot="0">
              <a:off x="0" y="0"/>
              <a:ext cx="1199283" cy="1071783"/>
            </a:xfrm>
            <a:custGeom>
              <a:avLst/>
              <a:gdLst/>
              <a:ahLst/>
              <a:cxnLst/>
              <a:rect r="r" b="b" t="t" l="l"/>
              <a:pathLst>
                <a:path h="1071783" w="1199283">
                  <a:moveTo>
                    <a:pt x="0" y="0"/>
                  </a:moveTo>
                  <a:lnTo>
                    <a:pt x="1199283" y="0"/>
                  </a:lnTo>
                  <a:lnTo>
                    <a:pt x="1199283" y="1071783"/>
                  </a:lnTo>
                  <a:lnTo>
                    <a:pt x="0" y="1071783"/>
                  </a:lnTo>
                  <a:close/>
                </a:path>
              </a:pathLst>
            </a:custGeom>
            <a:solidFill>
              <a:srgbClr val="03889F"/>
            </a:solidFill>
          </p:spPr>
        </p:sp>
        <p:sp>
          <p:nvSpPr>
            <p:cNvPr name="TextBox 16" id="16"/>
            <p:cNvSpPr txBox="true"/>
            <p:nvPr/>
          </p:nvSpPr>
          <p:spPr>
            <a:xfrm>
              <a:off x="0" y="-9525"/>
              <a:ext cx="1199283" cy="1081308"/>
            </a:xfrm>
            <a:prstGeom prst="rect">
              <a:avLst/>
            </a:prstGeom>
          </p:spPr>
          <p:txBody>
            <a:bodyPr anchor="ctr" rtlCol="false" tIns="50800" lIns="50800" bIns="50800" rIns="50800"/>
            <a:lstStyle/>
            <a:p>
              <a:pPr algn="ctr">
                <a:lnSpc>
                  <a:spcPts val="2232"/>
                </a:lnSpc>
              </a:pPr>
            </a:p>
          </p:txBody>
        </p:sp>
      </p:grpSp>
      <p:grpSp>
        <p:nvGrpSpPr>
          <p:cNvPr name="Group 17" id="17"/>
          <p:cNvGrpSpPr/>
          <p:nvPr/>
        </p:nvGrpSpPr>
        <p:grpSpPr>
          <a:xfrm rot="0">
            <a:off x="10143592" y="2863280"/>
            <a:ext cx="4553527" cy="4090049"/>
            <a:chOff x="0" y="0"/>
            <a:chExt cx="1199283" cy="1077214"/>
          </a:xfrm>
        </p:grpSpPr>
        <p:sp>
          <p:nvSpPr>
            <p:cNvPr name="Freeform 18" id="18"/>
            <p:cNvSpPr/>
            <p:nvPr/>
          </p:nvSpPr>
          <p:spPr>
            <a:xfrm flipH="false" flipV="false" rot="0">
              <a:off x="0" y="0"/>
              <a:ext cx="1199283" cy="1077214"/>
            </a:xfrm>
            <a:custGeom>
              <a:avLst/>
              <a:gdLst/>
              <a:ahLst/>
              <a:cxnLst/>
              <a:rect r="r" b="b" t="t" l="l"/>
              <a:pathLst>
                <a:path h="1077214" w="1199283">
                  <a:moveTo>
                    <a:pt x="0" y="0"/>
                  </a:moveTo>
                  <a:lnTo>
                    <a:pt x="1199283" y="0"/>
                  </a:lnTo>
                  <a:lnTo>
                    <a:pt x="1199283" y="1077214"/>
                  </a:lnTo>
                  <a:lnTo>
                    <a:pt x="0" y="1077214"/>
                  </a:lnTo>
                  <a:close/>
                </a:path>
              </a:pathLst>
            </a:custGeom>
            <a:solidFill>
              <a:srgbClr val="C0CFDF"/>
            </a:solidFill>
          </p:spPr>
        </p:sp>
        <p:sp>
          <p:nvSpPr>
            <p:cNvPr name="TextBox 19" id="19"/>
            <p:cNvSpPr txBox="true"/>
            <p:nvPr/>
          </p:nvSpPr>
          <p:spPr>
            <a:xfrm>
              <a:off x="0" y="-9525"/>
              <a:ext cx="1199283" cy="1086739"/>
            </a:xfrm>
            <a:prstGeom prst="rect">
              <a:avLst/>
            </a:prstGeom>
          </p:spPr>
          <p:txBody>
            <a:bodyPr anchor="ctr" rtlCol="false" tIns="50800" lIns="50800" bIns="50800" rIns="50800"/>
            <a:lstStyle/>
            <a:p>
              <a:pPr algn="ctr">
                <a:lnSpc>
                  <a:spcPts val="2232"/>
                </a:lnSpc>
              </a:pPr>
            </a:p>
          </p:txBody>
        </p:sp>
      </p:grpSp>
      <p:sp>
        <p:nvSpPr>
          <p:cNvPr name="Freeform 20" id="20"/>
          <p:cNvSpPr/>
          <p:nvPr/>
        </p:nvSpPr>
        <p:spPr>
          <a:xfrm flipH="false" flipV="false" rot="0">
            <a:off x="693398" y="6932707"/>
            <a:ext cx="4553527" cy="3035685"/>
          </a:xfrm>
          <a:custGeom>
            <a:avLst/>
            <a:gdLst/>
            <a:ahLst/>
            <a:cxnLst/>
            <a:rect r="r" b="b" t="t" l="l"/>
            <a:pathLst>
              <a:path h="3035685" w="4553527">
                <a:moveTo>
                  <a:pt x="0" y="0"/>
                </a:moveTo>
                <a:lnTo>
                  <a:pt x="4553527" y="0"/>
                </a:lnTo>
                <a:lnTo>
                  <a:pt x="4553527" y="3035685"/>
                </a:lnTo>
                <a:lnTo>
                  <a:pt x="0" y="3035685"/>
                </a:lnTo>
                <a:lnTo>
                  <a:pt x="0" y="0"/>
                </a:lnTo>
                <a:close/>
              </a:path>
            </a:pathLst>
          </a:custGeom>
          <a:blipFill>
            <a:blip r:embed="rId9"/>
            <a:stretch>
              <a:fillRect l="0" t="0" r="0" b="0"/>
            </a:stretch>
          </a:blipFill>
        </p:spPr>
      </p:sp>
      <p:sp>
        <p:nvSpPr>
          <p:cNvPr name="Freeform 21" id="21"/>
          <p:cNvSpPr/>
          <p:nvPr/>
        </p:nvSpPr>
        <p:spPr>
          <a:xfrm flipH="false" flipV="false" rot="0">
            <a:off x="5418615" y="6932707"/>
            <a:ext cx="4553527" cy="3035685"/>
          </a:xfrm>
          <a:custGeom>
            <a:avLst/>
            <a:gdLst/>
            <a:ahLst/>
            <a:cxnLst/>
            <a:rect r="r" b="b" t="t" l="l"/>
            <a:pathLst>
              <a:path h="3035685" w="4553527">
                <a:moveTo>
                  <a:pt x="0" y="0"/>
                </a:moveTo>
                <a:lnTo>
                  <a:pt x="4553527" y="0"/>
                </a:lnTo>
                <a:lnTo>
                  <a:pt x="4553527" y="3035685"/>
                </a:lnTo>
                <a:lnTo>
                  <a:pt x="0" y="3035685"/>
                </a:lnTo>
                <a:lnTo>
                  <a:pt x="0" y="0"/>
                </a:lnTo>
                <a:close/>
              </a:path>
            </a:pathLst>
          </a:custGeom>
          <a:blipFill>
            <a:blip r:embed="rId10"/>
            <a:stretch>
              <a:fillRect l="0" t="0" r="0" b="0"/>
            </a:stretch>
          </a:blipFill>
        </p:spPr>
      </p:sp>
      <p:sp>
        <p:nvSpPr>
          <p:cNvPr name="Freeform 22" id="22"/>
          <p:cNvSpPr/>
          <p:nvPr/>
        </p:nvSpPr>
        <p:spPr>
          <a:xfrm flipH="false" flipV="false" rot="0">
            <a:off x="10143592" y="6953328"/>
            <a:ext cx="4553527" cy="3035685"/>
          </a:xfrm>
          <a:custGeom>
            <a:avLst/>
            <a:gdLst/>
            <a:ahLst/>
            <a:cxnLst/>
            <a:rect r="r" b="b" t="t" l="l"/>
            <a:pathLst>
              <a:path h="3035685" w="4553527">
                <a:moveTo>
                  <a:pt x="0" y="0"/>
                </a:moveTo>
                <a:lnTo>
                  <a:pt x="4553527" y="0"/>
                </a:lnTo>
                <a:lnTo>
                  <a:pt x="4553527" y="3035685"/>
                </a:lnTo>
                <a:lnTo>
                  <a:pt x="0" y="3035685"/>
                </a:lnTo>
                <a:lnTo>
                  <a:pt x="0" y="0"/>
                </a:lnTo>
                <a:close/>
              </a:path>
            </a:pathLst>
          </a:custGeom>
          <a:blipFill>
            <a:blip r:embed="rId11"/>
            <a:stretch>
              <a:fillRect l="0" t="0" r="0" b="0"/>
            </a:stretch>
          </a:blipFill>
        </p:spPr>
      </p:sp>
      <p:sp>
        <p:nvSpPr>
          <p:cNvPr name="TextBox 23" id="23"/>
          <p:cNvSpPr txBox="true"/>
          <p:nvPr/>
        </p:nvSpPr>
        <p:spPr>
          <a:xfrm rot="0">
            <a:off x="5511567" y="2987105"/>
            <a:ext cx="4367624" cy="3553133"/>
          </a:xfrm>
          <a:prstGeom prst="rect">
            <a:avLst/>
          </a:prstGeom>
        </p:spPr>
        <p:txBody>
          <a:bodyPr anchor="t" rtlCol="false" tIns="0" lIns="0" bIns="0" rIns="0">
            <a:spAutoFit/>
          </a:bodyPr>
          <a:lstStyle/>
          <a:p>
            <a:pPr algn="ctr">
              <a:lnSpc>
                <a:spcPts val="2608"/>
              </a:lnSpc>
            </a:pPr>
            <a:r>
              <a:rPr lang="en-US" b="true" sz="1862">
                <a:solidFill>
                  <a:srgbClr val="FFFFFF"/>
                </a:solidFill>
                <a:latin typeface="Be Vietnam Ultra-Bold"/>
                <a:ea typeface="Be Vietnam Ultra-Bold"/>
                <a:cs typeface="Be Vietnam Ultra-Bold"/>
                <a:sym typeface="Be Vietnam Ultra-Bold"/>
              </a:rPr>
              <a:t>Well-Being Support :</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HE Well-being team for dedicated support</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Mental Health and Wellbeing</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Anxiety</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Social isolation</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Independent living skills</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Relationship breakdowns</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Bereavement</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Finance and budgeting</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DSA guidance</a:t>
            </a:r>
          </a:p>
        </p:txBody>
      </p:sp>
      <p:sp>
        <p:nvSpPr>
          <p:cNvPr name="TextBox 24" id="24"/>
          <p:cNvSpPr txBox="true"/>
          <p:nvPr/>
        </p:nvSpPr>
        <p:spPr>
          <a:xfrm rot="0">
            <a:off x="786350" y="2901623"/>
            <a:ext cx="4367624" cy="3876983"/>
          </a:xfrm>
          <a:prstGeom prst="rect">
            <a:avLst/>
          </a:prstGeom>
        </p:spPr>
        <p:txBody>
          <a:bodyPr anchor="t" rtlCol="false" tIns="0" lIns="0" bIns="0" rIns="0">
            <a:spAutoFit/>
          </a:bodyPr>
          <a:lstStyle/>
          <a:p>
            <a:pPr algn="ctr">
              <a:lnSpc>
                <a:spcPts val="2608"/>
              </a:lnSpc>
            </a:pPr>
            <a:r>
              <a:rPr lang="en-US" b="true" sz="1862">
                <a:solidFill>
                  <a:srgbClr val="FFFFFF"/>
                </a:solidFill>
                <a:latin typeface="Be Vietnam Ultra-Bold"/>
                <a:ea typeface="Be Vietnam Ultra-Bold"/>
                <a:cs typeface="Be Vietnam Ultra-Bold"/>
                <a:sym typeface="Be Vietnam Ultra-Bold"/>
              </a:rPr>
              <a:t>Academic Tutor Support :</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A</a:t>
            </a:r>
            <a:r>
              <a:rPr lang="en-US" sz="1862">
                <a:solidFill>
                  <a:srgbClr val="FFFFFF"/>
                </a:solidFill>
                <a:latin typeface="Be Vietnam"/>
                <a:ea typeface="Be Vietnam"/>
                <a:cs typeface="Be Vietnam"/>
                <a:sym typeface="Be Vietnam"/>
              </a:rPr>
              <a:t>cademic support for students</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1:1 Meetings</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Study skills – essay or report writing, referencing, presentation skills, searching for literature, revision tips, understanding feedback.</a:t>
            </a:r>
          </a:p>
          <a:p>
            <a:pPr algn="l" marL="402191" indent="-201095" lvl="1">
              <a:lnSpc>
                <a:spcPts val="2608"/>
              </a:lnSpc>
              <a:buFont typeface="Arial"/>
              <a:buChar char="•"/>
            </a:pPr>
            <a:r>
              <a:rPr lang="en-US" sz="1862">
                <a:solidFill>
                  <a:srgbClr val="FFFFFF"/>
                </a:solidFill>
                <a:latin typeface="Be Vietnam"/>
                <a:ea typeface="Be Vietnam"/>
                <a:cs typeface="Be Vietnam"/>
                <a:sym typeface="Be Vietnam"/>
              </a:rPr>
              <a:t>Pastoral Support – Help in accessing additional support: wellbeing and counselling services. </a:t>
            </a:r>
          </a:p>
        </p:txBody>
      </p:sp>
      <p:sp>
        <p:nvSpPr>
          <p:cNvPr name="TextBox 25" id="25"/>
          <p:cNvSpPr txBox="true"/>
          <p:nvPr/>
        </p:nvSpPr>
        <p:spPr>
          <a:xfrm rot="0">
            <a:off x="10236544" y="3007726"/>
            <a:ext cx="4367624" cy="3553133"/>
          </a:xfrm>
          <a:prstGeom prst="rect">
            <a:avLst/>
          </a:prstGeom>
        </p:spPr>
        <p:txBody>
          <a:bodyPr anchor="t" rtlCol="false" tIns="0" lIns="0" bIns="0" rIns="0">
            <a:spAutoFit/>
          </a:bodyPr>
          <a:lstStyle/>
          <a:p>
            <a:pPr algn="ctr">
              <a:lnSpc>
                <a:spcPts val="2608"/>
              </a:lnSpc>
            </a:pPr>
            <a:r>
              <a:rPr lang="en-US" sz="1862" b="true">
                <a:solidFill>
                  <a:srgbClr val="000000"/>
                </a:solidFill>
                <a:latin typeface="Be Vietnam Ultra-Bold"/>
                <a:ea typeface="Be Vietnam Ultra-Bold"/>
                <a:cs typeface="Be Vietnam Ultra-Bold"/>
                <a:sym typeface="Be Vietnam Ultra-Bold"/>
              </a:rPr>
              <a:t>Other Support :</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Elite Sport Welfare Officer</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Internatio</a:t>
            </a:r>
            <a:r>
              <a:rPr lang="en-US" sz="1862">
                <a:solidFill>
                  <a:srgbClr val="000000"/>
                </a:solidFill>
                <a:latin typeface="Be Vietnam"/>
                <a:ea typeface="Be Vietnam"/>
                <a:cs typeface="Be Vietnam"/>
                <a:sym typeface="Be Vietnam"/>
              </a:rPr>
              <a:t>nal Athlete Support</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Liaison with Lifestyle Advisors/Coaches</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HE building and library section</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Finance Team</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Fl</a:t>
            </a:r>
            <a:r>
              <a:rPr lang="en-US" sz="1862">
                <a:solidFill>
                  <a:srgbClr val="000000"/>
                </a:solidFill>
                <a:latin typeface="Be Vietnam"/>
                <a:ea typeface="Be Vietnam"/>
                <a:cs typeface="Be Vietnam"/>
                <a:sym typeface="Be Vietnam"/>
              </a:rPr>
              <a:t>exibility: Elite Athletes</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Perso</a:t>
            </a:r>
            <a:r>
              <a:rPr lang="en-US" sz="1862">
                <a:solidFill>
                  <a:srgbClr val="000000"/>
                </a:solidFill>
                <a:latin typeface="Be Vietnam"/>
                <a:ea typeface="Be Vietnam"/>
                <a:cs typeface="Be Vietnam"/>
                <a:sym typeface="Be Vietnam"/>
              </a:rPr>
              <a:t>nal Academic Tutors</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Student Experience Offer</a:t>
            </a:r>
          </a:p>
          <a:p>
            <a:pPr algn="l" marL="402191" indent="-201095" lvl="1">
              <a:lnSpc>
                <a:spcPts val="2608"/>
              </a:lnSpc>
              <a:buFont typeface="Arial"/>
              <a:buChar char="•"/>
            </a:pPr>
            <a:r>
              <a:rPr lang="en-US" sz="1862">
                <a:solidFill>
                  <a:srgbClr val="000000"/>
                </a:solidFill>
                <a:latin typeface="Be Vietnam"/>
                <a:ea typeface="Be Vietnam"/>
                <a:cs typeface="Be Vietnam"/>
                <a:sym typeface="Be Vietnam"/>
              </a:rPr>
              <a:t>Trips and Courses</a:t>
            </a:r>
          </a:p>
        </p:txBody>
      </p:sp>
      <p:sp>
        <p:nvSpPr>
          <p:cNvPr name="TextBox 26" id="26"/>
          <p:cNvSpPr txBox="true"/>
          <p:nvPr/>
        </p:nvSpPr>
        <p:spPr>
          <a:xfrm rot="0">
            <a:off x="14818332" y="4288845"/>
            <a:ext cx="3351289" cy="2101215"/>
          </a:xfrm>
          <a:prstGeom prst="rect">
            <a:avLst/>
          </a:prstGeom>
        </p:spPr>
        <p:txBody>
          <a:bodyPr anchor="t" rtlCol="false" tIns="0" lIns="0" bIns="0" rIns="0">
            <a:spAutoFit/>
          </a:bodyPr>
          <a:lstStyle/>
          <a:p>
            <a:pPr algn="ctr">
              <a:lnSpc>
                <a:spcPts val="5579"/>
              </a:lnSpc>
              <a:spcBef>
                <a:spcPct val="0"/>
              </a:spcBef>
            </a:pPr>
            <a:r>
              <a:rPr lang="en-US" b="true" sz="4499">
                <a:solidFill>
                  <a:srgbClr val="000000"/>
                </a:solidFill>
                <a:latin typeface="Proxima Nova Bold"/>
                <a:ea typeface="Proxima Nova Bold"/>
                <a:cs typeface="Proxima Nova Bold"/>
                <a:sym typeface="Proxima Nova Bold"/>
              </a:rPr>
              <a:t>Maximising Student Potential</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College (HE)</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3689960" y="373523"/>
            <a:ext cx="2014317" cy="2014317"/>
          </a:xfrm>
          <a:custGeom>
            <a:avLst/>
            <a:gdLst/>
            <a:ahLst/>
            <a:cxnLst/>
            <a:rect r="r" b="b" t="t" l="l"/>
            <a:pathLst>
              <a:path h="2014317" w="2014317">
                <a:moveTo>
                  <a:pt x="0" y="0"/>
                </a:moveTo>
                <a:lnTo>
                  <a:pt x="2014318" y="0"/>
                </a:lnTo>
                <a:lnTo>
                  <a:pt x="2014318" y="2014317"/>
                </a:lnTo>
                <a:lnTo>
                  <a:pt x="0" y="2014317"/>
                </a:lnTo>
                <a:lnTo>
                  <a:pt x="0" y="0"/>
                </a:lnTo>
                <a:close/>
              </a:path>
            </a:pathLst>
          </a:custGeom>
          <a:blipFill>
            <a:blip r:embed="rId8"/>
            <a:stretch>
              <a:fillRect l="0" t="0" r="0" b="0"/>
            </a:stretch>
          </a:blipFill>
        </p:spPr>
      </p:sp>
      <p:grpSp>
        <p:nvGrpSpPr>
          <p:cNvPr name="Group 11" id="11"/>
          <p:cNvGrpSpPr/>
          <p:nvPr/>
        </p:nvGrpSpPr>
        <p:grpSpPr>
          <a:xfrm rot="0">
            <a:off x="554707" y="3811444"/>
            <a:ext cx="8080210" cy="624454"/>
            <a:chOff x="0" y="0"/>
            <a:chExt cx="2128121" cy="164465"/>
          </a:xfrm>
        </p:grpSpPr>
        <p:sp>
          <p:nvSpPr>
            <p:cNvPr name="Freeform 12" id="12"/>
            <p:cNvSpPr/>
            <p:nvPr/>
          </p:nvSpPr>
          <p:spPr>
            <a:xfrm flipH="false" flipV="false" rot="0">
              <a:off x="0" y="0"/>
              <a:ext cx="2128121" cy="164465"/>
            </a:xfrm>
            <a:custGeom>
              <a:avLst/>
              <a:gdLst/>
              <a:ahLst/>
              <a:cxnLst/>
              <a:rect r="r" b="b" t="t" l="l"/>
              <a:pathLst>
                <a:path h="164465" w="2128121">
                  <a:moveTo>
                    <a:pt x="0" y="0"/>
                  </a:moveTo>
                  <a:lnTo>
                    <a:pt x="2128121" y="0"/>
                  </a:lnTo>
                  <a:lnTo>
                    <a:pt x="2128121" y="164465"/>
                  </a:lnTo>
                  <a:lnTo>
                    <a:pt x="0" y="164465"/>
                  </a:lnTo>
                  <a:close/>
                </a:path>
              </a:pathLst>
            </a:custGeom>
            <a:solidFill>
              <a:srgbClr val="FFBD59"/>
            </a:solidFill>
          </p:spPr>
        </p:sp>
        <p:sp>
          <p:nvSpPr>
            <p:cNvPr name="TextBox 13" id="13"/>
            <p:cNvSpPr txBox="true"/>
            <p:nvPr/>
          </p:nvSpPr>
          <p:spPr>
            <a:xfrm>
              <a:off x="0" y="-57150"/>
              <a:ext cx="2128121" cy="221615"/>
            </a:xfrm>
            <a:prstGeom prst="rect">
              <a:avLst/>
            </a:prstGeom>
          </p:spPr>
          <p:txBody>
            <a:bodyPr anchor="ctr" rtlCol="false" tIns="50800" lIns="50800" bIns="50800" rIns="50800"/>
            <a:lstStyle/>
            <a:p>
              <a:pPr algn="ctr">
                <a:lnSpc>
                  <a:spcPts val="3560"/>
                </a:lnSpc>
              </a:pPr>
              <a:r>
                <a:rPr lang="en-US" b="true" sz="2543">
                  <a:solidFill>
                    <a:srgbClr val="000000"/>
                  </a:solidFill>
                  <a:latin typeface="Inter Bold"/>
                  <a:ea typeface="Inter Bold"/>
                  <a:cs typeface="Inter Bold"/>
                  <a:sym typeface="Inter Bold"/>
                </a:rPr>
                <a:t>OPPORTUNITIES</a:t>
              </a:r>
            </a:p>
          </p:txBody>
        </p:sp>
      </p:grpSp>
      <p:grpSp>
        <p:nvGrpSpPr>
          <p:cNvPr name="Group 14" id="14"/>
          <p:cNvGrpSpPr/>
          <p:nvPr/>
        </p:nvGrpSpPr>
        <p:grpSpPr>
          <a:xfrm rot="0">
            <a:off x="554707" y="4493047"/>
            <a:ext cx="8080210" cy="668739"/>
            <a:chOff x="0" y="0"/>
            <a:chExt cx="2128121" cy="176129"/>
          </a:xfrm>
        </p:grpSpPr>
        <p:sp>
          <p:nvSpPr>
            <p:cNvPr name="Freeform 15" id="15"/>
            <p:cNvSpPr/>
            <p:nvPr/>
          </p:nvSpPr>
          <p:spPr>
            <a:xfrm flipH="false" flipV="false" rot="0">
              <a:off x="0" y="0"/>
              <a:ext cx="2128121" cy="176129"/>
            </a:xfrm>
            <a:custGeom>
              <a:avLst/>
              <a:gdLst/>
              <a:ahLst/>
              <a:cxnLst/>
              <a:rect r="r" b="b" t="t" l="l"/>
              <a:pathLst>
                <a:path h="176129" w="2128121">
                  <a:moveTo>
                    <a:pt x="0" y="0"/>
                  </a:moveTo>
                  <a:lnTo>
                    <a:pt x="2128121" y="0"/>
                  </a:lnTo>
                  <a:lnTo>
                    <a:pt x="2128121" y="176129"/>
                  </a:lnTo>
                  <a:lnTo>
                    <a:pt x="0" y="176129"/>
                  </a:lnTo>
                  <a:close/>
                </a:path>
              </a:pathLst>
            </a:custGeom>
            <a:solidFill>
              <a:srgbClr val="036A95"/>
            </a:solidFill>
          </p:spPr>
        </p:sp>
        <p:sp>
          <p:nvSpPr>
            <p:cNvPr name="TextBox 16" id="16"/>
            <p:cNvSpPr txBox="true"/>
            <p:nvPr/>
          </p:nvSpPr>
          <p:spPr>
            <a:xfrm>
              <a:off x="0" y="-38100"/>
              <a:ext cx="2128121" cy="214229"/>
            </a:xfrm>
            <a:prstGeom prst="rect">
              <a:avLst/>
            </a:prstGeom>
          </p:spPr>
          <p:txBody>
            <a:bodyPr anchor="ctr" rtlCol="false" tIns="50800" lIns="50800" bIns="50800" rIns="50800"/>
            <a:lstStyle/>
            <a:p>
              <a:pPr algn="ctr">
                <a:lnSpc>
                  <a:spcPts val="3079"/>
                </a:lnSpc>
              </a:pPr>
              <a:r>
                <a:rPr lang="en-US" sz="2199">
                  <a:solidFill>
                    <a:srgbClr val="FFFFFF"/>
                  </a:solidFill>
                  <a:latin typeface="Inter"/>
                  <a:ea typeface="Inter"/>
                  <a:cs typeface="Inter"/>
                  <a:sym typeface="Inter"/>
                </a:rPr>
                <a:t>Student Employability and Enhancement Fund</a:t>
              </a:r>
            </a:p>
          </p:txBody>
        </p:sp>
      </p:grpSp>
      <p:grpSp>
        <p:nvGrpSpPr>
          <p:cNvPr name="Group 17" id="17"/>
          <p:cNvGrpSpPr/>
          <p:nvPr/>
        </p:nvGrpSpPr>
        <p:grpSpPr>
          <a:xfrm rot="0">
            <a:off x="554707" y="5217879"/>
            <a:ext cx="8080210" cy="676843"/>
            <a:chOff x="0" y="0"/>
            <a:chExt cx="2128121" cy="178263"/>
          </a:xfrm>
        </p:grpSpPr>
        <p:sp>
          <p:nvSpPr>
            <p:cNvPr name="Freeform 18" id="18"/>
            <p:cNvSpPr/>
            <p:nvPr/>
          </p:nvSpPr>
          <p:spPr>
            <a:xfrm flipH="false" flipV="false" rot="0">
              <a:off x="0" y="0"/>
              <a:ext cx="2128121" cy="178263"/>
            </a:xfrm>
            <a:custGeom>
              <a:avLst/>
              <a:gdLst/>
              <a:ahLst/>
              <a:cxnLst/>
              <a:rect r="r" b="b" t="t" l="l"/>
              <a:pathLst>
                <a:path h="178263" w="2128121">
                  <a:moveTo>
                    <a:pt x="0" y="0"/>
                  </a:moveTo>
                  <a:lnTo>
                    <a:pt x="2128121" y="0"/>
                  </a:lnTo>
                  <a:lnTo>
                    <a:pt x="2128121" y="178263"/>
                  </a:lnTo>
                  <a:lnTo>
                    <a:pt x="0" y="178263"/>
                  </a:lnTo>
                  <a:close/>
                </a:path>
              </a:pathLst>
            </a:custGeom>
            <a:solidFill>
              <a:srgbClr val="03889F"/>
            </a:solidFill>
          </p:spPr>
        </p:sp>
        <p:sp>
          <p:nvSpPr>
            <p:cNvPr name="TextBox 19" id="19"/>
            <p:cNvSpPr txBox="true"/>
            <p:nvPr/>
          </p:nvSpPr>
          <p:spPr>
            <a:xfrm>
              <a:off x="0" y="-38100"/>
              <a:ext cx="2128121" cy="216363"/>
            </a:xfrm>
            <a:prstGeom prst="rect">
              <a:avLst/>
            </a:prstGeom>
          </p:spPr>
          <p:txBody>
            <a:bodyPr anchor="ctr" rtlCol="false" tIns="50800" lIns="50800" bIns="50800" rIns="50800"/>
            <a:lstStyle/>
            <a:p>
              <a:pPr algn="ctr">
                <a:lnSpc>
                  <a:spcPts val="3079"/>
                </a:lnSpc>
              </a:pPr>
              <a:r>
                <a:rPr lang="en-US" sz="2199">
                  <a:solidFill>
                    <a:srgbClr val="FFFFFF"/>
                  </a:solidFill>
                  <a:latin typeface="Inter"/>
                  <a:ea typeface="Inter"/>
                  <a:cs typeface="Inter"/>
                  <a:sym typeface="Inter"/>
                </a:rPr>
                <a:t>Sport and Exercise Therapy Clinic &amp; Sports Science Hub</a:t>
              </a:r>
            </a:p>
          </p:txBody>
        </p:sp>
      </p:grpSp>
      <p:grpSp>
        <p:nvGrpSpPr>
          <p:cNvPr name="Group 20" id="20"/>
          <p:cNvGrpSpPr/>
          <p:nvPr/>
        </p:nvGrpSpPr>
        <p:grpSpPr>
          <a:xfrm rot="0">
            <a:off x="554707" y="5951872"/>
            <a:ext cx="8080210" cy="668739"/>
            <a:chOff x="0" y="0"/>
            <a:chExt cx="2128121" cy="176129"/>
          </a:xfrm>
        </p:grpSpPr>
        <p:sp>
          <p:nvSpPr>
            <p:cNvPr name="Freeform 21" id="21"/>
            <p:cNvSpPr/>
            <p:nvPr/>
          </p:nvSpPr>
          <p:spPr>
            <a:xfrm flipH="false" flipV="false" rot="0">
              <a:off x="0" y="0"/>
              <a:ext cx="2128121" cy="176129"/>
            </a:xfrm>
            <a:custGeom>
              <a:avLst/>
              <a:gdLst/>
              <a:ahLst/>
              <a:cxnLst/>
              <a:rect r="r" b="b" t="t" l="l"/>
              <a:pathLst>
                <a:path h="176129" w="2128121">
                  <a:moveTo>
                    <a:pt x="0" y="0"/>
                  </a:moveTo>
                  <a:lnTo>
                    <a:pt x="2128121" y="0"/>
                  </a:lnTo>
                  <a:lnTo>
                    <a:pt x="2128121" y="176129"/>
                  </a:lnTo>
                  <a:lnTo>
                    <a:pt x="0" y="176129"/>
                  </a:lnTo>
                  <a:close/>
                </a:path>
              </a:pathLst>
            </a:custGeom>
            <a:solidFill>
              <a:srgbClr val="00A8A8"/>
            </a:solidFill>
          </p:spPr>
        </p:sp>
        <p:sp>
          <p:nvSpPr>
            <p:cNvPr name="TextBox 22" id="22"/>
            <p:cNvSpPr txBox="true"/>
            <p:nvPr/>
          </p:nvSpPr>
          <p:spPr>
            <a:xfrm>
              <a:off x="0" y="-38100"/>
              <a:ext cx="2128121" cy="214229"/>
            </a:xfrm>
            <a:prstGeom prst="rect">
              <a:avLst/>
            </a:prstGeom>
          </p:spPr>
          <p:txBody>
            <a:bodyPr anchor="ctr" rtlCol="false" tIns="50800" lIns="50800" bIns="50800" rIns="50800"/>
            <a:lstStyle/>
            <a:p>
              <a:pPr algn="ctr">
                <a:lnSpc>
                  <a:spcPts val="3079"/>
                </a:lnSpc>
              </a:pPr>
              <a:r>
                <a:rPr lang="en-US" sz="2199">
                  <a:solidFill>
                    <a:srgbClr val="FFFFFF"/>
                  </a:solidFill>
                  <a:latin typeface="Inter"/>
                  <a:ea typeface="Inter"/>
                  <a:cs typeface="Inter"/>
                  <a:sym typeface="Inter"/>
                </a:rPr>
                <a:t>Student Development Weeks</a:t>
              </a:r>
            </a:p>
          </p:txBody>
        </p:sp>
      </p:grpSp>
      <p:grpSp>
        <p:nvGrpSpPr>
          <p:cNvPr name="Group 23" id="23"/>
          <p:cNvGrpSpPr/>
          <p:nvPr/>
        </p:nvGrpSpPr>
        <p:grpSpPr>
          <a:xfrm rot="0">
            <a:off x="554707" y="6677761"/>
            <a:ext cx="8080210" cy="675295"/>
            <a:chOff x="0" y="0"/>
            <a:chExt cx="2128121" cy="177856"/>
          </a:xfrm>
        </p:grpSpPr>
        <p:sp>
          <p:nvSpPr>
            <p:cNvPr name="Freeform 24" id="24"/>
            <p:cNvSpPr/>
            <p:nvPr/>
          </p:nvSpPr>
          <p:spPr>
            <a:xfrm flipH="false" flipV="false" rot="0">
              <a:off x="0" y="0"/>
              <a:ext cx="2128121" cy="177856"/>
            </a:xfrm>
            <a:custGeom>
              <a:avLst/>
              <a:gdLst/>
              <a:ahLst/>
              <a:cxnLst/>
              <a:rect r="r" b="b" t="t" l="l"/>
              <a:pathLst>
                <a:path h="177856" w="2128121">
                  <a:moveTo>
                    <a:pt x="0" y="0"/>
                  </a:moveTo>
                  <a:lnTo>
                    <a:pt x="2128121" y="0"/>
                  </a:lnTo>
                  <a:lnTo>
                    <a:pt x="2128121" y="177856"/>
                  </a:lnTo>
                  <a:lnTo>
                    <a:pt x="0" y="177856"/>
                  </a:lnTo>
                  <a:close/>
                </a:path>
              </a:pathLst>
            </a:custGeom>
            <a:solidFill>
              <a:srgbClr val="01C79E"/>
            </a:solidFill>
          </p:spPr>
        </p:sp>
        <p:sp>
          <p:nvSpPr>
            <p:cNvPr name="TextBox 25" id="25"/>
            <p:cNvSpPr txBox="true"/>
            <p:nvPr/>
          </p:nvSpPr>
          <p:spPr>
            <a:xfrm>
              <a:off x="0" y="-38100"/>
              <a:ext cx="2128121" cy="215956"/>
            </a:xfrm>
            <a:prstGeom prst="rect">
              <a:avLst/>
            </a:prstGeom>
          </p:spPr>
          <p:txBody>
            <a:bodyPr anchor="ctr" rtlCol="false" tIns="50800" lIns="50800" bIns="50800" rIns="50800"/>
            <a:lstStyle/>
            <a:p>
              <a:pPr algn="ctr">
                <a:lnSpc>
                  <a:spcPts val="3079"/>
                </a:lnSpc>
              </a:pPr>
              <a:r>
                <a:rPr lang="en-US" sz="2199">
                  <a:solidFill>
                    <a:srgbClr val="FFFFFF"/>
                  </a:solidFill>
                  <a:latin typeface="Inter"/>
                  <a:ea typeface="Inter"/>
                  <a:cs typeface="Inter"/>
                  <a:sym typeface="Inter"/>
                </a:rPr>
                <a:t>Employability and Placement Modules</a:t>
              </a:r>
            </a:p>
          </p:txBody>
        </p:sp>
      </p:grpSp>
      <p:grpSp>
        <p:nvGrpSpPr>
          <p:cNvPr name="Group 26" id="26"/>
          <p:cNvGrpSpPr/>
          <p:nvPr/>
        </p:nvGrpSpPr>
        <p:grpSpPr>
          <a:xfrm rot="0">
            <a:off x="554707" y="7410206"/>
            <a:ext cx="8080210" cy="668739"/>
            <a:chOff x="0" y="0"/>
            <a:chExt cx="2128121" cy="176129"/>
          </a:xfrm>
        </p:grpSpPr>
        <p:sp>
          <p:nvSpPr>
            <p:cNvPr name="Freeform 27" id="27"/>
            <p:cNvSpPr/>
            <p:nvPr/>
          </p:nvSpPr>
          <p:spPr>
            <a:xfrm flipH="false" flipV="false" rot="0">
              <a:off x="0" y="0"/>
              <a:ext cx="2128121" cy="176129"/>
            </a:xfrm>
            <a:custGeom>
              <a:avLst/>
              <a:gdLst/>
              <a:ahLst/>
              <a:cxnLst/>
              <a:rect r="r" b="b" t="t" l="l"/>
              <a:pathLst>
                <a:path h="176129" w="2128121">
                  <a:moveTo>
                    <a:pt x="0" y="0"/>
                  </a:moveTo>
                  <a:lnTo>
                    <a:pt x="2128121" y="0"/>
                  </a:lnTo>
                  <a:lnTo>
                    <a:pt x="2128121" y="176129"/>
                  </a:lnTo>
                  <a:lnTo>
                    <a:pt x="0" y="176129"/>
                  </a:lnTo>
                  <a:close/>
                </a:path>
              </a:pathLst>
            </a:custGeom>
            <a:solidFill>
              <a:srgbClr val="9BC6C3"/>
            </a:solidFill>
          </p:spPr>
        </p:sp>
        <p:sp>
          <p:nvSpPr>
            <p:cNvPr name="TextBox 28" id="28"/>
            <p:cNvSpPr txBox="true"/>
            <p:nvPr/>
          </p:nvSpPr>
          <p:spPr>
            <a:xfrm>
              <a:off x="0" y="-38100"/>
              <a:ext cx="2128121" cy="214229"/>
            </a:xfrm>
            <a:prstGeom prst="rect">
              <a:avLst/>
            </a:prstGeom>
          </p:spPr>
          <p:txBody>
            <a:bodyPr anchor="ctr" rtlCol="false" tIns="50800" lIns="50800" bIns="50800" rIns="50800"/>
            <a:lstStyle/>
            <a:p>
              <a:pPr algn="ctr">
                <a:lnSpc>
                  <a:spcPts val="3079"/>
                </a:lnSpc>
              </a:pPr>
              <a:r>
                <a:rPr lang="en-US" sz="2199">
                  <a:solidFill>
                    <a:srgbClr val="000000"/>
                  </a:solidFill>
                  <a:latin typeface="Inter"/>
                  <a:ea typeface="Inter"/>
                  <a:cs typeface="Inter"/>
                  <a:sym typeface="Inter"/>
                </a:rPr>
                <a:t>Young Enterprise</a:t>
              </a:r>
            </a:p>
          </p:txBody>
        </p:sp>
      </p:grpSp>
      <p:grpSp>
        <p:nvGrpSpPr>
          <p:cNvPr name="Group 29" id="29"/>
          <p:cNvGrpSpPr/>
          <p:nvPr/>
        </p:nvGrpSpPr>
        <p:grpSpPr>
          <a:xfrm rot="0">
            <a:off x="554707" y="8143013"/>
            <a:ext cx="8080210" cy="675295"/>
            <a:chOff x="0" y="0"/>
            <a:chExt cx="2128121" cy="177856"/>
          </a:xfrm>
        </p:grpSpPr>
        <p:sp>
          <p:nvSpPr>
            <p:cNvPr name="Freeform 30" id="30"/>
            <p:cNvSpPr/>
            <p:nvPr/>
          </p:nvSpPr>
          <p:spPr>
            <a:xfrm flipH="false" flipV="false" rot="0">
              <a:off x="0" y="0"/>
              <a:ext cx="2128121" cy="177856"/>
            </a:xfrm>
            <a:custGeom>
              <a:avLst/>
              <a:gdLst/>
              <a:ahLst/>
              <a:cxnLst/>
              <a:rect r="r" b="b" t="t" l="l"/>
              <a:pathLst>
                <a:path h="177856" w="2128121">
                  <a:moveTo>
                    <a:pt x="0" y="0"/>
                  </a:moveTo>
                  <a:lnTo>
                    <a:pt x="2128121" y="0"/>
                  </a:lnTo>
                  <a:lnTo>
                    <a:pt x="2128121" y="177856"/>
                  </a:lnTo>
                  <a:lnTo>
                    <a:pt x="0" y="177856"/>
                  </a:lnTo>
                  <a:close/>
                </a:path>
              </a:pathLst>
            </a:custGeom>
            <a:solidFill>
              <a:srgbClr val="C0CFDF"/>
            </a:solidFill>
          </p:spPr>
        </p:sp>
        <p:sp>
          <p:nvSpPr>
            <p:cNvPr name="TextBox 31" id="31"/>
            <p:cNvSpPr txBox="true"/>
            <p:nvPr/>
          </p:nvSpPr>
          <p:spPr>
            <a:xfrm>
              <a:off x="0" y="-38100"/>
              <a:ext cx="2128121" cy="215956"/>
            </a:xfrm>
            <a:prstGeom prst="rect">
              <a:avLst/>
            </a:prstGeom>
          </p:spPr>
          <p:txBody>
            <a:bodyPr anchor="ctr" rtlCol="false" tIns="50800" lIns="50800" bIns="50800" rIns="50800"/>
            <a:lstStyle/>
            <a:p>
              <a:pPr algn="ctr">
                <a:lnSpc>
                  <a:spcPts val="3079"/>
                </a:lnSpc>
              </a:pPr>
              <a:r>
                <a:rPr lang="en-US" sz="2199">
                  <a:solidFill>
                    <a:srgbClr val="000000"/>
                  </a:solidFill>
                  <a:latin typeface="Inter"/>
                  <a:ea typeface="Inter"/>
                  <a:cs typeface="Inter"/>
                  <a:sym typeface="Inter"/>
                </a:rPr>
                <a:t>Coach and Volunteer Academy</a:t>
              </a:r>
            </a:p>
          </p:txBody>
        </p:sp>
      </p:grpSp>
      <p:sp>
        <p:nvSpPr>
          <p:cNvPr name="Freeform 32" id="32"/>
          <p:cNvSpPr/>
          <p:nvPr/>
        </p:nvSpPr>
        <p:spPr>
          <a:xfrm flipH="false" flipV="false" rot="0">
            <a:off x="10127168" y="3111628"/>
            <a:ext cx="7817823" cy="5706681"/>
          </a:xfrm>
          <a:custGeom>
            <a:avLst/>
            <a:gdLst/>
            <a:ahLst/>
            <a:cxnLst/>
            <a:rect r="r" b="b" t="t" l="l"/>
            <a:pathLst>
              <a:path h="5706681" w="7817823">
                <a:moveTo>
                  <a:pt x="0" y="0"/>
                </a:moveTo>
                <a:lnTo>
                  <a:pt x="7817823" y="0"/>
                </a:lnTo>
                <a:lnTo>
                  <a:pt x="7817823" y="5706681"/>
                </a:lnTo>
                <a:lnTo>
                  <a:pt x="0" y="5706681"/>
                </a:lnTo>
                <a:lnTo>
                  <a:pt x="0" y="0"/>
                </a:lnTo>
                <a:close/>
              </a:path>
            </a:pathLst>
          </a:custGeom>
          <a:blipFill>
            <a:blip r:embed="rId9"/>
            <a:stretch>
              <a:fillRect l="0" t="0" r="0" b="0"/>
            </a:stretch>
          </a:blipFill>
        </p:spPr>
      </p:sp>
      <p:sp>
        <p:nvSpPr>
          <p:cNvPr name="TextBox 33" id="33"/>
          <p:cNvSpPr txBox="true"/>
          <p:nvPr/>
        </p:nvSpPr>
        <p:spPr>
          <a:xfrm rot="0">
            <a:off x="1410922" y="2889424"/>
            <a:ext cx="6037511" cy="712469"/>
          </a:xfrm>
          <a:prstGeom prst="rect">
            <a:avLst/>
          </a:prstGeom>
        </p:spPr>
        <p:txBody>
          <a:bodyPr anchor="t" rtlCol="false" tIns="0" lIns="0" bIns="0" rIns="0">
            <a:spAutoFit/>
          </a:bodyPr>
          <a:lstStyle/>
          <a:p>
            <a:pPr algn="ctr">
              <a:lnSpc>
                <a:spcPts val="5880"/>
              </a:lnSpc>
            </a:pPr>
            <a:r>
              <a:rPr lang="en-US" sz="4200" b="true">
                <a:solidFill>
                  <a:srgbClr val="000000"/>
                </a:solidFill>
                <a:latin typeface="Canva Sans Bold"/>
                <a:ea typeface="Canva Sans Bold"/>
                <a:cs typeface="Canva Sans Bold"/>
                <a:sym typeface="Canva Sans Bold"/>
              </a:rPr>
              <a:t>Preparing our Students</a:t>
            </a:r>
          </a:p>
        </p:txBody>
      </p:sp>
      <p:sp>
        <p:nvSpPr>
          <p:cNvPr name="TextBox 34" id="34"/>
          <p:cNvSpPr txBox="true"/>
          <p:nvPr/>
        </p:nvSpPr>
        <p:spPr>
          <a:xfrm rot="0">
            <a:off x="10939374" y="8902939"/>
            <a:ext cx="6259413" cy="198120"/>
          </a:xfrm>
          <a:prstGeom prst="rect">
            <a:avLst/>
          </a:prstGeom>
        </p:spPr>
        <p:txBody>
          <a:bodyPr anchor="t" rtlCol="false" tIns="0" lIns="0" bIns="0" rIns="0">
            <a:spAutoFit/>
          </a:bodyPr>
          <a:lstStyle/>
          <a:p>
            <a:pPr algn="ctr">
              <a:lnSpc>
                <a:spcPts val="1679"/>
              </a:lnSpc>
            </a:pPr>
            <a:r>
              <a:rPr lang="en-US" sz="1200">
                <a:solidFill>
                  <a:srgbClr val="000000"/>
                </a:solidFill>
                <a:latin typeface="Canva Sans"/>
                <a:ea typeface="Canva Sans"/>
                <a:cs typeface="Canva Sans"/>
                <a:sym typeface="Canva Sans"/>
              </a:rPr>
              <a:t>Above: Courses  that our students have undertaken during their time studying with us</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University</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062915" y="373523"/>
            <a:ext cx="3846285" cy="1923142"/>
          </a:xfrm>
          <a:custGeom>
            <a:avLst/>
            <a:gdLst/>
            <a:ahLst/>
            <a:cxnLst/>
            <a:rect r="r" b="b" t="t" l="l"/>
            <a:pathLst>
              <a:path h="1923142" w="3846285">
                <a:moveTo>
                  <a:pt x="0" y="0"/>
                </a:moveTo>
                <a:lnTo>
                  <a:pt x="3846285" y="0"/>
                </a:lnTo>
                <a:lnTo>
                  <a:pt x="3846285" y="1923142"/>
                </a:lnTo>
                <a:lnTo>
                  <a:pt x="0" y="1923142"/>
                </a:lnTo>
                <a:lnTo>
                  <a:pt x="0" y="0"/>
                </a:lnTo>
                <a:close/>
              </a:path>
            </a:pathLst>
          </a:custGeom>
          <a:blipFill>
            <a:blip r:embed="rId8"/>
            <a:stretch>
              <a:fillRect l="0" t="0" r="0" b="0"/>
            </a:stretch>
          </a:blipFill>
        </p:spPr>
      </p:sp>
      <p:sp>
        <p:nvSpPr>
          <p:cNvPr name="Freeform 11" id="11"/>
          <p:cNvSpPr/>
          <p:nvPr/>
        </p:nvSpPr>
        <p:spPr>
          <a:xfrm flipH="false" flipV="false" rot="0">
            <a:off x="11788987" y="3236705"/>
            <a:ext cx="6369811" cy="5222387"/>
          </a:xfrm>
          <a:custGeom>
            <a:avLst/>
            <a:gdLst/>
            <a:ahLst/>
            <a:cxnLst/>
            <a:rect r="r" b="b" t="t" l="l"/>
            <a:pathLst>
              <a:path h="5222387" w="6369811">
                <a:moveTo>
                  <a:pt x="0" y="0"/>
                </a:moveTo>
                <a:lnTo>
                  <a:pt x="6369811" y="0"/>
                </a:lnTo>
                <a:lnTo>
                  <a:pt x="6369811" y="5222387"/>
                </a:lnTo>
                <a:lnTo>
                  <a:pt x="0" y="5222387"/>
                </a:lnTo>
                <a:lnTo>
                  <a:pt x="0" y="0"/>
                </a:lnTo>
                <a:close/>
              </a:path>
            </a:pathLst>
          </a:custGeom>
          <a:blipFill>
            <a:blip r:embed="rId9"/>
            <a:stretch>
              <a:fillRect l="0" t="0" r="0" b="0"/>
            </a:stretch>
          </a:blipFill>
        </p:spPr>
      </p:sp>
      <p:sp>
        <p:nvSpPr>
          <p:cNvPr name="Freeform 12" id="12"/>
          <p:cNvSpPr/>
          <p:nvPr/>
        </p:nvSpPr>
        <p:spPr>
          <a:xfrm flipH="false" flipV="false" rot="0">
            <a:off x="7055685" y="4257967"/>
            <a:ext cx="4298284" cy="5731045"/>
          </a:xfrm>
          <a:custGeom>
            <a:avLst/>
            <a:gdLst/>
            <a:ahLst/>
            <a:cxnLst/>
            <a:rect r="r" b="b" t="t" l="l"/>
            <a:pathLst>
              <a:path h="5731045" w="4298284">
                <a:moveTo>
                  <a:pt x="0" y="0"/>
                </a:moveTo>
                <a:lnTo>
                  <a:pt x="4298284" y="0"/>
                </a:lnTo>
                <a:lnTo>
                  <a:pt x="4298284" y="5731046"/>
                </a:lnTo>
                <a:lnTo>
                  <a:pt x="0" y="5731046"/>
                </a:lnTo>
                <a:lnTo>
                  <a:pt x="0" y="0"/>
                </a:lnTo>
                <a:close/>
              </a:path>
            </a:pathLst>
          </a:custGeom>
          <a:blipFill>
            <a:blip r:embed="rId10"/>
            <a:stretch>
              <a:fillRect l="0" t="0" r="0" b="0"/>
            </a:stretch>
          </a:blipFill>
        </p:spPr>
      </p:sp>
      <p:sp>
        <p:nvSpPr>
          <p:cNvPr name="Freeform 13" id="13"/>
          <p:cNvSpPr/>
          <p:nvPr/>
        </p:nvSpPr>
        <p:spPr>
          <a:xfrm flipH="false" flipV="false" rot="0">
            <a:off x="849403" y="4224730"/>
            <a:ext cx="5771264" cy="3246336"/>
          </a:xfrm>
          <a:custGeom>
            <a:avLst/>
            <a:gdLst/>
            <a:ahLst/>
            <a:cxnLst/>
            <a:rect r="r" b="b" t="t" l="l"/>
            <a:pathLst>
              <a:path h="3246336" w="5771264">
                <a:moveTo>
                  <a:pt x="0" y="0"/>
                </a:moveTo>
                <a:lnTo>
                  <a:pt x="5771264" y="0"/>
                </a:lnTo>
                <a:lnTo>
                  <a:pt x="5771264" y="3246336"/>
                </a:lnTo>
                <a:lnTo>
                  <a:pt x="0" y="3246336"/>
                </a:lnTo>
                <a:lnTo>
                  <a:pt x="0" y="0"/>
                </a:lnTo>
                <a:close/>
              </a:path>
            </a:pathLst>
          </a:custGeom>
          <a:blipFill>
            <a:blip r:embed="rId11"/>
            <a:stretch>
              <a:fillRect l="0" t="0" r="0" b="0"/>
            </a:stretch>
          </a:blipFill>
        </p:spPr>
      </p:sp>
      <p:sp>
        <p:nvSpPr>
          <p:cNvPr name="TextBox 14" id="14"/>
          <p:cNvSpPr txBox="true"/>
          <p:nvPr/>
        </p:nvSpPr>
        <p:spPr>
          <a:xfrm rot="0">
            <a:off x="1178418" y="3141455"/>
            <a:ext cx="10884497" cy="1637825"/>
          </a:xfrm>
          <a:prstGeom prst="rect">
            <a:avLst/>
          </a:prstGeom>
        </p:spPr>
        <p:txBody>
          <a:bodyPr anchor="t" rtlCol="false" tIns="0" lIns="0" bIns="0" rIns="0">
            <a:spAutoFit/>
          </a:bodyPr>
          <a:lstStyle/>
          <a:p>
            <a:pPr algn="ctr">
              <a:lnSpc>
                <a:spcPts val="6557"/>
              </a:lnSpc>
            </a:pPr>
            <a:r>
              <a:rPr lang="en-US" b="true" sz="4684" u="sng">
                <a:solidFill>
                  <a:srgbClr val="000000"/>
                </a:solidFill>
                <a:latin typeface="Inter Bold"/>
                <a:ea typeface="Inter Bold"/>
                <a:cs typeface="Inter Bold"/>
                <a:sym typeface="Inter Bold"/>
              </a:rPr>
              <a:t>Loughborough England Athletics Hub</a:t>
            </a:r>
          </a:p>
          <a:p>
            <a:pPr algn="ctr">
              <a:lnSpc>
                <a:spcPts val="6557"/>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u="sng">
                <a:solidFill>
                  <a:srgbClr val="FEFFF2"/>
                </a:solidFill>
                <a:latin typeface="Squada One"/>
                <a:ea typeface="Squada One"/>
                <a:cs typeface="Squada One"/>
                <a:sym typeface="Squada One"/>
              </a:rPr>
              <a:t>Loughborough University</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062915" y="373523"/>
            <a:ext cx="3846285" cy="1923142"/>
          </a:xfrm>
          <a:custGeom>
            <a:avLst/>
            <a:gdLst/>
            <a:ahLst/>
            <a:cxnLst/>
            <a:rect r="r" b="b" t="t" l="l"/>
            <a:pathLst>
              <a:path h="1923142" w="3846285">
                <a:moveTo>
                  <a:pt x="0" y="0"/>
                </a:moveTo>
                <a:lnTo>
                  <a:pt x="3846285" y="0"/>
                </a:lnTo>
                <a:lnTo>
                  <a:pt x="3846285" y="1923142"/>
                </a:lnTo>
                <a:lnTo>
                  <a:pt x="0" y="1923142"/>
                </a:lnTo>
                <a:lnTo>
                  <a:pt x="0" y="0"/>
                </a:lnTo>
                <a:close/>
              </a:path>
            </a:pathLst>
          </a:custGeom>
          <a:blipFill>
            <a:blip r:embed="rId8"/>
            <a:stretch>
              <a:fillRect l="0" t="0" r="0" b="0"/>
            </a:stretch>
          </a:blipFill>
        </p:spPr>
      </p:sp>
      <p:sp>
        <p:nvSpPr>
          <p:cNvPr name="Freeform 11" id="11"/>
          <p:cNvSpPr/>
          <p:nvPr/>
        </p:nvSpPr>
        <p:spPr>
          <a:xfrm flipH="false" flipV="false" rot="0">
            <a:off x="7130259" y="4198223"/>
            <a:ext cx="4311949" cy="3816075"/>
          </a:xfrm>
          <a:custGeom>
            <a:avLst/>
            <a:gdLst/>
            <a:ahLst/>
            <a:cxnLst/>
            <a:rect r="r" b="b" t="t" l="l"/>
            <a:pathLst>
              <a:path h="3816075" w="4311949">
                <a:moveTo>
                  <a:pt x="0" y="0"/>
                </a:moveTo>
                <a:lnTo>
                  <a:pt x="4311949" y="0"/>
                </a:lnTo>
                <a:lnTo>
                  <a:pt x="4311949" y="3816075"/>
                </a:lnTo>
                <a:lnTo>
                  <a:pt x="0" y="381607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474394" y="2850638"/>
            <a:ext cx="8123470" cy="531060"/>
          </a:xfrm>
          <a:prstGeom prst="rect">
            <a:avLst/>
          </a:prstGeom>
        </p:spPr>
        <p:txBody>
          <a:bodyPr anchor="t" rtlCol="false" tIns="0" lIns="0" bIns="0" rIns="0">
            <a:spAutoFit/>
          </a:bodyPr>
          <a:lstStyle/>
          <a:p>
            <a:pPr algn="l">
              <a:lnSpc>
                <a:spcPts val="4329"/>
              </a:lnSpc>
            </a:pPr>
            <a:r>
              <a:rPr lang="en-US" b="true" sz="3092" u="sng">
                <a:solidFill>
                  <a:srgbClr val="000000"/>
                </a:solidFill>
                <a:latin typeface="Inter Bold"/>
                <a:ea typeface="Inter Bold"/>
                <a:cs typeface="Inter Bold"/>
                <a:sym typeface="Inter Bold"/>
              </a:rPr>
              <a:t>Accessible Support</a:t>
            </a:r>
          </a:p>
        </p:txBody>
      </p:sp>
      <p:sp>
        <p:nvSpPr>
          <p:cNvPr name="TextBox 13" id="13"/>
          <p:cNvSpPr txBox="true"/>
          <p:nvPr/>
        </p:nvSpPr>
        <p:spPr>
          <a:xfrm rot="0">
            <a:off x="3115302" y="7757099"/>
            <a:ext cx="4103871" cy="2390512"/>
          </a:xfrm>
          <a:prstGeom prst="rect">
            <a:avLst/>
          </a:prstGeom>
        </p:spPr>
        <p:txBody>
          <a:bodyPr anchor="t" rtlCol="false" tIns="0" lIns="0" bIns="0" rIns="0">
            <a:spAutoFit/>
          </a:bodyPr>
          <a:lstStyle/>
          <a:p>
            <a:pPr algn="l" marL="488011" indent="-244006" lvl="1">
              <a:lnSpc>
                <a:spcPts val="3164"/>
              </a:lnSpc>
              <a:buFont typeface="Arial"/>
              <a:buChar char="•"/>
            </a:pPr>
            <a:r>
              <a:rPr lang="en-US" sz="2260">
                <a:solidFill>
                  <a:srgbClr val="000000"/>
                </a:solidFill>
                <a:latin typeface="Inter"/>
                <a:ea typeface="Inter"/>
                <a:cs typeface="Inter"/>
                <a:sym typeface="Inter"/>
              </a:rPr>
              <a:t>Practitioners working closely with hub athletes across all of these disciplines.</a:t>
            </a:r>
          </a:p>
          <a:p>
            <a:pPr algn="l" marL="488011" indent="-244006" lvl="1">
              <a:lnSpc>
                <a:spcPts val="3164"/>
              </a:lnSpc>
              <a:buFont typeface="Arial"/>
              <a:buChar char="•"/>
            </a:pPr>
            <a:r>
              <a:rPr lang="en-US" sz="2260">
                <a:solidFill>
                  <a:srgbClr val="000000"/>
                </a:solidFill>
                <a:latin typeface="Inter"/>
                <a:ea typeface="Inter"/>
                <a:cs typeface="Inter"/>
                <a:sym typeface="Inter"/>
              </a:rPr>
              <a:t>Whatever support you need, it’s there for you!</a:t>
            </a:r>
          </a:p>
        </p:txBody>
      </p:sp>
      <p:sp>
        <p:nvSpPr>
          <p:cNvPr name="TextBox 14" id="14"/>
          <p:cNvSpPr txBox="true"/>
          <p:nvPr/>
        </p:nvSpPr>
        <p:spPr>
          <a:xfrm rot="0">
            <a:off x="8439011" y="5604193"/>
            <a:ext cx="1694446" cy="889836"/>
          </a:xfrm>
          <a:prstGeom prst="rect">
            <a:avLst/>
          </a:prstGeom>
        </p:spPr>
        <p:txBody>
          <a:bodyPr anchor="t" rtlCol="false" tIns="0" lIns="0" bIns="0" rIns="0">
            <a:spAutoFit/>
          </a:bodyPr>
          <a:lstStyle/>
          <a:p>
            <a:pPr algn="l">
              <a:lnSpc>
                <a:spcPts val="7128"/>
              </a:lnSpc>
            </a:pPr>
            <a:r>
              <a:rPr lang="en-US" sz="5092">
                <a:solidFill>
                  <a:srgbClr val="67499E"/>
                </a:solidFill>
                <a:latin typeface="Squada One"/>
                <a:ea typeface="Squada One"/>
                <a:cs typeface="Squada One"/>
                <a:sym typeface="Squada One"/>
              </a:rPr>
              <a:t>Athlete</a:t>
            </a:r>
          </a:p>
        </p:txBody>
      </p:sp>
      <p:sp>
        <p:nvSpPr>
          <p:cNvPr name="AutoShape 15" id="15"/>
          <p:cNvSpPr/>
          <p:nvPr/>
        </p:nvSpPr>
        <p:spPr>
          <a:xfrm flipV="true">
            <a:off x="10661406" y="3694695"/>
            <a:ext cx="2233862" cy="1161615"/>
          </a:xfrm>
          <a:prstGeom prst="line">
            <a:avLst/>
          </a:prstGeom>
          <a:ln cap="rnd" w="123825">
            <a:solidFill>
              <a:srgbClr val="6A4BA2"/>
            </a:solidFill>
            <a:prstDash val="solid"/>
            <a:headEnd type="none" len="sm" w="sm"/>
            <a:tailEnd type="none" len="sm" w="sm"/>
          </a:ln>
        </p:spPr>
      </p:sp>
      <p:sp>
        <p:nvSpPr>
          <p:cNvPr name="TextBox 16" id="16"/>
          <p:cNvSpPr txBox="true"/>
          <p:nvPr/>
        </p:nvSpPr>
        <p:spPr>
          <a:xfrm rot="0">
            <a:off x="13134570" y="3305497"/>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Soft Tissue/Sports Massage</a:t>
            </a:r>
          </a:p>
        </p:txBody>
      </p:sp>
      <p:sp>
        <p:nvSpPr>
          <p:cNvPr name="AutoShape 17" id="17"/>
          <p:cNvSpPr/>
          <p:nvPr/>
        </p:nvSpPr>
        <p:spPr>
          <a:xfrm>
            <a:off x="11174223" y="6439099"/>
            <a:ext cx="2205298" cy="54930"/>
          </a:xfrm>
          <a:prstGeom prst="line">
            <a:avLst/>
          </a:prstGeom>
          <a:ln cap="rnd" w="123825">
            <a:solidFill>
              <a:srgbClr val="6A4BA2"/>
            </a:solidFill>
            <a:prstDash val="solid"/>
            <a:headEnd type="none" len="sm" w="sm"/>
            <a:tailEnd type="none" len="sm" w="sm"/>
          </a:ln>
        </p:spPr>
      </p:sp>
      <p:sp>
        <p:nvSpPr>
          <p:cNvPr name="TextBox 18" id="18"/>
          <p:cNvSpPr txBox="true"/>
          <p:nvPr/>
        </p:nvSpPr>
        <p:spPr>
          <a:xfrm rot="0">
            <a:off x="13689960" y="6189229"/>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Physiotherapy</a:t>
            </a:r>
          </a:p>
        </p:txBody>
      </p:sp>
      <p:sp>
        <p:nvSpPr>
          <p:cNvPr name="AutoShape 19" id="19"/>
          <p:cNvSpPr/>
          <p:nvPr/>
        </p:nvSpPr>
        <p:spPr>
          <a:xfrm>
            <a:off x="10632842" y="7354126"/>
            <a:ext cx="2208904" cy="660172"/>
          </a:xfrm>
          <a:prstGeom prst="line">
            <a:avLst/>
          </a:prstGeom>
          <a:ln cap="rnd" w="123825">
            <a:solidFill>
              <a:srgbClr val="6A4BA2"/>
            </a:solidFill>
            <a:prstDash val="solid"/>
            <a:headEnd type="none" len="sm" w="sm"/>
            <a:tailEnd type="none" len="sm" w="sm"/>
          </a:ln>
        </p:spPr>
      </p:sp>
      <p:sp>
        <p:nvSpPr>
          <p:cNvPr name="TextBox 20" id="20"/>
          <p:cNvSpPr txBox="true"/>
          <p:nvPr/>
        </p:nvSpPr>
        <p:spPr>
          <a:xfrm rot="0">
            <a:off x="13134570" y="7730355"/>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Psychology</a:t>
            </a:r>
          </a:p>
        </p:txBody>
      </p:sp>
      <p:sp>
        <p:nvSpPr>
          <p:cNvPr name="AutoShape 21" id="21"/>
          <p:cNvSpPr/>
          <p:nvPr/>
        </p:nvSpPr>
        <p:spPr>
          <a:xfrm flipH="true" flipV="true">
            <a:off x="9144000" y="3401847"/>
            <a:ext cx="192335" cy="1076556"/>
          </a:xfrm>
          <a:prstGeom prst="line">
            <a:avLst/>
          </a:prstGeom>
          <a:ln cap="rnd" w="123825">
            <a:solidFill>
              <a:srgbClr val="6A4BA2"/>
            </a:solidFill>
            <a:prstDash val="solid"/>
            <a:headEnd type="none" len="sm" w="sm"/>
            <a:tailEnd type="none" len="sm" w="sm"/>
          </a:ln>
        </p:spPr>
      </p:sp>
      <p:sp>
        <p:nvSpPr>
          <p:cNvPr name="TextBox 22" id="22"/>
          <p:cNvSpPr txBox="true"/>
          <p:nvPr/>
        </p:nvSpPr>
        <p:spPr>
          <a:xfrm rot="0">
            <a:off x="7502640" y="2868447"/>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Strength and Conditioning</a:t>
            </a:r>
          </a:p>
        </p:txBody>
      </p:sp>
      <p:sp>
        <p:nvSpPr>
          <p:cNvPr name="AutoShape 23" id="23"/>
          <p:cNvSpPr/>
          <p:nvPr/>
        </p:nvSpPr>
        <p:spPr>
          <a:xfrm flipH="true" flipV="true">
            <a:off x="6487550" y="4478404"/>
            <a:ext cx="1043654" cy="936365"/>
          </a:xfrm>
          <a:prstGeom prst="line">
            <a:avLst/>
          </a:prstGeom>
          <a:ln cap="rnd" w="123825">
            <a:solidFill>
              <a:srgbClr val="6A4BA2"/>
            </a:solidFill>
            <a:prstDash val="solid"/>
            <a:headEnd type="none" len="sm" w="sm"/>
            <a:tailEnd type="none" len="sm" w="sm"/>
          </a:ln>
        </p:spPr>
      </p:sp>
      <p:sp>
        <p:nvSpPr>
          <p:cNvPr name="TextBox 24" id="24"/>
          <p:cNvSpPr txBox="true"/>
          <p:nvPr/>
        </p:nvSpPr>
        <p:spPr>
          <a:xfrm rot="0">
            <a:off x="4536129" y="3657922"/>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Physiology/Testing</a:t>
            </a:r>
          </a:p>
        </p:txBody>
      </p:sp>
      <p:sp>
        <p:nvSpPr>
          <p:cNvPr name="AutoShape 25" id="25"/>
          <p:cNvSpPr/>
          <p:nvPr/>
        </p:nvSpPr>
        <p:spPr>
          <a:xfrm flipH="true" flipV="true">
            <a:off x="6017677" y="5665718"/>
            <a:ext cx="1201496" cy="544520"/>
          </a:xfrm>
          <a:prstGeom prst="line">
            <a:avLst/>
          </a:prstGeom>
          <a:ln cap="rnd" w="123825">
            <a:solidFill>
              <a:srgbClr val="6A4BA2"/>
            </a:solidFill>
            <a:prstDash val="solid"/>
            <a:headEnd type="none" len="sm" w="sm"/>
            <a:tailEnd type="none" len="sm" w="sm"/>
          </a:ln>
        </p:spPr>
      </p:sp>
      <p:sp>
        <p:nvSpPr>
          <p:cNvPr name="TextBox 26" id="26"/>
          <p:cNvSpPr txBox="true"/>
          <p:nvPr/>
        </p:nvSpPr>
        <p:spPr>
          <a:xfrm rot="0">
            <a:off x="4503962" y="5132318"/>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Nutrition</a:t>
            </a:r>
          </a:p>
        </p:txBody>
      </p:sp>
      <p:sp>
        <p:nvSpPr>
          <p:cNvPr name="AutoShape 27" id="27"/>
          <p:cNvSpPr/>
          <p:nvPr/>
        </p:nvSpPr>
        <p:spPr>
          <a:xfrm flipH="true" flipV="true">
            <a:off x="4503962" y="6722629"/>
            <a:ext cx="3058999" cy="429485"/>
          </a:xfrm>
          <a:prstGeom prst="line">
            <a:avLst/>
          </a:prstGeom>
          <a:ln cap="rnd" w="123825">
            <a:solidFill>
              <a:srgbClr val="6A4BA2"/>
            </a:solidFill>
            <a:prstDash val="solid"/>
            <a:headEnd type="none" len="sm" w="sm"/>
            <a:tailEnd type="none" len="sm" w="sm"/>
          </a:ln>
        </p:spPr>
      </p:sp>
      <p:sp>
        <p:nvSpPr>
          <p:cNvPr name="TextBox 28" id="28"/>
          <p:cNvSpPr txBox="true"/>
          <p:nvPr/>
        </p:nvSpPr>
        <p:spPr>
          <a:xfrm rot="0">
            <a:off x="2311862" y="6189229"/>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Biomechanics</a:t>
            </a:r>
          </a:p>
        </p:txBody>
      </p:sp>
      <p:sp>
        <p:nvSpPr>
          <p:cNvPr name="AutoShape 29" id="29"/>
          <p:cNvSpPr/>
          <p:nvPr/>
        </p:nvSpPr>
        <p:spPr>
          <a:xfrm>
            <a:off x="9503957" y="7864044"/>
            <a:ext cx="785187" cy="899407"/>
          </a:xfrm>
          <a:prstGeom prst="line">
            <a:avLst/>
          </a:prstGeom>
          <a:ln cap="rnd" w="123825">
            <a:solidFill>
              <a:srgbClr val="6A4BA2"/>
            </a:solidFill>
            <a:prstDash val="solid"/>
            <a:headEnd type="none" len="sm" w="sm"/>
            <a:tailEnd type="none" len="sm" w="sm"/>
          </a:ln>
        </p:spPr>
      </p:sp>
      <p:sp>
        <p:nvSpPr>
          <p:cNvPr name="TextBox 30" id="30"/>
          <p:cNvSpPr txBox="true"/>
          <p:nvPr/>
        </p:nvSpPr>
        <p:spPr>
          <a:xfrm rot="0">
            <a:off x="9503957" y="8814282"/>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Performance Lifestyle</a:t>
            </a:r>
          </a:p>
        </p:txBody>
      </p:sp>
      <p:sp>
        <p:nvSpPr>
          <p:cNvPr name="AutoShape 31" id="31"/>
          <p:cNvSpPr/>
          <p:nvPr/>
        </p:nvSpPr>
        <p:spPr>
          <a:xfrm flipV="true">
            <a:off x="11175765" y="5208518"/>
            <a:ext cx="1958805" cy="429735"/>
          </a:xfrm>
          <a:prstGeom prst="line">
            <a:avLst/>
          </a:prstGeom>
          <a:ln cap="rnd" w="123825">
            <a:solidFill>
              <a:srgbClr val="6A4BA2"/>
            </a:solidFill>
            <a:prstDash val="solid"/>
            <a:headEnd type="none" len="sm" w="sm"/>
            <a:tailEnd type="none" len="sm" w="sm"/>
          </a:ln>
        </p:spPr>
      </p:sp>
      <p:sp>
        <p:nvSpPr>
          <p:cNvPr name="TextBox 32" id="32"/>
          <p:cNvSpPr txBox="true"/>
          <p:nvPr/>
        </p:nvSpPr>
        <p:spPr>
          <a:xfrm rot="0">
            <a:off x="13292124" y="4747363"/>
            <a:ext cx="3967176" cy="533400"/>
          </a:xfrm>
          <a:prstGeom prst="rect">
            <a:avLst/>
          </a:prstGeom>
        </p:spPr>
        <p:txBody>
          <a:bodyPr anchor="t" rtlCol="false" tIns="0" lIns="0" bIns="0" rIns="0">
            <a:spAutoFit/>
          </a:bodyPr>
          <a:lstStyle/>
          <a:p>
            <a:pPr algn="l">
              <a:lnSpc>
                <a:spcPts val="4200"/>
              </a:lnSpc>
            </a:pPr>
            <a:r>
              <a:rPr lang="en-US" sz="3000">
                <a:solidFill>
                  <a:srgbClr val="67499E"/>
                </a:solidFill>
                <a:latin typeface="Squada One"/>
                <a:ea typeface="Squada One"/>
                <a:cs typeface="Squada One"/>
                <a:sym typeface="Squada One"/>
              </a:rPr>
              <a:t>Coaching</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University</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062915" y="373523"/>
            <a:ext cx="3846285" cy="1923142"/>
          </a:xfrm>
          <a:custGeom>
            <a:avLst/>
            <a:gdLst/>
            <a:ahLst/>
            <a:cxnLst/>
            <a:rect r="r" b="b" t="t" l="l"/>
            <a:pathLst>
              <a:path h="1923142" w="3846285">
                <a:moveTo>
                  <a:pt x="0" y="0"/>
                </a:moveTo>
                <a:lnTo>
                  <a:pt x="3846285" y="0"/>
                </a:lnTo>
                <a:lnTo>
                  <a:pt x="3846285" y="1923142"/>
                </a:lnTo>
                <a:lnTo>
                  <a:pt x="0" y="1923142"/>
                </a:lnTo>
                <a:lnTo>
                  <a:pt x="0" y="0"/>
                </a:lnTo>
                <a:close/>
              </a:path>
            </a:pathLst>
          </a:custGeom>
          <a:blipFill>
            <a:blip r:embed="rId8"/>
            <a:stretch>
              <a:fillRect l="0" t="0" r="0" b="0"/>
            </a:stretch>
          </a:blipFill>
        </p:spPr>
      </p:sp>
      <p:sp>
        <p:nvSpPr>
          <p:cNvPr name="Freeform 11" id="11"/>
          <p:cNvSpPr/>
          <p:nvPr/>
        </p:nvSpPr>
        <p:spPr>
          <a:xfrm flipH="false" flipV="false" rot="0">
            <a:off x="8232415" y="3532621"/>
            <a:ext cx="3830500" cy="2695537"/>
          </a:xfrm>
          <a:custGeom>
            <a:avLst/>
            <a:gdLst/>
            <a:ahLst/>
            <a:cxnLst/>
            <a:rect r="r" b="b" t="t" l="l"/>
            <a:pathLst>
              <a:path h="2695537" w="3830500">
                <a:moveTo>
                  <a:pt x="0" y="0"/>
                </a:moveTo>
                <a:lnTo>
                  <a:pt x="3830500" y="0"/>
                </a:lnTo>
                <a:lnTo>
                  <a:pt x="3830500" y="2695537"/>
                </a:lnTo>
                <a:lnTo>
                  <a:pt x="0" y="2695537"/>
                </a:lnTo>
                <a:lnTo>
                  <a:pt x="0" y="0"/>
                </a:lnTo>
                <a:close/>
              </a:path>
            </a:pathLst>
          </a:custGeom>
          <a:blipFill>
            <a:blip r:embed="rId9"/>
            <a:stretch>
              <a:fillRect l="0" t="0" r="0" b="0"/>
            </a:stretch>
          </a:blipFill>
        </p:spPr>
      </p:sp>
      <p:sp>
        <p:nvSpPr>
          <p:cNvPr name="Freeform 12" id="12"/>
          <p:cNvSpPr/>
          <p:nvPr/>
        </p:nvSpPr>
        <p:spPr>
          <a:xfrm flipH="false" flipV="false" rot="0">
            <a:off x="5676860" y="7022305"/>
            <a:ext cx="6210674" cy="3105337"/>
          </a:xfrm>
          <a:custGeom>
            <a:avLst/>
            <a:gdLst/>
            <a:ahLst/>
            <a:cxnLst/>
            <a:rect r="r" b="b" t="t" l="l"/>
            <a:pathLst>
              <a:path h="3105337" w="6210674">
                <a:moveTo>
                  <a:pt x="0" y="0"/>
                </a:moveTo>
                <a:lnTo>
                  <a:pt x="6210674" y="0"/>
                </a:lnTo>
                <a:lnTo>
                  <a:pt x="6210674" y="3105337"/>
                </a:lnTo>
                <a:lnTo>
                  <a:pt x="0" y="3105337"/>
                </a:lnTo>
                <a:lnTo>
                  <a:pt x="0" y="0"/>
                </a:lnTo>
                <a:close/>
              </a:path>
            </a:pathLst>
          </a:custGeom>
          <a:blipFill>
            <a:blip r:embed="rId10"/>
            <a:stretch>
              <a:fillRect l="0" t="0" r="0" b="0"/>
            </a:stretch>
          </a:blipFill>
        </p:spPr>
      </p:sp>
      <p:sp>
        <p:nvSpPr>
          <p:cNvPr name="Freeform 13" id="13"/>
          <p:cNvSpPr/>
          <p:nvPr/>
        </p:nvSpPr>
        <p:spPr>
          <a:xfrm flipH="false" flipV="false" rot="0">
            <a:off x="12494930" y="6010587"/>
            <a:ext cx="5402631" cy="3038980"/>
          </a:xfrm>
          <a:custGeom>
            <a:avLst/>
            <a:gdLst/>
            <a:ahLst/>
            <a:cxnLst/>
            <a:rect r="r" b="b" t="t" l="l"/>
            <a:pathLst>
              <a:path h="3038980" w="5402631">
                <a:moveTo>
                  <a:pt x="0" y="0"/>
                </a:moveTo>
                <a:lnTo>
                  <a:pt x="5402631" y="0"/>
                </a:lnTo>
                <a:lnTo>
                  <a:pt x="5402631" y="3038979"/>
                </a:lnTo>
                <a:lnTo>
                  <a:pt x="0" y="3038979"/>
                </a:lnTo>
                <a:lnTo>
                  <a:pt x="0" y="0"/>
                </a:lnTo>
                <a:close/>
              </a:path>
            </a:pathLst>
          </a:custGeom>
          <a:blipFill>
            <a:blip r:embed="rId11"/>
            <a:stretch>
              <a:fillRect l="0" t="0" r="0" b="0"/>
            </a:stretch>
          </a:blipFill>
        </p:spPr>
      </p:sp>
      <p:sp>
        <p:nvSpPr>
          <p:cNvPr name="Freeform 14" id="14"/>
          <p:cNvSpPr/>
          <p:nvPr/>
        </p:nvSpPr>
        <p:spPr>
          <a:xfrm flipH="false" flipV="false" rot="0">
            <a:off x="13495050" y="2922877"/>
            <a:ext cx="3817695" cy="2876906"/>
          </a:xfrm>
          <a:custGeom>
            <a:avLst/>
            <a:gdLst/>
            <a:ahLst/>
            <a:cxnLst/>
            <a:rect r="r" b="b" t="t" l="l"/>
            <a:pathLst>
              <a:path h="2876906" w="3817695">
                <a:moveTo>
                  <a:pt x="0" y="0"/>
                </a:moveTo>
                <a:lnTo>
                  <a:pt x="3817695" y="0"/>
                </a:lnTo>
                <a:lnTo>
                  <a:pt x="3817695" y="2876906"/>
                </a:lnTo>
                <a:lnTo>
                  <a:pt x="0" y="2876906"/>
                </a:lnTo>
                <a:lnTo>
                  <a:pt x="0" y="0"/>
                </a:lnTo>
                <a:close/>
              </a:path>
            </a:pathLst>
          </a:custGeom>
          <a:blipFill>
            <a:blip r:embed="rId12"/>
            <a:stretch>
              <a:fillRect l="0" t="0" r="0" b="0"/>
            </a:stretch>
          </a:blipFill>
        </p:spPr>
      </p:sp>
      <p:sp>
        <p:nvSpPr>
          <p:cNvPr name="TextBox 15" id="15"/>
          <p:cNvSpPr txBox="true"/>
          <p:nvPr/>
        </p:nvSpPr>
        <p:spPr>
          <a:xfrm rot="0">
            <a:off x="265208" y="2714305"/>
            <a:ext cx="7751896" cy="4275019"/>
          </a:xfrm>
          <a:prstGeom prst="rect">
            <a:avLst/>
          </a:prstGeom>
        </p:spPr>
        <p:txBody>
          <a:bodyPr anchor="t" rtlCol="false" tIns="0" lIns="0" bIns="0" rIns="0">
            <a:spAutoFit/>
          </a:bodyPr>
          <a:lstStyle/>
          <a:p>
            <a:pPr algn="ctr">
              <a:lnSpc>
                <a:spcPts val="3769"/>
              </a:lnSpc>
            </a:pPr>
            <a:r>
              <a:rPr lang="en-US" b="true" sz="2692" u="sng">
                <a:solidFill>
                  <a:srgbClr val="000000"/>
                </a:solidFill>
                <a:latin typeface="Inter Bold"/>
                <a:ea typeface="Inter Bold"/>
                <a:cs typeface="Inter Bold"/>
                <a:sym typeface="Inter Bold"/>
              </a:rPr>
              <a:t>Facilities</a:t>
            </a:r>
          </a:p>
          <a:p>
            <a:pPr algn="l" marL="581236" indent="-290618" lvl="1">
              <a:lnSpc>
                <a:spcPts val="3769"/>
              </a:lnSpc>
              <a:buFont typeface="Arial"/>
              <a:buChar char="•"/>
            </a:pPr>
            <a:r>
              <a:rPr lang="en-US" b="true" sz="2692">
                <a:solidFill>
                  <a:srgbClr val="000000"/>
                </a:solidFill>
                <a:latin typeface="Inter Bold"/>
                <a:ea typeface="Inter Bold"/>
                <a:cs typeface="Inter Bold"/>
                <a:sym typeface="Inter Bold"/>
              </a:rPr>
              <a:t>HIPAC - </a:t>
            </a:r>
            <a:r>
              <a:rPr lang="en-US" sz="2692">
                <a:solidFill>
                  <a:srgbClr val="000000"/>
                </a:solidFill>
                <a:latin typeface="Inter"/>
                <a:ea typeface="Inter"/>
                <a:cs typeface="Inter"/>
                <a:sym typeface="Inter"/>
              </a:rPr>
              <a:t>Outdoor track, indoor 100m track, indoor throws cage + jumps, performance gym.</a:t>
            </a:r>
          </a:p>
          <a:p>
            <a:pPr algn="l" marL="581236" indent="-290618" lvl="1">
              <a:lnSpc>
                <a:spcPts val="3769"/>
              </a:lnSpc>
              <a:buFont typeface="Arial"/>
              <a:buChar char="•"/>
            </a:pPr>
            <a:r>
              <a:rPr lang="en-US" b="true" sz="2692">
                <a:solidFill>
                  <a:srgbClr val="000000"/>
                </a:solidFill>
                <a:latin typeface="Inter Bold"/>
                <a:ea typeface="Inter Bold"/>
                <a:cs typeface="Inter Bold"/>
                <a:sym typeface="Inter Bold"/>
              </a:rPr>
              <a:t>Powerbase - </a:t>
            </a:r>
            <a:r>
              <a:rPr lang="en-US" sz="2692">
                <a:solidFill>
                  <a:srgbClr val="000000"/>
                </a:solidFill>
                <a:latin typeface="Inter"/>
                <a:ea typeface="Inter"/>
                <a:cs typeface="Inter"/>
                <a:sym typeface="Inter"/>
              </a:rPr>
              <a:t>3 x gyms</a:t>
            </a:r>
          </a:p>
          <a:p>
            <a:pPr algn="l" marL="581236" indent="-290618" lvl="1">
              <a:lnSpc>
                <a:spcPts val="3769"/>
              </a:lnSpc>
              <a:buFont typeface="Arial"/>
              <a:buChar char="•"/>
            </a:pPr>
            <a:r>
              <a:rPr lang="en-US" b="true" sz="2692">
                <a:solidFill>
                  <a:srgbClr val="000000"/>
                </a:solidFill>
                <a:latin typeface="Inter Bold"/>
                <a:ea typeface="Inter Bold"/>
                <a:cs typeface="Inter Bold"/>
                <a:sym typeface="Inter Bold"/>
              </a:rPr>
              <a:t>Diagnostic Equipment - </a:t>
            </a:r>
            <a:r>
              <a:rPr lang="en-US" sz="2692">
                <a:solidFill>
                  <a:srgbClr val="000000"/>
                </a:solidFill>
                <a:latin typeface="Inter"/>
                <a:ea typeface="Inter"/>
                <a:cs typeface="Inter"/>
                <a:sym typeface="Inter"/>
              </a:rPr>
              <a:t>Force plate, cameras, lighting, OptoJump, biomechanics team.</a:t>
            </a:r>
          </a:p>
          <a:p>
            <a:pPr algn="l" marL="581236" indent="-290618" lvl="1">
              <a:lnSpc>
                <a:spcPts val="3769"/>
              </a:lnSpc>
              <a:buFont typeface="Arial"/>
              <a:buChar char="•"/>
            </a:pPr>
            <a:r>
              <a:rPr lang="en-US" b="true" sz="2692">
                <a:solidFill>
                  <a:srgbClr val="000000"/>
                </a:solidFill>
                <a:latin typeface="Inter Bold"/>
                <a:ea typeface="Inter Bold"/>
                <a:cs typeface="Inter Bold"/>
                <a:sym typeface="Inter Bold"/>
              </a:rPr>
              <a:t>Performance Athlete Accommodation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sp>
        <p:nvSpPr>
          <p:cNvPr name="Freeform 2" id="2"/>
          <p:cNvSpPr/>
          <p:nvPr/>
        </p:nvSpPr>
        <p:spPr>
          <a:xfrm flipH="false" flipV="false" rot="0">
            <a:off x="-1028700" y="6146103"/>
            <a:ext cx="4994527" cy="4994527"/>
          </a:xfrm>
          <a:custGeom>
            <a:avLst/>
            <a:gdLst/>
            <a:ahLst/>
            <a:cxnLst/>
            <a:rect r="r" b="b" t="t" l="l"/>
            <a:pathLst>
              <a:path h="4994527" w="4994527">
                <a:moveTo>
                  <a:pt x="0" y="0"/>
                </a:moveTo>
                <a:lnTo>
                  <a:pt x="4994527" y="0"/>
                </a:lnTo>
                <a:lnTo>
                  <a:pt x="4994527" y="4994526"/>
                </a:lnTo>
                <a:lnTo>
                  <a:pt x="0" y="499452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601700" y="8838057"/>
            <a:ext cx="7315200" cy="2274362"/>
          </a:xfrm>
          <a:custGeom>
            <a:avLst/>
            <a:gdLst/>
            <a:ahLst/>
            <a:cxnLst/>
            <a:rect r="r" b="b" t="t" l="l"/>
            <a:pathLst>
              <a:path h="2274362" w="7315200">
                <a:moveTo>
                  <a:pt x="0" y="0"/>
                </a:moveTo>
                <a:lnTo>
                  <a:pt x="7315200" y="0"/>
                </a:lnTo>
                <a:lnTo>
                  <a:pt x="7315200" y="2274363"/>
                </a:lnTo>
                <a:lnTo>
                  <a:pt x="0" y="227436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5943916" y="1028700"/>
            <a:ext cx="937930" cy="937930"/>
            <a:chOff x="0" y="0"/>
            <a:chExt cx="247027" cy="247027"/>
          </a:xfrm>
        </p:grpSpPr>
        <p:sp>
          <p:nvSpPr>
            <p:cNvPr name="Freeform 5" id="5"/>
            <p:cNvSpPr/>
            <p:nvPr/>
          </p:nvSpPr>
          <p:spPr>
            <a:xfrm flipH="false" flipV="false" rot="0">
              <a:off x="0" y="0"/>
              <a:ext cx="247027" cy="247027"/>
            </a:xfrm>
            <a:custGeom>
              <a:avLst/>
              <a:gdLst/>
              <a:ahLst/>
              <a:cxnLst/>
              <a:rect r="r" b="b" t="t" l="l"/>
              <a:pathLst>
                <a:path h="247027" w="247027">
                  <a:moveTo>
                    <a:pt x="0" y="0"/>
                  </a:moveTo>
                  <a:lnTo>
                    <a:pt x="247027" y="0"/>
                  </a:lnTo>
                  <a:lnTo>
                    <a:pt x="247027" y="247027"/>
                  </a:lnTo>
                  <a:lnTo>
                    <a:pt x="0" y="247027"/>
                  </a:lnTo>
                  <a:close/>
                </a:path>
              </a:pathLst>
            </a:custGeom>
            <a:solidFill>
              <a:srgbClr val="737373"/>
            </a:solidFill>
          </p:spPr>
        </p:sp>
        <p:sp>
          <p:nvSpPr>
            <p:cNvPr name="TextBox 6" id="6"/>
            <p:cNvSpPr txBox="true"/>
            <p:nvPr/>
          </p:nvSpPr>
          <p:spPr>
            <a:xfrm>
              <a:off x="0" y="-76200"/>
              <a:ext cx="247027" cy="323227"/>
            </a:xfrm>
            <a:prstGeom prst="rect">
              <a:avLst/>
            </a:prstGeom>
          </p:spPr>
          <p:txBody>
            <a:bodyPr anchor="ctr" rtlCol="false" tIns="50800" lIns="50800" bIns="50800" rIns="50800"/>
            <a:lstStyle/>
            <a:p>
              <a:pPr algn="ctr">
                <a:lnSpc>
                  <a:spcPts val="5100"/>
                </a:lnSpc>
              </a:pPr>
            </a:p>
          </p:txBody>
        </p:sp>
      </p:grpSp>
      <p:grpSp>
        <p:nvGrpSpPr>
          <p:cNvPr name="Group 7" id="7"/>
          <p:cNvGrpSpPr/>
          <p:nvPr/>
        </p:nvGrpSpPr>
        <p:grpSpPr>
          <a:xfrm rot="0">
            <a:off x="5943916" y="2291490"/>
            <a:ext cx="937930" cy="937930"/>
            <a:chOff x="0" y="0"/>
            <a:chExt cx="247027" cy="247027"/>
          </a:xfrm>
        </p:grpSpPr>
        <p:sp>
          <p:nvSpPr>
            <p:cNvPr name="Freeform 8" id="8"/>
            <p:cNvSpPr/>
            <p:nvPr/>
          </p:nvSpPr>
          <p:spPr>
            <a:xfrm flipH="false" flipV="false" rot="0">
              <a:off x="0" y="0"/>
              <a:ext cx="247027" cy="247027"/>
            </a:xfrm>
            <a:custGeom>
              <a:avLst/>
              <a:gdLst/>
              <a:ahLst/>
              <a:cxnLst/>
              <a:rect r="r" b="b" t="t" l="l"/>
              <a:pathLst>
                <a:path h="247027" w="247027">
                  <a:moveTo>
                    <a:pt x="0" y="0"/>
                  </a:moveTo>
                  <a:lnTo>
                    <a:pt x="247027" y="0"/>
                  </a:lnTo>
                  <a:lnTo>
                    <a:pt x="247027" y="247027"/>
                  </a:lnTo>
                  <a:lnTo>
                    <a:pt x="0" y="247027"/>
                  </a:lnTo>
                  <a:close/>
                </a:path>
              </a:pathLst>
            </a:custGeom>
            <a:solidFill>
              <a:srgbClr val="737373"/>
            </a:solidFill>
          </p:spPr>
        </p:sp>
        <p:sp>
          <p:nvSpPr>
            <p:cNvPr name="TextBox 9" id="9"/>
            <p:cNvSpPr txBox="true"/>
            <p:nvPr/>
          </p:nvSpPr>
          <p:spPr>
            <a:xfrm>
              <a:off x="0" y="-76200"/>
              <a:ext cx="247027" cy="323227"/>
            </a:xfrm>
            <a:prstGeom prst="rect">
              <a:avLst/>
            </a:prstGeom>
          </p:spPr>
          <p:txBody>
            <a:bodyPr anchor="ctr" rtlCol="false" tIns="50800" lIns="50800" bIns="50800" rIns="50800"/>
            <a:lstStyle/>
            <a:p>
              <a:pPr algn="ctr">
                <a:lnSpc>
                  <a:spcPts val="5100"/>
                </a:lnSpc>
              </a:pPr>
            </a:p>
          </p:txBody>
        </p:sp>
      </p:grpSp>
      <p:grpSp>
        <p:nvGrpSpPr>
          <p:cNvPr name="Group 10" id="10"/>
          <p:cNvGrpSpPr/>
          <p:nvPr/>
        </p:nvGrpSpPr>
        <p:grpSpPr>
          <a:xfrm rot="0">
            <a:off x="12135269" y="1028700"/>
            <a:ext cx="937930" cy="937930"/>
            <a:chOff x="0" y="0"/>
            <a:chExt cx="247027" cy="247027"/>
          </a:xfrm>
        </p:grpSpPr>
        <p:sp>
          <p:nvSpPr>
            <p:cNvPr name="Freeform 11" id="11"/>
            <p:cNvSpPr/>
            <p:nvPr/>
          </p:nvSpPr>
          <p:spPr>
            <a:xfrm flipH="false" flipV="false" rot="0">
              <a:off x="0" y="0"/>
              <a:ext cx="247027" cy="247027"/>
            </a:xfrm>
            <a:custGeom>
              <a:avLst/>
              <a:gdLst/>
              <a:ahLst/>
              <a:cxnLst/>
              <a:rect r="r" b="b" t="t" l="l"/>
              <a:pathLst>
                <a:path h="247027" w="247027">
                  <a:moveTo>
                    <a:pt x="0" y="0"/>
                  </a:moveTo>
                  <a:lnTo>
                    <a:pt x="247027" y="0"/>
                  </a:lnTo>
                  <a:lnTo>
                    <a:pt x="247027" y="247027"/>
                  </a:lnTo>
                  <a:lnTo>
                    <a:pt x="0" y="247027"/>
                  </a:lnTo>
                  <a:close/>
                </a:path>
              </a:pathLst>
            </a:custGeom>
            <a:solidFill>
              <a:srgbClr val="737373"/>
            </a:solidFill>
          </p:spPr>
        </p:sp>
        <p:sp>
          <p:nvSpPr>
            <p:cNvPr name="TextBox 12" id="12"/>
            <p:cNvSpPr txBox="true"/>
            <p:nvPr/>
          </p:nvSpPr>
          <p:spPr>
            <a:xfrm>
              <a:off x="0" y="-76200"/>
              <a:ext cx="247027" cy="323227"/>
            </a:xfrm>
            <a:prstGeom prst="rect">
              <a:avLst/>
            </a:prstGeom>
          </p:spPr>
          <p:txBody>
            <a:bodyPr anchor="ctr" rtlCol="false" tIns="50800" lIns="50800" bIns="50800" rIns="50800"/>
            <a:lstStyle/>
            <a:p>
              <a:pPr algn="ctr">
                <a:lnSpc>
                  <a:spcPts val="5100"/>
                </a:lnSpc>
              </a:pPr>
            </a:p>
          </p:txBody>
        </p:sp>
      </p:grpSp>
      <p:grpSp>
        <p:nvGrpSpPr>
          <p:cNvPr name="Group 13" id="13"/>
          <p:cNvGrpSpPr/>
          <p:nvPr/>
        </p:nvGrpSpPr>
        <p:grpSpPr>
          <a:xfrm rot="0">
            <a:off x="5943916" y="3554280"/>
            <a:ext cx="937930" cy="937930"/>
            <a:chOff x="0" y="0"/>
            <a:chExt cx="247027" cy="247027"/>
          </a:xfrm>
        </p:grpSpPr>
        <p:sp>
          <p:nvSpPr>
            <p:cNvPr name="Freeform 14" id="14"/>
            <p:cNvSpPr/>
            <p:nvPr/>
          </p:nvSpPr>
          <p:spPr>
            <a:xfrm flipH="false" flipV="false" rot="0">
              <a:off x="0" y="0"/>
              <a:ext cx="247027" cy="247027"/>
            </a:xfrm>
            <a:custGeom>
              <a:avLst/>
              <a:gdLst/>
              <a:ahLst/>
              <a:cxnLst/>
              <a:rect r="r" b="b" t="t" l="l"/>
              <a:pathLst>
                <a:path h="247027" w="247027">
                  <a:moveTo>
                    <a:pt x="0" y="0"/>
                  </a:moveTo>
                  <a:lnTo>
                    <a:pt x="247027" y="0"/>
                  </a:lnTo>
                  <a:lnTo>
                    <a:pt x="247027" y="247027"/>
                  </a:lnTo>
                  <a:lnTo>
                    <a:pt x="0" y="247027"/>
                  </a:lnTo>
                  <a:close/>
                </a:path>
              </a:pathLst>
            </a:custGeom>
            <a:solidFill>
              <a:srgbClr val="737373"/>
            </a:solidFill>
          </p:spPr>
        </p:sp>
        <p:sp>
          <p:nvSpPr>
            <p:cNvPr name="TextBox 15" id="15"/>
            <p:cNvSpPr txBox="true"/>
            <p:nvPr/>
          </p:nvSpPr>
          <p:spPr>
            <a:xfrm>
              <a:off x="0" y="-76200"/>
              <a:ext cx="247027" cy="323227"/>
            </a:xfrm>
            <a:prstGeom prst="rect">
              <a:avLst/>
            </a:prstGeom>
          </p:spPr>
          <p:txBody>
            <a:bodyPr anchor="ctr" rtlCol="false" tIns="50800" lIns="50800" bIns="50800" rIns="50800"/>
            <a:lstStyle/>
            <a:p>
              <a:pPr algn="ctr">
                <a:lnSpc>
                  <a:spcPts val="5100"/>
                </a:lnSpc>
              </a:pPr>
            </a:p>
          </p:txBody>
        </p:sp>
      </p:grpSp>
      <p:grpSp>
        <p:nvGrpSpPr>
          <p:cNvPr name="Group 16" id="16"/>
          <p:cNvGrpSpPr/>
          <p:nvPr/>
        </p:nvGrpSpPr>
        <p:grpSpPr>
          <a:xfrm rot="0">
            <a:off x="12135269" y="2291490"/>
            <a:ext cx="937930" cy="937930"/>
            <a:chOff x="0" y="0"/>
            <a:chExt cx="247027" cy="247027"/>
          </a:xfrm>
        </p:grpSpPr>
        <p:sp>
          <p:nvSpPr>
            <p:cNvPr name="Freeform 17" id="17"/>
            <p:cNvSpPr/>
            <p:nvPr/>
          </p:nvSpPr>
          <p:spPr>
            <a:xfrm flipH="false" flipV="false" rot="0">
              <a:off x="0" y="0"/>
              <a:ext cx="247027" cy="247027"/>
            </a:xfrm>
            <a:custGeom>
              <a:avLst/>
              <a:gdLst/>
              <a:ahLst/>
              <a:cxnLst/>
              <a:rect r="r" b="b" t="t" l="l"/>
              <a:pathLst>
                <a:path h="247027" w="247027">
                  <a:moveTo>
                    <a:pt x="0" y="0"/>
                  </a:moveTo>
                  <a:lnTo>
                    <a:pt x="247027" y="0"/>
                  </a:lnTo>
                  <a:lnTo>
                    <a:pt x="247027" y="247027"/>
                  </a:lnTo>
                  <a:lnTo>
                    <a:pt x="0" y="247027"/>
                  </a:lnTo>
                  <a:close/>
                </a:path>
              </a:pathLst>
            </a:custGeom>
            <a:solidFill>
              <a:srgbClr val="737373"/>
            </a:solidFill>
          </p:spPr>
        </p:sp>
        <p:sp>
          <p:nvSpPr>
            <p:cNvPr name="TextBox 18" id="18"/>
            <p:cNvSpPr txBox="true"/>
            <p:nvPr/>
          </p:nvSpPr>
          <p:spPr>
            <a:xfrm>
              <a:off x="0" y="-76200"/>
              <a:ext cx="247027" cy="323227"/>
            </a:xfrm>
            <a:prstGeom prst="rect">
              <a:avLst/>
            </a:prstGeom>
          </p:spPr>
          <p:txBody>
            <a:bodyPr anchor="ctr" rtlCol="false" tIns="50800" lIns="50800" bIns="50800" rIns="50800"/>
            <a:lstStyle/>
            <a:p>
              <a:pPr algn="ctr">
                <a:lnSpc>
                  <a:spcPts val="5100"/>
                </a:lnSpc>
              </a:pPr>
            </a:p>
          </p:txBody>
        </p:sp>
      </p:grpSp>
      <p:sp>
        <p:nvSpPr>
          <p:cNvPr name="Freeform 19" id="19"/>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20" id="20"/>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TextBox 21" id="21"/>
          <p:cNvSpPr txBox="true"/>
          <p:nvPr/>
        </p:nvSpPr>
        <p:spPr>
          <a:xfrm rot="0">
            <a:off x="735214" y="563296"/>
            <a:ext cx="4918056"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007575"/>
                </a:solidFill>
                <a:latin typeface="Squada One"/>
                <a:ea typeface="Squada One"/>
                <a:cs typeface="Squada One"/>
                <a:sym typeface="Squada One"/>
              </a:rPr>
              <a:t>Agenda</a:t>
            </a:r>
          </a:p>
        </p:txBody>
      </p:sp>
      <p:sp>
        <p:nvSpPr>
          <p:cNvPr name="TextBox 22" id="22"/>
          <p:cNvSpPr txBox="true"/>
          <p:nvPr/>
        </p:nvSpPr>
        <p:spPr>
          <a:xfrm rot="0">
            <a:off x="7129497" y="1221993"/>
            <a:ext cx="4710498" cy="503666"/>
          </a:xfrm>
          <a:prstGeom prst="rect">
            <a:avLst/>
          </a:prstGeom>
        </p:spPr>
        <p:txBody>
          <a:bodyPr anchor="t" rtlCol="false" tIns="0" lIns="0" bIns="0" rIns="0">
            <a:spAutoFit/>
          </a:bodyPr>
          <a:lstStyle/>
          <a:p>
            <a:pPr algn="l">
              <a:lnSpc>
                <a:spcPts val="4260"/>
              </a:lnSpc>
              <a:spcBef>
                <a:spcPct val="0"/>
              </a:spcBef>
            </a:pPr>
            <a:r>
              <a:rPr lang="en-US" b="true" sz="3043">
                <a:solidFill>
                  <a:srgbClr val="0F403C"/>
                </a:solidFill>
                <a:latin typeface="Be Vietnam Ultra-Bold"/>
                <a:ea typeface="Be Vietnam Ultra-Bold"/>
                <a:cs typeface="Be Vietnam Ultra-Bold"/>
                <a:sym typeface="Be Vietnam Ultra-Bold"/>
              </a:rPr>
              <a:t>DiSE progression </a:t>
            </a:r>
          </a:p>
        </p:txBody>
      </p:sp>
      <p:sp>
        <p:nvSpPr>
          <p:cNvPr name="TextBox 23" id="23"/>
          <p:cNvSpPr txBox="true"/>
          <p:nvPr/>
        </p:nvSpPr>
        <p:spPr>
          <a:xfrm rot="0">
            <a:off x="7129497" y="2243865"/>
            <a:ext cx="4710498" cy="1037012"/>
          </a:xfrm>
          <a:prstGeom prst="rect">
            <a:avLst/>
          </a:prstGeom>
        </p:spPr>
        <p:txBody>
          <a:bodyPr anchor="t" rtlCol="false" tIns="0" lIns="0" bIns="0" rIns="0">
            <a:spAutoFit/>
          </a:bodyPr>
          <a:lstStyle/>
          <a:p>
            <a:pPr algn="l">
              <a:lnSpc>
                <a:spcPts val="4260"/>
              </a:lnSpc>
              <a:spcBef>
                <a:spcPct val="0"/>
              </a:spcBef>
            </a:pPr>
            <a:r>
              <a:rPr lang="en-US" b="true" sz="3043">
                <a:solidFill>
                  <a:srgbClr val="0F403C"/>
                </a:solidFill>
                <a:latin typeface="Be Vietnam Ultra-Bold"/>
                <a:ea typeface="Be Vietnam Ultra-Bold"/>
                <a:cs typeface="Be Vietnam Ultra-Bold"/>
                <a:sym typeface="Be Vietnam Ultra-Bold"/>
              </a:rPr>
              <a:t>Which path is right for me? </a:t>
            </a:r>
          </a:p>
        </p:txBody>
      </p:sp>
      <p:sp>
        <p:nvSpPr>
          <p:cNvPr name="TextBox 24" id="24"/>
          <p:cNvSpPr txBox="true"/>
          <p:nvPr/>
        </p:nvSpPr>
        <p:spPr>
          <a:xfrm rot="0">
            <a:off x="13320850" y="1221993"/>
            <a:ext cx="4710498" cy="503666"/>
          </a:xfrm>
          <a:prstGeom prst="rect">
            <a:avLst/>
          </a:prstGeom>
        </p:spPr>
        <p:txBody>
          <a:bodyPr anchor="t" rtlCol="false" tIns="0" lIns="0" bIns="0" rIns="0">
            <a:spAutoFit/>
          </a:bodyPr>
          <a:lstStyle/>
          <a:p>
            <a:pPr algn="l">
              <a:lnSpc>
                <a:spcPts val="4260"/>
              </a:lnSpc>
              <a:spcBef>
                <a:spcPct val="0"/>
              </a:spcBef>
            </a:pPr>
            <a:r>
              <a:rPr lang="en-US" b="true" sz="3043">
                <a:solidFill>
                  <a:srgbClr val="0F403C"/>
                </a:solidFill>
                <a:latin typeface="Be Vietnam Ultra-Bold"/>
                <a:ea typeface="Be Vietnam Ultra-Bold"/>
                <a:cs typeface="Be Vietnam Ultra-Bold"/>
                <a:sym typeface="Be Vietnam Ultra-Bold"/>
              </a:rPr>
              <a:t>Dual-careers </a:t>
            </a:r>
          </a:p>
        </p:txBody>
      </p:sp>
      <p:sp>
        <p:nvSpPr>
          <p:cNvPr name="TextBox 25" id="25"/>
          <p:cNvSpPr txBox="true"/>
          <p:nvPr/>
        </p:nvSpPr>
        <p:spPr>
          <a:xfrm rot="0">
            <a:off x="7129497" y="3607512"/>
            <a:ext cx="4710498" cy="3309150"/>
          </a:xfrm>
          <a:prstGeom prst="rect">
            <a:avLst/>
          </a:prstGeom>
        </p:spPr>
        <p:txBody>
          <a:bodyPr anchor="t" rtlCol="false" tIns="0" lIns="0" bIns="0" rIns="0">
            <a:spAutoFit/>
          </a:bodyPr>
          <a:lstStyle/>
          <a:p>
            <a:pPr algn="l">
              <a:lnSpc>
                <a:spcPts val="3700"/>
              </a:lnSpc>
            </a:pPr>
            <a:r>
              <a:rPr lang="en-US" sz="2643" b="true">
                <a:solidFill>
                  <a:srgbClr val="0F403C"/>
                </a:solidFill>
                <a:latin typeface="Be Vietnam Ultra-Bold"/>
                <a:ea typeface="Be Vietnam Ultra-Bold"/>
                <a:cs typeface="Be Vietnam Ultra-Bold"/>
                <a:sym typeface="Be Vietnam Ultra-Bold"/>
              </a:rPr>
              <a:t>HE options, hearing from: </a:t>
            </a:r>
          </a:p>
          <a:p>
            <a:pPr algn="l" marL="570734" indent="-285367" lvl="1">
              <a:lnSpc>
                <a:spcPts val="3700"/>
              </a:lnSpc>
              <a:buFont typeface="Arial"/>
              <a:buChar char="•"/>
            </a:pPr>
            <a:r>
              <a:rPr lang="en-US" sz="2643">
                <a:solidFill>
                  <a:srgbClr val="0F403C"/>
                </a:solidFill>
                <a:latin typeface="Be Vietnam"/>
                <a:ea typeface="Be Vietnam"/>
                <a:cs typeface="Be Vietnam"/>
                <a:sym typeface="Be Vietnam"/>
              </a:rPr>
              <a:t>University of Birmingham </a:t>
            </a:r>
          </a:p>
          <a:p>
            <a:pPr algn="l" marL="570734" indent="-285367" lvl="1">
              <a:lnSpc>
                <a:spcPts val="3700"/>
              </a:lnSpc>
              <a:buFont typeface="Arial"/>
              <a:buChar char="•"/>
            </a:pPr>
            <a:r>
              <a:rPr lang="en-US" sz="2643">
                <a:solidFill>
                  <a:srgbClr val="0F403C"/>
                </a:solidFill>
                <a:latin typeface="Be Vietnam"/>
                <a:ea typeface="Be Vietnam"/>
                <a:cs typeface="Be Vietnam"/>
                <a:sym typeface="Be Vietnam"/>
              </a:rPr>
              <a:t>Leeds Beckett </a:t>
            </a:r>
          </a:p>
          <a:p>
            <a:pPr algn="l" marL="570734" indent="-285367" lvl="1">
              <a:lnSpc>
                <a:spcPts val="3700"/>
              </a:lnSpc>
              <a:buFont typeface="Arial"/>
              <a:buChar char="•"/>
            </a:pPr>
            <a:r>
              <a:rPr lang="en-US" sz="2643">
                <a:solidFill>
                  <a:srgbClr val="0F403C"/>
                </a:solidFill>
                <a:latin typeface="Be Vietnam"/>
                <a:ea typeface="Be Vietnam"/>
                <a:cs typeface="Be Vietnam"/>
                <a:sym typeface="Be Vietnam"/>
              </a:rPr>
              <a:t>Loughborough University</a:t>
            </a:r>
          </a:p>
          <a:p>
            <a:pPr algn="l" marL="570734" indent="-285367" lvl="1">
              <a:lnSpc>
                <a:spcPts val="3700"/>
              </a:lnSpc>
              <a:buFont typeface="Arial"/>
              <a:buChar char="•"/>
            </a:pPr>
            <a:r>
              <a:rPr lang="en-US" sz="2643">
                <a:solidFill>
                  <a:srgbClr val="0F403C"/>
                </a:solidFill>
                <a:latin typeface="Be Vietnam"/>
                <a:ea typeface="Be Vietnam"/>
                <a:cs typeface="Be Vietnam"/>
                <a:sym typeface="Be Vietnam"/>
              </a:rPr>
              <a:t>Loughborough College</a:t>
            </a:r>
          </a:p>
          <a:p>
            <a:pPr algn="l" marL="570734" indent="-285367" lvl="1">
              <a:lnSpc>
                <a:spcPts val="3700"/>
              </a:lnSpc>
              <a:buFont typeface="Arial"/>
              <a:buChar char="•"/>
            </a:pPr>
            <a:r>
              <a:rPr lang="en-US" sz="2643">
                <a:solidFill>
                  <a:srgbClr val="0F403C"/>
                </a:solidFill>
                <a:latin typeface="Be Vietnam"/>
                <a:ea typeface="Be Vietnam"/>
                <a:cs typeface="Be Vietnam"/>
                <a:sym typeface="Be Vietnam"/>
              </a:rPr>
              <a:t>St Mary’s University </a:t>
            </a:r>
          </a:p>
          <a:p>
            <a:pPr algn="l">
              <a:lnSpc>
                <a:spcPts val="4260"/>
              </a:lnSpc>
              <a:spcBef>
                <a:spcPct val="0"/>
              </a:spcBef>
            </a:pPr>
          </a:p>
        </p:txBody>
      </p:sp>
      <p:sp>
        <p:nvSpPr>
          <p:cNvPr name="TextBox 26" id="26"/>
          <p:cNvSpPr txBox="true"/>
          <p:nvPr/>
        </p:nvSpPr>
        <p:spPr>
          <a:xfrm rot="0">
            <a:off x="13320850" y="2484783"/>
            <a:ext cx="4710498" cy="503666"/>
          </a:xfrm>
          <a:prstGeom prst="rect">
            <a:avLst/>
          </a:prstGeom>
        </p:spPr>
        <p:txBody>
          <a:bodyPr anchor="t" rtlCol="false" tIns="0" lIns="0" bIns="0" rIns="0">
            <a:spAutoFit/>
          </a:bodyPr>
          <a:lstStyle/>
          <a:p>
            <a:pPr algn="l">
              <a:lnSpc>
                <a:spcPts val="4260"/>
              </a:lnSpc>
              <a:spcBef>
                <a:spcPct val="0"/>
              </a:spcBef>
            </a:pPr>
            <a:r>
              <a:rPr lang="en-US" b="true" sz="3043">
                <a:solidFill>
                  <a:srgbClr val="0F403C"/>
                </a:solidFill>
                <a:latin typeface="Be Vietnam Ultra-Bold"/>
                <a:ea typeface="Be Vietnam Ultra-Bold"/>
                <a:cs typeface="Be Vietnam Ultra-Bold"/>
                <a:sym typeface="Be Vietnam Ultra-Bold"/>
              </a:rPr>
              <a:t>Timeline &amp; Q&amp;A </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University</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062915" y="373523"/>
            <a:ext cx="3846285" cy="1923142"/>
          </a:xfrm>
          <a:custGeom>
            <a:avLst/>
            <a:gdLst/>
            <a:ahLst/>
            <a:cxnLst/>
            <a:rect r="r" b="b" t="t" l="l"/>
            <a:pathLst>
              <a:path h="1923142" w="3846285">
                <a:moveTo>
                  <a:pt x="0" y="0"/>
                </a:moveTo>
                <a:lnTo>
                  <a:pt x="3846285" y="0"/>
                </a:lnTo>
                <a:lnTo>
                  <a:pt x="3846285" y="1923142"/>
                </a:lnTo>
                <a:lnTo>
                  <a:pt x="0" y="1923142"/>
                </a:lnTo>
                <a:lnTo>
                  <a:pt x="0" y="0"/>
                </a:lnTo>
                <a:close/>
              </a:path>
            </a:pathLst>
          </a:custGeom>
          <a:blipFill>
            <a:blip r:embed="rId8"/>
            <a:stretch>
              <a:fillRect l="0" t="0" r="0" b="0"/>
            </a:stretch>
          </a:blipFill>
        </p:spPr>
      </p:sp>
      <p:sp>
        <p:nvSpPr>
          <p:cNvPr name="Freeform 11" id="11"/>
          <p:cNvSpPr/>
          <p:nvPr/>
        </p:nvSpPr>
        <p:spPr>
          <a:xfrm flipH="false" flipV="false" rot="0">
            <a:off x="15909200" y="2941037"/>
            <a:ext cx="1484340" cy="6361458"/>
          </a:xfrm>
          <a:custGeom>
            <a:avLst/>
            <a:gdLst/>
            <a:ahLst/>
            <a:cxnLst/>
            <a:rect r="r" b="b" t="t" l="l"/>
            <a:pathLst>
              <a:path h="6361458" w="1484340">
                <a:moveTo>
                  <a:pt x="0" y="0"/>
                </a:moveTo>
                <a:lnTo>
                  <a:pt x="1484340" y="0"/>
                </a:lnTo>
                <a:lnTo>
                  <a:pt x="1484340" y="6361458"/>
                </a:lnTo>
                <a:lnTo>
                  <a:pt x="0" y="6361458"/>
                </a:lnTo>
                <a:lnTo>
                  <a:pt x="0" y="0"/>
                </a:lnTo>
                <a:close/>
              </a:path>
            </a:pathLst>
          </a:custGeom>
          <a:blipFill>
            <a:blip r:embed="rId9"/>
            <a:stretch>
              <a:fillRect l="0" t="0" r="0" b="0"/>
            </a:stretch>
          </a:blipFill>
        </p:spPr>
      </p:sp>
      <p:sp>
        <p:nvSpPr>
          <p:cNvPr name="Freeform 12" id="12"/>
          <p:cNvSpPr/>
          <p:nvPr/>
        </p:nvSpPr>
        <p:spPr>
          <a:xfrm flipH="false" flipV="false" rot="0">
            <a:off x="9954925" y="3178297"/>
            <a:ext cx="5231705" cy="3705791"/>
          </a:xfrm>
          <a:custGeom>
            <a:avLst/>
            <a:gdLst/>
            <a:ahLst/>
            <a:cxnLst/>
            <a:rect r="r" b="b" t="t" l="l"/>
            <a:pathLst>
              <a:path h="3705791" w="5231705">
                <a:moveTo>
                  <a:pt x="0" y="0"/>
                </a:moveTo>
                <a:lnTo>
                  <a:pt x="5231704" y="0"/>
                </a:lnTo>
                <a:lnTo>
                  <a:pt x="5231704" y="3705791"/>
                </a:lnTo>
                <a:lnTo>
                  <a:pt x="0" y="3705791"/>
                </a:lnTo>
                <a:lnTo>
                  <a:pt x="0" y="0"/>
                </a:lnTo>
                <a:close/>
              </a:path>
            </a:pathLst>
          </a:custGeom>
          <a:blipFill>
            <a:blip r:embed="rId10"/>
            <a:stretch>
              <a:fillRect l="-9497" t="-12470" r="-9275" b="-13289"/>
            </a:stretch>
          </a:blipFill>
        </p:spPr>
      </p:sp>
      <p:sp>
        <p:nvSpPr>
          <p:cNvPr name="Freeform 13" id="13"/>
          <p:cNvSpPr/>
          <p:nvPr/>
        </p:nvSpPr>
        <p:spPr>
          <a:xfrm flipH="false" flipV="false" rot="0">
            <a:off x="5533503" y="7179585"/>
            <a:ext cx="4680383" cy="3004942"/>
          </a:xfrm>
          <a:custGeom>
            <a:avLst/>
            <a:gdLst/>
            <a:ahLst/>
            <a:cxnLst/>
            <a:rect r="r" b="b" t="t" l="l"/>
            <a:pathLst>
              <a:path h="3004942" w="4680383">
                <a:moveTo>
                  <a:pt x="0" y="0"/>
                </a:moveTo>
                <a:lnTo>
                  <a:pt x="4680384" y="0"/>
                </a:lnTo>
                <a:lnTo>
                  <a:pt x="4680384" y="3004942"/>
                </a:lnTo>
                <a:lnTo>
                  <a:pt x="0" y="3004942"/>
                </a:lnTo>
                <a:lnTo>
                  <a:pt x="0" y="0"/>
                </a:lnTo>
                <a:close/>
              </a:path>
            </a:pathLst>
          </a:custGeom>
          <a:blipFill>
            <a:blip r:embed="rId11"/>
            <a:stretch>
              <a:fillRect l="0" t="0" r="0" b="0"/>
            </a:stretch>
          </a:blipFill>
        </p:spPr>
      </p:sp>
      <p:sp>
        <p:nvSpPr>
          <p:cNvPr name="TextBox 14" id="14"/>
          <p:cNvSpPr txBox="true"/>
          <p:nvPr/>
        </p:nvSpPr>
        <p:spPr>
          <a:xfrm rot="0">
            <a:off x="480519" y="2883887"/>
            <a:ext cx="7355913" cy="4563110"/>
          </a:xfrm>
          <a:prstGeom prst="rect">
            <a:avLst/>
          </a:prstGeom>
        </p:spPr>
        <p:txBody>
          <a:bodyPr anchor="t" rtlCol="false" tIns="0" lIns="0" bIns="0" rIns="0">
            <a:spAutoFit/>
          </a:bodyPr>
          <a:lstStyle/>
          <a:p>
            <a:pPr algn="ctr">
              <a:lnSpc>
                <a:spcPts val="3639"/>
              </a:lnSpc>
            </a:pPr>
            <a:r>
              <a:rPr lang="en-US" b="true" sz="2599" u="sng">
                <a:solidFill>
                  <a:srgbClr val="000000"/>
                </a:solidFill>
                <a:latin typeface="Inter Bold"/>
                <a:ea typeface="Inter Bold"/>
                <a:cs typeface="Inter Bold"/>
                <a:sym typeface="Inter Bold"/>
              </a:rPr>
              <a:t>Partnerships</a:t>
            </a:r>
          </a:p>
          <a:p>
            <a:pPr algn="l" marL="561337" indent="-280669" lvl="1">
              <a:lnSpc>
                <a:spcPts val="3639"/>
              </a:lnSpc>
              <a:buFont typeface="Arial"/>
              <a:buChar char="•"/>
            </a:pPr>
            <a:r>
              <a:rPr lang="en-US" b="true" sz="2599">
                <a:solidFill>
                  <a:srgbClr val="000000"/>
                </a:solidFill>
                <a:latin typeface="Inter Bold"/>
                <a:ea typeface="Inter Bold"/>
                <a:cs typeface="Inter Bold"/>
                <a:sym typeface="Inter Bold"/>
              </a:rPr>
              <a:t>England Athletics</a:t>
            </a:r>
            <a:r>
              <a:rPr lang="en-US" sz="2599">
                <a:solidFill>
                  <a:srgbClr val="000000"/>
                </a:solidFill>
                <a:latin typeface="Inter"/>
                <a:ea typeface="Inter"/>
                <a:cs typeface="Inter"/>
                <a:sym typeface="Inter"/>
              </a:rPr>
              <a:t> - We have created an environment where we can support athletes progressing through the pathway. ​</a:t>
            </a:r>
          </a:p>
          <a:p>
            <a:pPr algn="l" marL="561337" indent="-280669" lvl="1">
              <a:lnSpc>
                <a:spcPts val="3639"/>
              </a:lnSpc>
              <a:buFont typeface="Arial"/>
              <a:buChar char="•"/>
            </a:pPr>
            <a:r>
              <a:rPr lang="en-US" b="true" sz="2599">
                <a:solidFill>
                  <a:srgbClr val="000000"/>
                </a:solidFill>
                <a:latin typeface="Inter Bold"/>
                <a:ea typeface="Inter Bold"/>
                <a:cs typeface="Inter Bold"/>
                <a:sym typeface="Inter Bold"/>
              </a:rPr>
              <a:t>The EA Hub</a:t>
            </a:r>
            <a:r>
              <a:rPr lang="en-US" sz="2599">
                <a:solidFill>
                  <a:srgbClr val="000000"/>
                </a:solidFill>
                <a:latin typeface="Inter"/>
                <a:ea typeface="Inter"/>
                <a:cs typeface="Inter"/>
                <a:sym typeface="Inter"/>
              </a:rPr>
              <a:t> – Largest hub with 39 athletes (2025/26).</a:t>
            </a:r>
          </a:p>
          <a:p>
            <a:pPr algn="l" marL="561337" indent="-280669" lvl="1">
              <a:lnSpc>
                <a:spcPts val="3639"/>
              </a:lnSpc>
              <a:buFont typeface="Arial"/>
              <a:buChar char="•"/>
            </a:pPr>
            <a:r>
              <a:rPr lang="en-US" b="true" sz="2599">
                <a:solidFill>
                  <a:srgbClr val="000000"/>
                </a:solidFill>
                <a:latin typeface="Inter Bold"/>
                <a:ea typeface="Inter Bold"/>
                <a:cs typeface="Inter Bold"/>
                <a:sym typeface="Inter Bold"/>
              </a:rPr>
              <a:t>UKA </a:t>
            </a:r>
            <a:r>
              <a:rPr lang="en-US" sz="2599">
                <a:solidFill>
                  <a:srgbClr val="000000"/>
                </a:solidFill>
                <a:latin typeface="Inter"/>
                <a:ea typeface="Inter"/>
                <a:cs typeface="Inter"/>
                <a:sym typeface="Inter"/>
              </a:rPr>
              <a:t>– We have a world leading diagnostic training facility​.</a:t>
            </a:r>
          </a:p>
          <a:p>
            <a:pPr algn="l" marL="561337" indent="-280669" lvl="1">
              <a:lnSpc>
                <a:spcPts val="3639"/>
              </a:lnSpc>
              <a:buFont typeface="Arial"/>
              <a:buChar char="•"/>
            </a:pPr>
            <a:r>
              <a:rPr lang="en-US" b="true" sz="2599">
                <a:solidFill>
                  <a:srgbClr val="000000"/>
                </a:solidFill>
                <a:latin typeface="Inter Bold"/>
                <a:ea typeface="Inter Bold"/>
                <a:cs typeface="Inter Bold"/>
                <a:sym typeface="Inter Bold"/>
              </a:rPr>
              <a:t>Commonwealth Games</a:t>
            </a:r>
            <a:r>
              <a:rPr lang="en-US" sz="2599">
                <a:solidFill>
                  <a:srgbClr val="000000"/>
                </a:solidFill>
                <a:latin typeface="Inter"/>
                <a:ea typeface="Inter"/>
                <a:cs typeface="Inter"/>
                <a:sym typeface="Inter"/>
              </a:rPr>
              <a:t> - Team England prep camp​ based here.</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Loughborough University</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062915" y="373523"/>
            <a:ext cx="3846285" cy="1923142"/>
          </a:xfrm>
          <a:custGeom>
            <a:avLst/>
            <a:gdLst/>
            <a:ahLst/>
            <a:cxnLst/>
            <a:rect r="r" b="b" t="t" l="l"/>
            <a:pathLst>
              <a:path h="1923142" w="3846285">
                <a:moveTo>
                  <a:pt x="0" y="0"/>
                </a:moveTo>
                <a:lnTo>
                  <a:pt x="3846285" y="0"/>
                </a:lnTo>
                <a:lnTo>
                  <a:pt x="3846285" y="1923142"/>
                </a:lnTo>
                <a:lnTo>
                  <a:pt x="0" y="1923142"/>
                </a:lnTo>
                <a:lnTo>
                  <a:pt x="0" y="0"/>
                </a:lnTo>
                <a:close/>
              </a:path>
            </a:pathLst>
          </a:custGeom>
          <a:blipFill>
            <a:blip r:embed="rId8"/>
            <a:stretch>
              <a:fillRect l="0" t="0" r="0" b="0"/>
            </a:stretch>
          </a:blipFill>
        </p:spPr>
      </p:sp>
      <p:sp>
        <p:nvSpPr>
          <p:cNvPr name="Freeform 11" id="11"/>
          <p:cNvSpPr/>
          <p:nvPr/>
        </p:nvSpPr>
        <p:spPr>
          <a:xfrm flipH="false" flipV="false" rot="0">
            <a:off x="13155965" y="2946753"/>
            <a:ext cx="4956283" cy="2803554"/>
          </a:xfrm>
          <a:custGeom>
            <a:avLst/>
            <a:gdLst/>
            <a:ahLst/>
            <a:cxnLst/>
            <a:rect r="r" b="b" t="t" l="l"/>
            <a:pathLst>
              <a:path h="2803554" w="4956283">
                <a:moveTo>
                  <a:pt x="0" y="0"/>
                </a:moveTo>
                <a:lnTo>
                  <a:pt x="4956283" y="0"/>
                </a:lnTo>
                <a:lnTo>
                  <a:pt x="4956283" y="2803554"/>
                </a:lnTo>
                <a:lnTo>
                  <a:pt x="0" y="2803554"/>
                </a:lnTo>
                <a:lnTo>
                  <a:pt x="0" y="0"/>
                </a:lnTo>
                <a:close/>
              </a:path>
            </a:pathLst>
          </a:custGeom>
          <a:blipFill>
            <a:blip r:embed="rId9"/>
            <a:stretch>
              <a:fillRect l="0" t="0" r="0" b="0"/>
            </a:stretch>
          </a:blipFill>
        </p:spPr>
      </p:sp>
      <p:sp>
        <p:nvSpPr>
          <p:cNvPr name="Freeform 12" id="12"/>
          <p:cNvSpPr/>
          <p:nvPr/>
        </p:nvSpPr>
        <p:spPr>
          <a:xfrm flipH="false" flipV="false" rot="0">
            <a:off x="3363225" y="7062677"/>
            <a:ext cx="2926336" cy="2926336"/>
          </a:xfrm>
          <a:custGeom>
            <a:avLst/>
            <a:gdLst/>
            <a:ahLst/>
            <a:cxnLst/>
            <a:rect r="r" b="b" t="t" l="l"/>
            <a:pathLst>
              <a:path h="2926336" w="2926336">
                <a:moveTo>
                  <a:pt x="0" y="0"/>
                </a:moveTo>
                <a:lnTo>
                  <a:pt x="2926335" y="0"/>
                </a:lnTo>
                <a:lnTo>
                  <a:pt x="2926335" y="2926336"/>
                </a:lnTo>
                <a:lnTo>
                  <a:pt x="0" y="2926336"/>
                </a:lnTo>
                <a:lnTo>
                  <a:pt x="0" y="0"/>
                </a:lnTo>
                <a:close/>
              </a:path>
            </a:pathLst>
          </a:custGeom>
          <a:blipFill>
            <a:blip r:embed="rId10"/>
            <a:stretch>
              <a:fillRect l="0" t="0" r="0" b="0"/>
            </a:stretch>
          </a:blipFill>
        </p:spPr>
      </p:sp>
      <p:sp>
        <p:nvSpPr>
          <p:cNvPr name="Freeform 13" id="13"/>
          <p:cNvSpPr/>
          <p:nvPr/>
        </p:nvSpPr>
        <p:spPr>
          <a:xfrm flipH="false" flipV="false" rot="0">
            <a:off x="6546735" y="7062677"/>
            <a:ext cx="3523058" cy="2942334"/>
          </a:xfrm>
          <a:custGeom>
            <a:avLst/>
            <a:gdLst/>
            <a:ahLst/>
            <a:cxnLst/>
            <a:rect r="r" b="b" t="t" l="l"/>
            <a:pathLst>
              <a:path h="2942334" w="3523058">
                <a:moveTo>
                  <a:pt x="0" y="0"/>
                </a:moveTo>
                <a:lnTo>
                  <a:pt x="3523058" y="0"/>
                </a:lnTo>
                <a:lnTo>
                  <a:pt x="3523058" y="2942334"/>
                </a:lnTo>
                <a:lnTo>
                  <a:pt x="0" y="2942334"/>
                </a:lnTo>
                <a:lnTo>
                  <a:pt x="0" y="0"/>
                </a:lnTo>
                <a:close/>
              </a:path>
            </a:pathLst>
          </a:custGeom>
          <a:blipFill>
            <a:blip r:embed="rId11"/>
            <a:stretch>
              <a:fillRect l="-66103" t="-22621" r="-9180" b="-17341"/>
            </a:stretch>
          </a:blipFill>
        </p:spPr>
      </p:sp>
      <p:sp>
        <p:nvSpPr>
          <p:cNvPr name="Freeform 14" id="14"/>
          <p:cNvSpPr/>
          <p:nvPr/>
        </p:nvSpPr>
        <p:spPr>
          <a:xfrm flipH="false" flipV="false" rot="0">
            <a:off x="13214069" y="5716571"/>
            <a:ext cx="4718533" cy="3491714"/>
          </a:xfrm>
          <a:custGeom>
            <a:avLst/>
            <a:gdLst/>
            <a:ahLst/>
            <a:cxnLst/>
            <a:rect r="r" b="b" t="t" l="l"/>
            <a:pathLst>
              <a:path h="3491714" w="4718533">
                <a:moveTo>
                  <a:pt x="0" y="0"/>
                </a:moveTo>
                <a:lnTo>
                  <a:pt x="4718533" y="0"/>
                </a:lnTo>
                <a:lnTo>
                  <a:pt x="4718533" y="3491714"/>
                </a:lnTo>
                <a:lnTo>
                  <a:pt x="0" y="3491714"/>
                </a:lnTo>
                <a:lnTo>
                  <a:pt x="0" y="0"/>
                </a:lnTo>
                <a:close/>
              </a:path>
            </a:pathLst>
          </a:custGeom>
          <a:blipFill>
            <a:blip r:embed="rId12"/>
            <a:stretch>
              <a:fillRect l="0" t="0" r="0" b="0"/>
            </a:stretch>
          </a:blipFill>
        </p:spPr>
      </p:sp>
      <p:sp>
        <p:nvSpPr>
          <p:cNvPr name="Freeform 15" id="15"/>
          <p:cNvSpPr/>
          <p:nvPr/>
        </p:nvSpPr>
        <p:spPr>
          <a:xfrm flipH="false" flipV="false" rot="0">
            <a:off x="9100811" y="2946753"/>
            <a:ext cx="4055155" cy="2986269"/>
          </a:xfrm>
          <a:custGeom>
            <a:avLst/>
            <a:gdLst/>
            <a:ahLst/>
            <a:cxnLst/>
            <a:rect r="r" b="b" t="t" l="l"/>
            <a:pathLst>
              <a:path h="2986269" w="4055155">
                <a:moveTo>
                  <a:pt x="0" y="0"/>
                </a:moveTo>
                <a:lnTo>
                  <a:pt x="4055154" y="0"/>
                </a:lnTo>
                <a:lnTo>
                  <a:pt x="4055154" y="2986269"/>
                </a:lnTo>
                <a:lnTo>
                  <a:pt x="0" y="2986269"/>
                </a:lnTo>
                <a:lnTo>
                  <a:pt x="0" y="0"/>
                </a:lnTo>
                <a:close/>
              </a:path>
            </a:pathLst>
          </a:custGeom>
          <a:blipFill>
            <a:blip r:embed="rId13"/>
            <a:stretch>
              <a:fillRect l="0" t="0" r="0" b="0"/>
            </a:stretch>
          </a:blipFill>
        </p:spPr>
      </p:sp>
      <p:sp>
        <p:nvSpPr>
          <p:cNvPr name="Freeform 16" id="16"/>
          <p:cNvSpPr/>
          <p:nvPr/>
        </p:nvSpPr>
        <p:spPr>
          <a:xfrm flipH="false" flipV="false" rot="0">
            <a:off x="10091186" y="6126723"/>
            <a:ext cx="3122883" cy="2671410"/>
          </a:xfrm>
          <a:custGeom>
            <a:avLst/>
            <a:gdLst/>
            <a:ahLst/>
            <a:cxnLst/>
            <a:rect r="r" b="b" t="t" l="l"/>
            <a:pathLst>
              <a:path h="2671410" w="3122883">
                <a:moveTo>
                  <a:pt x="0" y="0"/>
                </a:moveTo>
                <a:lnTo>
                  <a:pt x="3122883" y="0"/>
                </a:lnTo>
                <a:lnTo>
                  <a:pt x="3122883" y="2671410"/>
                </a:lnTo>
                <a:lnTo>
                  <a:pt x="0" y="2671410"/>
                </a:lnTo>
                <a:lnTo>
                  <a:pt x="0" y="0"/>
                </a:lnTo>
                <a:close/>
              </a:path>
            </a:pathLst>
          </a:custGeom>
          <a:blipFill>
            <a:blip r:embed="rId14"/>
            <a:stretch>
              <a:fillRect l="-93163" t="0" r="0" b="-6021"/>
            </a:stretch>
          </a:blipFill>
        </p:spPr>
      </p:sp>
      <p:sp>
        <p:nvSpPr>
          <p:cNvPr name="TextBox 17" id="17"/>
          <p:cNvSpPr txBox="true"/>
          <p:nvPr/>
        </p:nvSpPr>
        <p:spPr>
          <a:xfrm rot="0">
            <a:off x="554707" y="3728800"/>
            <a:ext cx="8216287" cy="2609838"/>
          </a:xfrm>
          <a:prstGeom prst="rect">
            <a:avLst/>
          </a:prstGeom>
        </p:spPr>
        <p:txBody>
          <a:bodyPr anchor="t" rtlCol="false" tIns="0" lIns="0" bIns="0" rIns="0">
            <a:spAutoFit/>
          </a:bodyPr>
          <a:lstStyle/>
          <a:p>
            <a:pPr algn="ctr">
              <a:lnSpc>
                <a:spcPts val="4176"/>
              </a:lnSpc>
            </a:pPr>
            <a:r>
              <a:rPr lang="en-US" b="true" sz="2983" u="sng">
                <a:solidFill>
                  <a:srgbClr val="000000"/>
                </a:solidFill>
                <a:latin typeface="Inter Bold"/>
                <a:ea typeface="Inter Bold"/>
                <a:cs typeface="Inter Bold"/>
                <a:sym typeface="Inter Bold"/>
              </a:rPr>
              <a:t>Success</a:t>
            </a:r>
          </a:p>
          <a:p>
            <a:pPr algn="l" marL="644062" indent="-322031" lvl="1">
              <a:lnSpc>
                <a:spcPts val="4176"/>
              </a:lnSpc>
              <a:buFont typeface="Arial"/>
              <a:buChar char="•"/>
            </a:pPr>
            <a:r>
              <a:rPr lang="en-US" sz="2983">
                <a:solidFill>
                  <a:srgbClr val="000000"/>
                </a:solidFill>
                <a:latin typeface="Inter"/>
                <a:ea typeface="Inter"/>
                <a:cs typeface="Inter"/>
                <a:sym typeface="Inter"/>
              </a:rPr>
              <a:t>18 x EA Hub athletes with international representation in 25/26.</a:t>
            </a:r>
          </a:p>
          <a:p>
            <a:pPr algn="l" marL="644062" indent="-322031" lvl="1">
              <a:lnSpc>
                <a:spcPts val="4176"/>
              </a:lnSpc>
              <a:buFont typeface="Arial"/>
              <a:buChar char="•"/>
            </a:pPr>
            <a:r>
              <a:rPr lang="en-US" sz="2983">
                <a:solidFill>
                  <a:srgbClr val="000000"/>
                </a:solidFill>
                <a:latin typeface="Inter"/>
                <a:ea typeface="Inter"/>
                <a:cs typeface="Inter"/>
                <a:sym typeface="Inter"/>
              </a:rPr>
              <a:t>Big contributions to Lboro winning BUCS athletics champs indoors + outdoors.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St Mary’s, Twickenham </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12042049" y="357403"/>
            <a:ext cx="3991128" cy="2000553"/>
          </a:xfrm>
          <a:custGeom>
            <a:avLst/>
            <a:gdLst/>
            <a:ahLst/>
            <a:cxnLst/>
            <a:rect r="r" b="b" t="t" l="l"/>
            <a:pathLst>
              <a:path h="2000553" w="3991128">
                <a:moveTo>
                  <a:pt x="0" y="0"/>
                </a:moveTo>
                <a:lnTo>
                  <a:pt x="3991128" y="0"/>
                </a:lnTo>
                <a:lnTo>
                  <a:pt x="3991128" y="2000553"/>
                </a:lnTo>
                <a:lnTo>
                  <a:pt x="0" y="2000553"/>
                </a:lnTo>
                <a:lnTo>
                  <a:pt x="0" y="0"/>
                </a:lnTo>
                <a:close/>
              </a:path>
            </a:pathLst>
          </a:custGeom>
          <a:blipFill>
            <a:blip r:embed="rId8"/>
            <a:stretch>
              <a:fillRect l="0" t="0" r="0" b="0"/>
            </a:stretch>
          </a:blipFill>
        </p:spPr>
      </p:sp>
      <p:sp>
        <p:nvSpPr>
          <p:cNvPr name="Freeform 11" id="11"/>
          <p:cNvSpPr/>
          <p:nvPr/>
        </p:nvSpPr>
        <p:spPr>
          <a:xfrm flipH="false" flipV="false" rot="0">
            <a:off x="3109627" y="2743058"/>
            <a:ext cx="11433618" cy="6433316"/>
          </a:xfrm>
          <a:custGeom>
            <a:avLst/>
            <a:gdLst/>
            <a:ahLst/>
            <a:cxnLst/>
            <a:rect r="r" b="b" t="t" l="l"/>
            <a:pathLst>
              <a:path h="6433316" w="11433618">
                <a:moveTo>
                  <a:pt x="0" y="0"/>
                </a:moveTo>
                <a:lnTo>
                  <a:pt x="11433618" y="0"/>
                </a:lnTo>
                <a:lnTo>
                  <a:pt x="11433618" y="6433316"/>
                </a:lnTo>
                <a:lnTo>
                  <a:pt x="0" y="6433316"/>
                </a:lnTo>
                <a:lnTo>
                  <a:pt x="0" y="0"/>
                </a:lnTo>
                <a:close/>
              </a:path>
            </a:pathLst>
          </a:custGeom>
          <a:blipFill>
            <a:blip r:embed="rId9"/>
            <a:stretch>
              <a:fillRect l="0" t="0" r="0" b="0"/>
            </a:stretch>
          </a:blipFill>
        </p:spPr>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St Mary’s, Twickenham </a:t>
            </a:r>
          </a:p>
        </p:txBody>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4"/>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5"/>
            <a:stretch>
              <a:fillRect l="0" t="0" r="0" b="0"/>
            </a:stretch>
          </a:blipFill>
        </p:spPr>
      </p:sp>
      <p:sp>
        <p:nvSpPr>
          <p:cNvPr name="Freeform 9" id="9"/>
          <p:cNvSpPr/>
          <p:nvPr/>
        </p:nvSpPr>
        <p:spPr>
          <a:xfrm flipH="false" flipV="false" rot="0">
            <a:off x="12042049" y="357403"/>
            <a:ext cx="3991128" cy="2000553"/>
          </a:xfrm>
          <a:custGeom>
            <a:avLst/>
            <a:gdLst/>
            <a:ahLst/>
            <a:cxnLst/>
            <a:rect r="r" b="b" t="t" l="l"/>
            <a:pathLst>
              <a:path h="2000553" w="3991128">
                <a:moveTo>
                  <a:pt x="0" y="0"/>
                </a:moveTo>
                <a:lnTo>
                  <a:pt x="3991128" y="0"/>
                </a:lnTo>
                <a:lnTo>
                  <a:pt x="3991128" y="2000553"/>
                </a:lnTo>
                <a:lnTo>
                  <a:pt x="0" y="2000553"/>
                </a:lnTo>
                <a:lnTo>
                  <a:pt x="0" y="0"/>
                </a:lnTo>
                <a:close/>
              </a:path>
            </a:pathLst>
          </a:custGeom>
          <a:blipFill>
            <a:blip r:embed="rId6"/>
            <a:stretch>
              <a:fillRect l="0" t="0" r="0" b="0"/>
            </a:stretch>
          </a:blipFill>
        </p:spPr>
      </p:sp>
      <p:sp>
        <p:nvSpPr>
          <p:cNvPr name="Freeform 10" id="10"/>
          <p:cNvSpPr/>
          <p:nvPr/>
        </p:nvSpPr>
        <p:spPr>
          <a:xfrm flipH="false" flipV="false" rot="0">
            <a:off x="554707" y="3120280"/>
            <a:ext cx="5721473" cy="3219282"/>
          </a:xfrm>
          <a:custGeom>
            <a:avLst/>
            <a:gdLst/>
            <a:ahLst/>
            <a:cxnLst/>
            <a:rect r="r" b="b" t="t" l="l"/>
            <a:pathLst>
              <a:path h="3219282" w="5721473">
                <a:moveTo>
                  <a:pt x="0" y="0"/>
                </a:moveTo>
                <a:lnTo>
                  <a:pt x="5721473" y="0"/>
                </a:lnTo>
                <a:lnTo>
                  <a:pt x="5721473" y="3219282"/>
                </a:lnTo>
                <a:lnTo>
                  <a:pt x="0" y="3219282"/>
                </a:lnTo>
                <a:lnTo>
                  <a:pt x="0" y="0"/>
                </a:lnTo>
                <a:close/>
              </a:path>
            </a:pathLst>
          </a:custGeom>
          <a:blipFill>
            <a:blip r:embed="rId7"/>
            <a:stretch>
              <a:fillRect l="0" t="0" r="0" b="0"/>
            </a:stretch>
          </a:blipFill>
        </p:spPr>
      </p:sp>
      <p:sp>
        <p:nvSpPr>
          <p:cNvPr name="Freeform 11" id="11"/>
          <p:cNvSpPr/>
          <p:nvPr/>
        </p:nvSpPr>
        <p:spPr>
          <a:xfrm flipH="false" flipV="false" rot="0">
            <a:off x="10936875" y="2893820"/>
            <a:ext cx="5506172" cy="3445741"/>
          </a:xfrm>
          <a:custGeom>
            <a:avLst/>
            <a:gdLst/>
            <a:ahLst/>
            <a:cxnLst/>
            <a:rect r="r" b="b" t="t" l="l"/>
            <a:pathLst>
              <a:path h="3445741" w="5506172">
                <a:moveTo>
                  <a:pt x="0" y="0"/>
                </a:moveTo>
                <a:lnTo>
                  <a:pt x="5506171" y="0"/>
                </a:lnTo>
                <a:lnTo>
                  <a:pt x="5506171" y="3445742"/>
                </a:lnTo>
                <a:lnTo>
                  <a:pt x="0" y="3445742"/>
                </a:lnTo>
                <a:lnTo>
                  <a:pt x="0" y="0"/>
                </a:lnTo>
                <a:close/>
              </a:path>
            </a:pathLst>
          </a:custGeom>
          <a:blipFill>
            <a:blip r:embed="rId8"/>
            <a:stretch>
              <a:fillRect l="-15816" t="-11728" r="-15020" b="-5874"/>
            </a:stretch>
          </a:blipFill>
        </p:spPr>
      </p:sp>
      <p:sp>
        <p:nvSpPr>
          <p:cNvPr name="Freeform 12" id="12"/>
          <p:cNvSpPr/>
          <p:nvPr/>
        </p:nvSpPr>
        <p:spPr>
          <a:xfrm flipH="false" flipV="false" rot="0">
            <a:off x="11671003" y="5792077"/>
            <a:ext cx="2399543" cy="615863"/>
          </a:xfrm>
          <a:custGeom>
            <a:avLst/>
            <a:gdLst/>
            <a:ahLst/>
            <a:cxnLst/>
            <a:rect r="r" b="b" t="t" l="l"/>
            <a:pathLst>
              <a:path h="615863" w="2399543">
                <a:moveTo>
                  <a:pt x="0" y="0"/>
                </a:moveTo>
                <a:lnTo>
                  <a:pt x="2399542" y="0"/>
                </a:lnTo>
                <a:lnTo>
                  <a:pt x="2399542" y="615863"/>
                </a:lnTo>
                <a:lnTo>
                  <a:pt x="0" y="615863"/>
                </a:lnTo>
                <a:lnTo>
                  <a:pt x="0" y="0"/>
                </a:lnTo>
                <a:close/>
              </a:path>
            </a:pathLst>
          </a:custGeom>
          <a:blipFill>
            <a:blip r:embed="rId9"/>
            <a:stretch>
              <a:fillRect l="0" t="0" r="0" b="0"/>
            </a:stretch>
          </a:blipFill>
        </p:spPr>
      </p:sp>
      <p:sp>
        <p:nvSpPr>
          <p:cNvPr name="Freeform 13" id="13"/>
          <p:cNvSpPr/>
          <p:nvPr/>
        </p:nvSpPr>
        <p:spPr>
          <a:xfrm flipH="false" flipV="false" rot="0">
            <a:off x="554707" y="6737906"/>
            <a:ext cx="5566288" cy="3251107"/>
          </a:xfrm>
          <a:custGeom>
            <a:avLst/>
            <a:gdLst/>
            <a:ahLst/>
            <a:cxnLst/>
            <a:rect r="r" b="b" t="t" l="l"/>
            <a:pathLst>
              <a:path h="3251107" w="5566288">
                <a:moveTo>
                  <a:pt x="0" y="0"/>
                </a:moveTo>
                <a:lnTo>
                  <a:pt x="5566289" y="0"/>
                </a:lnTo>
                <a:lnTo>
                  <a:pt x="5566289" y="3251107"/>
                </a:lnTo>
                <a:lnTo>
                  <a:pt x="0" y="3251107"/>
                </a:lnTo>
                <a:lnTo>
                  <a:pt x="0" y="0"/>
                </a:lnTo>
                <a:close/>
              </a:path>
            </a:pathLst>
          </a:custGeom>
          <a:blipFill>
            <a:blip r:embed="rId10"/>
            <a:stretch>
              <a:fillRect l="0" t="0" r="0" b="0"/>
            </a:stretch>
          </a:blipFill>
        </p:spPr>
      </p:sp>
      <p:sp>
        <p:nvSpPr>
          <p:cNvPr name="Freeform 14" id="14"/>
          <p:cNvSpPr/>
          <p:nvPr/>
        </p:nvSpPr>
        <p:spPr>
          <a:xfrm flipH="false" flipV="false" rot="0">
            <a:off x="6585394" y="9347682"/>
            <a:ext cx="1864592" cy="478564"/>
          </a:xfrm>
          <a:custGeom>
            <a:avLst/>
            <a:gdLst/>
            <a:ahLst/>
            <a:cxnLst/>
            <a:rect r="r" b="b" t="t" l="l"/>
            <a:pathLst>
              <a:path h="478564" w="1864592">
                <a:moveTo>
                  <a:pt x="0" y="0"/>
                </a:moveTo>
                <a:lnTo>
                  <a:pt x="1864592" y="0"/>
                </a:lnTo>
                <a:lnTo>
                  <a:pt x="1864592" y="478564"/>
                </a:lnTo>
                <a:lnTo>
                  <a:pt x="0" y="478564"/>
                </a:lnTo>
                <a:lnTo>
                  <a:pt x="0" y="0"/>
                </a:lnTo>
                <a:close/>
              </a:path>
            </a:pathLst>
          </a:custGeom>
          <a:blipFill>
            <a:blip r:embed="rId11"/>
            <a:stretch>
              <a:fillRect l="0" t="0" r="0" b="0"/>
            </a:stretch>
          </a:blipFill>
        </p:spPr>
      </p:sp>
      <p:sp>
        <p:nvSpPr>
          <p:cNvPr name="Freeform 15" id="15"/>
          <p:cNvSpPr/>
          <p:nvPr/>
        </p:nvSpPr>
        <p:spPr>
          <a:xfrm flipH="false" flipV="false" rot="0">
            <a:off x="10071926" y="7181712"/>
            <a:ext cx="7997239" cy="2935571"/>
          </a:xfrm>
          <a:custGeom>
            <a:avLst/>
            <a:gdLst/>
            <a:ahLst/>
            <a:cxnLst/>
            <a:rect r="r" b="b" t="t" l="l"/>
            <a:pathLst>
              <a:path h="2935571" w="7997239">
                <a:moveTo>
                  <a:pt x="0" y="0"/>
                </a:moveTo>
                <a:lnTo>
                  <a:pt x="7997239" y="0"/>
                </a:lnTo>
                <a:lnTo>
                  <a:pt x="7997239" y="2935571"/>
                </a:lnTo>
                <a:lnTo>
                  <a:pt x="0" y="2935571"/>
                </a:lnTo>
                <a:lnTo>
                  <a:pt x="0" y="0"/>
                </a:lnTo>
                <a:close/>
              </a:path>
            </a:pathLst>
          </a:custGeom>
          <a:blipFill>
            <a:blip r:embed="rId12"/>
            <a:stretch>
              <a:fillRect l="0" t="-6856" r="-1087" b="-7526"/>
            </a:stretch>
          </a:blipFill>
        </p:spPr>
      </p:sp>
      <p:sp>
        <p:nvSpPr>
          <p:cNvPr name="Freeform 16" id="16"/>
          <p:cNvSpPr/>
          <p:nvPr/>
        </p:nvSpPr>
        <p:spPr>
          <a:xfrm flipH="false" flipV="false" rot="0">
            <a:off x="1526257" y="9586964"/>
            <a:ext cx="1407673" cy="307932"/>
          </a:xfrm>
          <a:custGeom>
            <a:avLst/>
            <a:gdLst/>
            <a:ahLst/>
            <a:cxnLst/>
            <a:rect r="r" b="b" t="t" l="l"/>
            <a:pathLst>
              <a:path h="307932" w="1407673">
                <a:moveTo>
                  <a:pt x="0" y="0"/>
                </a:moveTo>
                <a:lnTo>
                  <a:pt x="1407673" y="0"/>
                </a:lnTo>
                <a:lnTo>
                  <a:pt x="1407673" y="307932"/>
                </a:lnTo>
                <a:lnTo>
                  <a:pt x="0" y="307932"/>
                </a:lnTo>
                <a:lnTo>
                  <a:pt x="0" y="0"/>
                </a:lnTo>
                <a:close/>
              </a:path>
            </a:pathLst>
          </a:custGeom>
          <a:blipFill>
            <a:blip r:embed="rId13"/>
            <a:stretch>
              <a:fillRect l="0" t="-17328" r="0" b="0"/>
            </a:stretch>
          </a:blipFill>
        </p:spPr>
      </p:sp>
      <p:sp>
        <p:nvSpPr>
          <p:cNvPr name="Freeform 17" id="17"/>
          <p:cNvSpPr/>
          <p:nvPr/>
        </p:nvSpPr>
        <p:spPr>
          <a:xfrm flipH="false" flipV="false" rot="0">
            <a:off x="16033177" y="9586964"/>
            <a:ext cx="1608905" cy="412939"/>
          </a:xfrm>
          <a:custGeom>
            <a:avLst/>
            <a:gdLst/>
            <a:ahLst/>
            <a:cxnLst/>
            <a:rect r="r" b="b" t="t" l="l"/>
            <a:pathLst>
              <a:path h="412939" w="1608905">
                <a:moveTo>
                  <a:pt x="0" y="0"/>
                </a:moveTo>
                <a:lnTo>
                  <a:pt x="1608905" y="0"/>
                </a:lnTo>
                <a:lnTo>
                  <a:pt x="1608905" y="412940"/>
                </a:lnTo>
                <a:lnTo>
                  <a:pt x="0" y="412940"/>
                </a:lnTo>
                <a:lnTo>
                  <a:pt x="0" y="0"/>
                </a:lnTo>
                <a:close/>
              </a:path>
            </a:pathLst>
          </a:custGeom>
          <a:blipFill>
            <a:blip r:embed="rId14"/>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St Mary’s, Twickenham </a:t>
            </a:r>
          </a:p>
        </p:txBody>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4"/>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5"/>
            <a:stretch>
              <a:fillRect l="0" t="0" r="0" b="0"/>
            </a:stretch>
          </a:blipFill>
        </p:spPr>
      </p:sp>
      <p:sp>
        <p:nvSpPr>
          <p:cNvPr name="Freeform 9" id="9"/>
          <p:cNvSpPr/>
          <p:nvPr/>
        </p:nvSpPr>
        <p:spPr>
          <a:xfrm flipH="false" flipV="false" rot="0">
            <a:off x="12042049" y="357403"/>
            <a:ext cx="3991128" cy="2000553"/>
          </a:xfrm>
          <a:custGeom>
            <a:avLst/>
            <a:gdLst/>
            <a:ahLst/>
            <a:cxnLst/>
            <a:rect r="r" b="b" t="t" l="l"/>
            <a:pathLst>
              <a:path h="2000553" w="3991128">
                <a:moveTo>
                  <a:pt x="0" y="0"/>
                </a:moveTo>
                <a:lnTo>
                  <a:pt x="3991128" y="0"/>
                </a:lnTo>
                <a:lnTo>
                  <a:pt x="3991128" y="2000553"/>
                </a:lnTo>
                <a:lnTo>
                  <a:pt x="0" y="2000553"/>
                </a:lnTo>
                <a:lnTo>
                  <a:pt x="0" y="0"/>
                </a:lnTo>
                <a:close/>
              </a:path>
            </a:pathLst>
          </a:custGeom>
          <a:blipFill>
            <a:blip r:embed="rId6"/>
            <a:stretch>
              <a:fillRect l="0" t="0" r="0" b="0"/>
            </a:stretch>
          </a:blipFill>
        </p:spPr>
      </p:sp>
      <p:sp>
        <p:nvSpPr>
          <p:cNvPr name="Freeform 10" id="10"/>
          <p:cNvSpPr/>
          <p:nvPr/>
        </p:nvSpPr>
        <p:spPr>
          <a:xfrm flipH="false" flipV="false" rot="0">
            <a:off x="14094434" y="3237158"/>
            <a:ext cx="2399543" cy="615863"/>
          </a:xfrm>
          <a:custGeom>
            <a:avLst/>
            <a:gdLst/>
            <a:ahLst/>
            <a:cxnLst/>
            <a:rect r="r" b="b" t="t" l="l"/>
            <a:pathLst>
              <a:path h="615863" w="2399543">
                <a:moveTo>
                  <a:pt x="0" y="0"/>
                </a:moveTo>
                <a:lnTo>
                  <a:pt x="2399543" y="0"/>
                </a:lnTo>
                <a:lnTo>
                  <a:pt x="2399543" y="615863"/>
                </a:lnTo>
                <a:lnTo>
                  <a:pt x="0" y="615863"/>
                </a:lnTo>
                <a:lnTo>
                  <a:pt x="0" y="0"/>
                </a:lnTo>
                <a:close/>
              </a:path>
            </a:pathLst>
          </a:custGeom>
          <a:blipFill>
            <a:blip r:embed="rId7"/>
            <a:stretch>
              <a:fillRect l="0" t="0" r="0" b="0"/>
            </a:stretch>
          </a:blipFill>
        </p:spPr>
      </p:sp>
      <p:sp>
        <p:nvSpPr>
          <p:cNvPr name="Freeform 11" id="11"/>
          <p:cNvSpPr/>
          <p:nvPr/>
        </p:nvSpPr>
        <p:spPr>
          <a:xfrm flipH="false" flipV="false" rot="0">
            <a:off x="6585394" y="9347682"/>
            <a:ext cx="1864592" cy="478564"/>
          </a:xfrm>
          <a:custGeom>
            <a:avLst/>
            <a:gdLst/>
            <a:ahLst/>
            <a:cxnLst/>
            <a:rect r="r" b="b" t="t" l="l"/>
            <a:pathLst>
              <a:path h="478564" w="1864592">
                <a:moveTo>
                  <a:pt x="0" y="0"/>
                </a:moveTo>
                <a:lnTo>
                  <a:pt x="1864592" y="0"/>
                </a:lnTo>
                <a:lnTo>
                  <a:pt x="1864592" y="478564"/>
                </a:lnTo>
                <a:lnTo>
                  <a:pt x="0" y="478564"/>
                </a:lnTo>
                <a:lnTo>
                  <a:pt x="0" y="0"/>
                </a:lnTo>
                <a:close/>
              </a:path>
            </a:pathLst>
          </a:custGeom>
          <a:blipFill>
            <a:blip r:embed="rId8"/>
            <a:stretch>
              <a:fillRect l="0" t="0" r="0" b="0"/>
            </a:stretch>
          </a:blipFill>
        </p:spPr>
      </p:sp>
      <p:sp>
        <p:nvSpPr>
          <p:cNvPr name="TextBox 12" id="12"/>
          <p:cNvSpPr txBox="true"/>
          <p:nvPr/>
        </p:nvSpPr>
        <p:spPr>
          <a:xfrm rot="0">
            <a:off x="429955" y="2798921"/>
            <a:ext cx="16531750" cy="6153553"/>
          </a:xfrm>
          <a:prstGeom prst="rect">
            <a:avLst/>
          </a:prstGeom>
        </p:spPr>
        <p:txBody>
          <a:bodyPr anchor="t" rtlCol="false" tIns="0" lIns="0" bIns="0" rIns="0">
            <a:spAutoFit/>
          </a:bodyPr>
          <a:lstStyle/>
          <a:p>
            <a:pPr algn="just">
              <a:lnSpc>
                <a:spcPts val="2602"/>
              </a:lnSpc>
            </a:pPr>
            <a:r>
              <a:rPr lang="en-US" sz="1859">
                <a:solidFill>
                  <a:srgbClr val="000000"/>
                </a:solidFill>
                <a:latin typeface="Inter"/>
                <a:ea typeface="Inter"/>
                <a:cs typeface="Inter"/>
                <a:sym typeface="Inter"/>
              </a:rPr>
              <a:t>Endurance Performance Centre</a:t>
            </a:r>
          </a:p>
          <a:p>
            <a:pPr algn="just">
              <a:lnSpc>
                <a:spcPts val="2602"/>
              </a:lnSpc>
            </a:pPr>
          </a:p>
          <a:p>
            <a:pPr algn="just">
              <a:lnSpc>
                <a:spcPts val="2602"/>
              </a:lnSpc>
            </a:pPr>
            <a:r>
              <a:rPr lang="en-US" sz="1859" b="true">
                <a:solidFill>
                  <a:srgbClr val="000000"/>
                </a:solidFill>
                <a:latin typeface="Inter Bold"/>
                <a:ea typeface="Inter Bold"/>
                <a:cs typeface="Inter Bold"/>
                <a:sym typeface="Inter Bold"/>
              </a:rPr>
              <a:t>St Mary’s EPC provides an endurance running programme and an environment that is known internationally as one of the best training setups in the world. The EPC has the following mission.</a:t>
            </a:r>
          </a:p>
          <a:p>
            <a:pPr algn="just">
              <a:lnSpc>
                <a:spcPts val="2602"/>
              </a:lnSpc>
            </a:pPr>
          </a:p>
          <a:p>
            <a:pPr algn="just">
              <a:lnSpc>
                <a:spcPts val="2602"/>
              </a:lnSpc>
            </a:pPr>
            <a:r>
              <a:rPr lang="en-US" sz="1859" b="true">
                <a:solidFill>
                  <a:srgbClr val="000000"/>
                </a:solidFill>
                <a:latin typeface="Inter Bold"/>
                <a:ea typeface="Inter Bold"/>
                <a:cs typeface="Inter Bold"/>
                <a:sym typeface="Inter Bold"/>
              </a:rPr>
              <a:t>Mission:</a:t>
            </a:r>
          </a:p>
          <a:p>
            <a:pPr algn="just">
              <a:lnSpc>
                <a:spcPts val="2602"/>
              </a:lnSpc>
            </a:pPr>
            <a:r>
              <a:rPr lang="en-US" sz="1859">
                <a:solidFill>
                  <a:srgbClr val="000000"/>
                </a:solidFill>
                <a:latin typeface="Inter"/>
                <a:ea typeface="Inter"/>
                <a:cs typeface="Inter"/>
                <a:sym typeface="Inter"/>
              </a:rPr>
              <a:t>To provide an endurance performance environment that supports, challenges and develops elite runners, inspires beginners, fosters and tests talent and promotes excellence in the coaches who work with them.</a:t>
            </a:r>
          </a:p>
          <a:p>
            <a:pPr algn="just">
              <a:lnSpc>
                <a:spcPts val="2602"/>
              </a:lnSpc>
            </a:pPr>
          </a:p>
          <a:p>
            <a:pPr algn="just">
              <a:lnSpc>
                <a:spcPts val="2602"/>
              </a:lnSpc>
            </a:pPr>
            <a:r>
              <a:rPr lang="en-US" sz="1859">
                <a:solidFill>
                  <a:srgbClr val="000000"/>
                </a:solidFill>
                <a:latin typeface="Inter"/>
                <a:ea typeface="Inter"/>
                <a:cs typeface="Inter"/>
                <a:sym typeface="Inter"/>
              </a:rPr>
              <a:t>St Mary’s provides a perfect environment for all standards of runner. Dedicated on-site accommodation, the Sir Mo Farah Athletics Track, a Performance Education Centre (PEC) and extensive running in nearby Bushy and Richmond Parks. Alongside this, runners can access world-class coaching and support services; expertise that has been developed since the programme started in 2001.</a:t>
            </a:r>
          </a:p>
          <a:p>
            <a:pPr algn="just">
              <a:lnSpc>
                <a:spcPts val="2602"/>
              </a:lnSpc>
            </a:pPr>
          </a:p>
          <a:p>
            <a:pPr algn="just">
              <a:lnSpc>
                <a:spcPts val="2602"/>
              </a:lnSpc>
            </a:pPr>
            <a:r>
              <a:rPr lang="en-US" sz="1859">
                <a:solidFill>
                  <a:srgbClr val="000000"/>
                </a:solidFill>
                <a:latin typeface="Inter"/>
                <a:ea typeface="Inter"/>
                <a:cs typeface="Inter"/>
                <a:sym typeface="Inter"/>
              </a:rPr>
              <a:t>Over the past decade St Mary’s has developed a growing reputation as one of the country’s top endurance venues with athletes such as Mo Farah, Joe Wigfield and Adelle Tracey along with groups from Kenya, Australia, New Zealand and the US choosing to base themselves in the area.</a:t>
            </a:r>
          </a:p>
          <a:p>
            <a:pPr algn="just">
              <a:lnSpc>
                <a:spcPts val="2602"/>
              </a:lnSpc>
            </a:pPr>
          </a:p>
          <a:p>
            <a:pPr algn="just">
              <a:lnSpc>
                <a:spcPts val="2602"/>
              </a:lnSpc>
            </a:pPr>
          </a:p>
          <a:p>
            <a:pPr algn="just">
              <a:lnSpc>
                <a:spcPts val="2602"/>
              </a:lnSpc>
            </a:pPr>
          </a:p>
          <a:p>
            <a:pPr algn="just">
              <a:lnSpc>
                <a:spcPts val="2602"/>
              </a:lnSpc>
              <a:spcBef>
                <a:spcPct val="0"/>
              </a:spcBef>
            </a:pP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St Mary’s, Twickenham </a:t>
            </a:r>
          </a:p>
        </p:txBody>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4"/>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5"/>
            <a:stretch>
              <a:fillRect l="0" t="0" r="0" b="0"/>
            </a:stretch>
          </a:blipFill>
        </p:spPr>
      </p:sp>
      <p:sp>
        <p:nvSpPr>
          <p:cNvPr name="Freeform 9" id="9"/>
          <p:cNvSpPr/>
          <p:nvPr/>
        </p:nvSpPr>
        <p:spPr>
          <a:xfrm flipH="false" flipV="false" rot="0">
            <a:off x="12042049" y="357403"/>
            <a:ext cx="3991128" cy="2000553"/>
          </a:xfrm>
          <a:custGeom>
            <a:avLst/>
            <a:gdLst/>
            <a:ahLst/>
            <a:cxnLst/>
            <a:rect r="r" b="b" t="t" l="l"/>
            <a:pathLst>
              <a:path h="2000553" w="3991128">
                <a:moveTo>
                  <a:pt x="0" y="0"/>
                </a:moveTo>
                <a:lnTo>
                  <a:pt x="3991128" y="0"/>
                </a:lnTo>
                <a:lnTo>
                  <a:pt x="3991128" y="2000553"/>
                </a:lnTo>
                <a:lnTo>
                  <a:pt x="0" y="2000553"/>
                </a:lnTo>
                <a:lnTo>
                  <a:pt x="0" y="0"/>
                </a:lnTo>
                <a:close/>
              </a:path>
            </a:pathLst>
          </a:custGeom>
          <a:blipFill>
            <a:blip r:embed="rId6"/>
            <a:stretch>
              <a:fillRect l="0" t="0" r="0" b="0"/>
            </a:stretch>
          </a:blipFill>
        </p:spPr>
      </p:sp>
      <p:sp>
        <p:nvSpPr>
          <p:cNvPr name="Freeform 10" id="10"/>
          <p:cNvSpPr/>
          <p:nvPr/>
        </p:nvSpPr>
        <p:spPr>
          <a:xfrm flipH="false" flipV="false" rot="0">
            <a:off x="14094434" y="3237158"/>
            <a:ext cx="2399543" cy="615863"/>
          </a:xfrm>
          <a:custGeom>
            <a:avLst/>
            <a:gdLst/>
            <a:ahLst/>
            <a:cxnLst/>
            <a:rect r="r" b="b" t="t" l="l"/>
            <a:pathLst>
              <a:path h="615863" w="2399543">
                <a:moveTo>
                  <a:pt x="0" y="0"/>
                </a:moveTo>
                <a:lnTo>
                  <a:pt x="2399543" y="0"/>
                </a:lnTo>
                <a:lnTo>
                  <a:pt x="2399543" y="615863"/>
                </a:lnTo>
                <a:lnTo>
                  <a:pt x="0" y="615863"/>
                </a:lnTo>
                <a:lnTo>
                  <a:pt x="0" y="0"/>
                </a:lnTo>
                <a:close/>
              </a:path>
            </a:pathLst>
          </a:custGeom>
          <a:blipFill>
            <a:blip r:embed="rId7"/>
            <a:stretch>
              <a:fillRect l="0" t="0" r="0" b="0"/>
            </a:stretch>
          </a:blipFill>
        </p:spPr>
      </p:sp>
      <p:sp>
        <p:nvSpPr>
          <p:cNvPr name="Freeform 11" id="11"/>
          <p:cNvSpPr/>
          <p:nvPr/>
        </p:nvSpPr>
        <p:spPr>
          <a:xfrm flipH="false" flipV="false" rot="0">
            <a:off x="6585394" y="9347682"/>
            <a:ext cx="1864592" cy="478564"/>
          </a:xfrm>
          <a:custGeom>
            <a:avLst/>
            <a:gdLst/>
            <a:ahLst/>
            <a:cxnLst/>
            <a:rect r="r" b="b" t="t" l="l"/>
            <a:pathLst>
              <a:path h="478564" w="1864592">
                <a:moveTo>
                  <a:pt x="0" y="0"/>
                </a:moveTo>
                <a:lnTo>
                  <a:pt x="1864592" y="0"/>
                </a:lnTo>
                <a:lnTo>
                  <a:pt x="1864592" y="478564"/>
                </a:lnTo>
                <a:lnTo>
                  <a:pt x="0" y="478564"/>
                </a:lnTo>
                <a:lnTo>
                  <a:pt x="0" y="0"/>
                </a:lnTo>
                <a:close/>
              </a:path>
            </a:pathLst>
          </a:custGeom>
          <a:blipFill>
            <a:blip r:embed="rId8"/>
            <a:stretch>
              <a:fillRect l="0" t="0" r="0" b="0"/>
            </a:stretch>
          </a:blipFill>
        </p:spPr>
      </p:sp>
      <p:sp>
        <p:nvSpPr>
          <p:cNvPr name="Freeform 12" id="12"/>
          <p:cNvSpPr/>
          <p:nvPr/>
        </p:nvSpPr>
        <p:spPr>
          <a:xfrm flipH="false" flipV="false" rot="0">
            <a:off x="0" y="2571750"/>
            <a:ext cx="12668236" cy="1510804"/>
          </a:xfrm>
          <a:custGeom>
            <a:avLst/>
            <a:gdLst/>
            <a:ahLst/>
            <a:cxnLst/>
            <a:rect r="r" b="b" t="t" l="l"/>
            <a:pathLst>
              <a:path h="1510804" w="12668236">
                <a:moveTo>
                  <a:pt x="0" y="0"/>
                </a:moveTo>
                <a:lnTo>
                  <a:pt x="12668236" y="0"/>
                </a:lnTo>
                <a:lnTo>
                  <a:pt x="12668236" y="1510804"/>
                </a:lnTo>
                <a:lnTo>
                  <a:pt x="0" y="1510804"/>
                </a:lnTo>
                <a:lnTo>
                  <a:pt x="0" y="0"/>
                </a:lnTo>
                <a:close/>
              </a:path>
            </a:pathLst>
          </a:custGeom>
          <a:blipFill>
            <a:blip r:embed="rId9"/>
            <a:stretch>
              <a:fillRect l="0" t="0" r="0" b="0"/>
            </a:stretch>
          </a:blipFill>
        </p:spPr>
      </p:sp>
      <p:sp>
        <p:nvSpPr>
          <p:cNvPr name="Freeform 13" id="13"/>
          <p:cNvSpPr/>
          <p:nvPr/>
        </p:nvSpPr>
        <p:spPr>
          <a:xfrm flipH="false" flipV="false" rot="0">
            <a:off x="554707" y="4316320"/>
            <a:ext cx="10242657" cy="5159633"/>
          </a:xfrm>
          <a:custGeom>
            <a:avLst/>
            <a:gdLst/>
            <a:ahLst/>
            <a:cxnLst/>
            <a:rect r="r" b="b" t="t" l="l"/>
            <a:pathLst>
              <a:path h="5159633" w="10242657">
                <a:moveTo>
                  <a:pt x="0" y="0"/>
                </a:moveTo>
                <a:lnTo>
                  <a:pt x="10242657" y="0"/>
                </a:lnTo>
                <a:lnTo>
                  <a:pt x="10242657" y="5159633"/>
                </a:lnTo>
                <a:lnTo>
                  <a:pt x="0" y="5159633"/>
                </a:lnTo>
                <a:lnTo>
                  <a:pt x="0" y="0"/>
                </a:lnTo>
                <a:close/>
              </a:path>
            </a:pathLst>
          </a:custGeom>
          <a:blipFill>
            <a:blip r:embed="rId10"/>
            <a:stretch>
              <a:fillRect l="0" t="-8830" r="0" b="-11299"/>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St Mary’s, Twickenham </a:t>
            </a:r>
          </a:p>
        </p:txBody>
      </p:sp>
      <p:sp>
        <p:nvSpPr>
          <p:cNvPr name="Freeform 7" id="7"/>
          <p:cNvSpPr/>
          <p:nvPr/>
        </p:nvSpPr>
        <p:spPr>
          <a:xfrm flipH="false" flipV="false" rot="0">
            <a:off x="15560039" y="8280758"/>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4"/>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5"/>
            <a:stretch>
              <a:fillRect l="0" t="0" r="0" b="0"/>
            </a:stretch>
          </a:blipFill>
        </p:spPr>
      </p:sp>
      <p:sp>
        <p:nvSpPr>
          <p:cNvPr name="Freeform 9" id="9"/>
          <p:cNvSpPr/>
          <p:nvPr/>
        </p:nvSpPr>
        <p:spPr>
          <a:xfrm flipH="false" flipV="false" rot="0">
            <a:off x="12042049" y="357403"/>
            <a:ext cx="3991128" cy="2000553"/>
          </a:xfrm>
          <a:custGeom>
            <a:avLst/>
            <a:gdLst/>
            <a:ahLst/>
            <a:cxnLst/>
            <a:rect r="r" b="b" t="t" l="l"/>
            <a:pathLst>
              <a:path h="2000553" w="3991128">
                <a:moveTo>
                  <a:pt x="0" y="0"/>
                </a:moveTo>
                <a:lnTo>
                  <a:pt x="3991128" y="0"/>
                </a:lnTo>
                <a:lnTo>
                  <a:pt x="3991128" y="2000553"/>
                </a:lnTo>
                <a:lnTo>
                  <a:pt x="0" y="2000553"/>
                </a:lnTo>
                <a:lnTo>
                  <a:pt x="0" y="0"/>
                </a:lnTo>
                <a:close/>
              </a:path>
            </a:pathLst>
          </a:custGeom>
          <a:blipFill>
            <a:blip r:embed="rId6"/>
            <a:stretch>
              <a:fillRect l="0" t="0" r="0" b="0"/>
            </a:stretch>
          </a:blipFill>
        </p:spPr>
      </p:sp>
      <p:sp>
        <p:nvSpPr>
          <p:cNvPr name="Freeform 10" id="10"/>
          <p:cNvSpPr/>
          <p:nvPr/>
        </p:nvSpPr>
        <p:spPr>
          <a:xfrm flipH="false" flipV="false" rot="0">
            <a:off x="14094434" y="3237158"/>
            <a:ext cx="2399543" cy="615863"/>
          </a:xfrm>
          <a:custGeom>
            <a:avLst/>
            <a:gdLst/>
            <a:ahLst/>
            <a:cxnLst/>
            <a:rect r="r" b="b" t="t" l="l"/>
            <a:pathLst>
              <a:path h="615863" w="2399543">
                <a:moveTo>
                  <a:pt x="0" y="0"/>
                </a:moveTo>
                <a:lnTo>
                  <a:pt x="2399543" y="0"/>
                </a:lnTo>
                <a:lnTo>
                  <a:pt x="2399543" y="615863"/>
                </a:lnTo>
                <a:lnTo>
                  <a:pt x="0" y="615863"/>
                </a:lnTo>
                <a:lnTo>
                  <a:pt x="0" y="0"/>
                </a:lnTo>
                <a:close/>
              </a:path>
            </a:pathLst>
          </a:custGeom>
          <a:blipFill>
            <a:blip r:embed="rId7"/>
            <a:stretch>
              <a:fillRect l="0" t="0" r="0" b="0"/>
            </a:stretch>
          </a:blipFill>
        </p:spPr>
      </p:sp>
      <p:sp>
        <p:nvSpPr>
          <p:cNvPr name="Freeform 11" id="11"/>
          <p:cNvSpPr/>
          <p:nvPr/>
        </p:nvSpPr>
        <p:spPr>
          <a:xfrm flipH="false" flipV="false" rot="0">
            <a:off x="6585394" y="9347682"/>
            <a:ext cx="1864592" cy="478564"/>
          </a:xfrm>
          <a:custGeom>
            <a:avLst/>
            <a:gdLst/>
            <a:ahLst/>
            <a:cxnLst/>
            <a:rect r="r" b="b" t="t" l="l"/>
            <a:pathLst>
              <a:path h="478564" w="1864592">
                <a:moveTo>
                  <a:pt x="0" y="0"/>
                </a:moveTo>
                <a:lnTo>
                  <a:pt x="1864592" y="0"/>
                </a:lnTo>
                <a:lnTo>
                  <a:pt x="1864592" y="478564"/>
                </a:lnTo>
                <a:lnTo>
                  <a:pt x="0" y="478564"/>
                </a:lnTo>
                <a:lnTo>
                  <a:pt x="0" y="0"/>
                </a:lnTo>
                <a:close/>
              </a:path>
            </a:pathLst>
          </a:custGeom>
          <a:blipFill>
            <a:blip r:embed="rId8"/>
            <a:stretch>
              <a:fillRect l="0" t="0" r="0" b="0"/>
            </a:stretch>
          </a:blipFill>
        </p:spPr>
      </p:sp>
      <p:sp>
        <p:nvSpPr>
          <p:cNvPr name="Freeform 12" id="12"/>
          <p:cNvSpPr/>
          <p:nvPr/>
        </p:nvSpPr>
        <p:spPr>
          <a:xfrm flipH="false" flipV="false" rot="0">
            <a:off x="0" y="2412767"/>
            <a:ext cx="12819150" cy="1440253"/>
          </a:xfrm>
          <a:custGeom>
            <a:avLst/>
            <a:gdLst/>
            <a:ahLst/>
            <a:cxnLst/>
            <a:rect r="r" b="b" t="t" l="l"/>
            <a:pathLst>
              <a:path h="1440253" w="12819150">
                <a:moveTo>
                  <a:pt x="0" y="0"/>
                </a:moveTo>
                <a:lnTo>
                  <a:pt x="12819150" y="0"/>
                </a:lnTo>
                <a:lnTo>
                  <a:pt x="12819150" y="1440254"/>
                </a:lnTo>
                <a:lnTo>
                  <a:pt x="0" y="1440254"/>
                </a:lnTo>
                <a:lnTo>
                  <a:pt x="0" y="0"/>
                </a:lnTo>
                <a:close/>
              </a:path>
            </a:pathLst>
          </a:custGeom>
          <a:blipFill>
            <a:blip r:embed="rId9"/>
            <a:stretch>
              <a:fillRect l="0" t="0" r="0" b="0"/>
            </a:stretch>
          </a:blipFill>
        </p:spPr>
      </p:sp>
      <p:sp>
        <p:nvSpPr>
          <p:cNvPr name="Freeform 13" id="13"/>
          <p:cNvSpPr/>
          <p:nvPr/>
        </p:nvSpPr>
        <p:spPr>
          <a:xfrm flipH="false" flipV="false" rot="0">
            <a:off x="12916519" y="2571750"/>
            <a:ext cx="4203893" cy="3093019"/>
          </a:xfrm>
          <a:custGeom>
            <a:avLst/>
            <a:gdLst/>
            <a:ahLst/>
            <a:cxnLst/>
            <a:rect r="r" b="b" t="t" l="l"/>
            <a:pathLst>
              <a:path h="3093019" w="4203893">
                <a:moveTo>
                  <a:pt x="0" y="0"/>
                </a:moveTo>
                <a:lnTo>
                  <a:pt x="4203893" y="0"/>
                </a:lnTo>
                <a:lnTo>
                  <a:pt x="4203893" y="3093019"/>
                </a:lnTo>
                <a:lnTo>
                  <a:pt x="0" y="3093019"/>
                </a:lnTo>
                <a:lnTo>
                  <a:pt x="0" y="0"/>
                </a:lnTo>
                <a:close/>
              </a:path>
            </a:pathLst>
          </a:custGeom>
          <a:blipFill>
            <a:blip r:embed="rId10"/>
            <a:stretch>
              <a:fillRect l="0" t="0" r="0" b="0"/>
            </a:stretch>
          </a:blipFill>
        </p:spPr>
      </p:sp>
      <p:sp>
        <p:nvSpPr>
          <p:cNvPr name="Freeform 14" id="14"/>
          <p:cNvSpPr/>
          <p:nvPr/>
        </p:nvSpPr>
        <p:spPr>
          <a:xfrm flipH="false" flipV="false" rot="0">
            <a:off x="-149855" y="5664769"/>
            <a:ext cx="12841611" cy="1403164"/>
          </a:xfrm>
          <a:custGeom>
            <a:avLst/>
            <a:gdLst/>
            <a:ahLst/>
            <a:cxnLst/>
            <a:rect r="r" b="b" t="t" l="l"/>
            <a:pathLst>
              <a:path h="1403164" w="12841611">
                <a:moveTo>
                  <a:pt x="0" y="0"/>
                </a:moveTo>
                <a:lnTo>
                  <a:pt x="12841611" y="0"/>
                </a:lnTo>
                <a:lnTo>
                  <a:pt x="12841611" y="1403164"/>
                </a:lnTo>
                <a:lnTo>
                  <a:pt x="0" y="1403164"/>
                </a:lnTo>
                <a:lnTo>
                  <a:pt x="0" y="0"/>
                </a:lnTo>
                <a:close/>
              </a:path>
            </a:pathLst>
          </a:custGeom>
          <a:blipFill>
            <a:blip r:embed="rId11"/>
            <a:stretch>
              <a:fillRect l="0" t="0" r="0" b="0"/>
            </a:stretch>
          </a:blipFill>
        </p:spPr>
      </p:sp>
      <p:sp>
        <p:nvSpPr>
          <p:cNvPr name="Freeform 15" id="15"/>
          <p:cNvSpPr/>
          <p:nvPr/>
        </p:nvSpPr>
        <p:spPr>
          <a:xfrm flipH="false" flipV="false" rot="0">
            <a:off x="0" y="7540906"/>
            <a:ext cx="3040970" cy="2576377"/>
          </a:xfrm>
          <a:custGeom>
            <a:avLst/>
            <a:gdLst/>
            <a:ahLst/>
            <a:cxnLst/>
            <a:rect r="r" b="b" t="t" l="l"/>
            <a:pathLst>
              <a:path h="2576377" w="3040970">
                <a:moveTo>
                  <a:pt x="0" y="0"/>
                </a:moveTo>
                <a:lnTo>
                  <a:pt x="3040970" y="0"/>
                </a:lnTo>
                <a:lnTo>
                  <a:pt x="3040970" y="2576377"/>
                </a:lnTo>
                <a:lnTo>
                  <a:pt x="0" y="2576377"/>
                </a:lnTo>
                <a:lnTo>
                  <a:pt x="0" y="0"/>
                </a:lnTo>
                <a:close/>
              </a:path>
            </a:pathLst>
          </a:custGeom>
          <a:blipFill>
            <a:blip r:embed="rId12"/>
            <a:stretch>
              <a:fillRect l="0" t="0" r="0" b="0"/>
            </a:stretch>
          </a:blipFill>
        </p:spPr>
      </p:sp>
      <p:sp>
        <p:nvSpPr>
          <p:cNvPr name="Freeform 16" id="16"/>
          <p:cNvSpPr/>
          <p:nvPr/>
        </p:nvSpPr>
        <p:spPr>
          <a:xfrm flipH="false" flipV="false" rot="0">
            <a:off x="3487781" y="7626195"/>
            <a:ext cx="3040462" cy="2575947"/>
          </a:xfrm>
          <a:custGeom>
            <a:avLst/>
            <a:gdLst/>
            <a:ahLst/>
            <a:cxnLst/>
            <a:rect r="r" b="b" t="t" l="l"/>
            <a:pathLst>
              <a:path h="2575947" w="3040462">
                <a:moveTo>
                  <a:pt x="0" y="0"/>
                </a:moveTo>
                <a:lnTo>
                  <a:pt x="3040463" y="0"/>
                </a:lnTo>
                <a:lnTo>
                  <a:pt x="3040463" y="2575947"/>
                </a:lnTo>
                <a:lnTo>
                  <a:pt x="0" y="2575947"/>
                </a:lnTo>
                <a:lnTo>
                  <a:pt x="0" y="0"/>
                </a:lnTo>
                <a:close/>
              </a:path>
            </a:pathLst>
          </a:custGeom>
          <a:blipFill>
            <a:blip r:embed="rId13"/>
            <a:stretch>
              <a:fillRect l="0" t="0" r="0" b="0"/>
            </a:stretch>
          </a:blipFill>
        </p:spPr>
      </p:sp>
      <p:sp>
        <p:nvSpPr>
          <p:cNvPr name="Freeform 17" id="17"/>
          <p:cNvSpPr/>
          <p:nvPr/>
        </p:nvSpPr>
        <p:spPr>
          <a:xfrm flipH="false" flipV="false" rot="0">
            <a:off x="6975919" y="7642766"/>
            <a:ext cx="3001343" cy="2542804"/>
          </a:xfrm>
          <a:custGeom>
            <a:avLst/>
            <a:gdLst/>
            <a:ahLst/>
            <a:cxnLst/>
            <a:rect r="r" b="b" t="t" l="l"/>
            <a:pathLst>
              <a:path h="2542804" w="3001343">
                <a:moveTo>
                  <a:pt x="0" y="0"/>
                </a:moveTo>
                <a:lnTo>
                  <a:pt x="3001342" y="0"/>
                </a:lnTo>
                <a:lnTo>
                  <a:pt x="3001342" y="2542804"/>
                </a:lnTo>
                <a:lnTo>
                  <a:pt x="0" y="2542804"/>
                </a:lnTo>
                <a:lnTo>
                  <a:pt x="0" y="0"/>
                </a:lnTo>
                <a:close/>
              </a:path>
            </a:pathLst>
          </a:custGeom>
          <a:blipFill>
            <a:blip r:embed="rId14"/>
            <a:stretch>
              <a:fillRect l="0" t="0" r="0" b="0"/>
            </a:stretch>
          </a:blipFill>
        </p:spPr>
      </p:sp>
      <p:sp>
        <p:nvSpPr>
          <p:cNvPr name="Freeform 18" id="18"/>
          <p:cNvSpPr/>
          <p:nvPr/>
        </p:nvSpPr>
        <p:spPr>
          <a:xfrm flipH="false" flipV="false" rot="0">
            <a:off x="10424936" y="7626195"/>
            <a:ext cx="3001343" cy="2542804"/>
          </a:xfrm>
          <a:custGeom>
            <a:avLst/>
            <a:gdLst/>
            <a:ahLst/>
            <a:cxnLst/>
            <a:rect r="r" b="b" t="t" l="l"/>
            <a:pathLst>
              <a:path h="2542804" w="3001343">
                <a:moveTo>
                  <a:pt x="0" y="0"/>
                </a:moveTo>
                <a:lnTo>
                  <a:pt x="3001343" y="0"/>
                </a:lnTo>
                <a:lnTo>
                  <a:pt x="3001343" y="2542804"/>
                </a:lnTo>
                <a:lnTo>
                  <a:pt x="0" y="2542804"/>
                </a:lnTo>
                <a:lnTo>
                  <a:pt x="0" y="0"/>
                </a:lnTo>
                <a:close/>
              </a:path>
            </a:pathLst>
          </a:custGeom>
          <a:blipFill>
            <a:blip r:embed="rId15"/>
            <a:stretch>
              <a:fillRect l="0" t="0" r="0" b="0"/>
            </a:stretch>
          </a:blipFill>
        </p:spPr>
      </p:sp>
      <p:sp>
        <p:nvSpPr>
          <p:cNvPr name="TextBox 19" id="19"/>
          <p:cNvSpPr txBox="true"/>
          <p:nvPr/>
        </p:nvSpPr>
        <p:spPr>
          <a:xfrm rot="0">
            <a:off x="184111" y="3667082"/>
            <a:ext cx="16531750" cy="1443123"/>
          </a:xfrm>
          <a:prstGeom prst="rect">
            <a:avLst/>
          </a:prstGeom>
        </p:spPr>
        <p:txBody>
          <a:bodyPr anchor="t" rtlCol="false" tIns="0" lIns="0" bIns="0" rIns="0">
            <a:spAutoFit/>
          </a:bodyPr>
          <a:lstStyle/>
          <a:p>
            <a:pPr algn="just">
              <a:lnSpc>
                <a:spcPts val="2882"/>
              </a:lnSpc>
            </a:pPr>
            <a:r>
              <a:rPr lang="en-US" sz="2059">
                <a:solidFill>
                  <a:srgbClr val="000000"/>
                </a:solidFill>
                <a:latin typeface="Inter"/>
                <a:ea typeface="Inter"/>
                <a:cs typeface="Inter"/>
                <a:sym typeface="Inter"/>
              </a:rPr>
              <a:t>Dedicated onsite Athlete Halls:</a:t>
            </a:r>
          </a:p>
          <a:p>
            <a:pPr algn="l" marL="444565" indent="-222283" lvl="1">
              <a:lnSpc>
                <a:spcPts val="2882"/>
              </a:lnSpc>
              <a:buFont typeface="Arial"/>
              <a:buChar char="•"/>
            </a:pPr>
            <a:r>
              <a:rPr lang="en-US" sz="2059">
                <a:solidFill>
                  <a:srgbClr val="000000"/>
                </a:solidFill>
                <a:latin typeface="Inter"/>
                <a:ea typeface="Inter"/>
                <a:cs typeface="Inter"/>
                <a:sym typeface="Inter"/>
              </a:rPr>
              <a:t>Clive S &amp; U</a:t>
            </a:r>
          </a:p>
          <a:p>
            <a:pPr algn="l" marL="444565" indent="-222283" lvl="1">
              <a:lnSpc>
                <a:spcPts val="2882"/>
              </a:lnSpc>
              <a:buFont typeface="Arial"/>
              <a:buChar char="•"/>
            </a:pPr>
            <a:r>
              <a:rPr lang="en-US" sz="2059">
                <a:solidFill>
                  <a:srgbClr val="000000"/>
                </a:solidFill>
                <a:latin typeface="Inter"/>
                <a:ea typeface="Inter"/>
                <a:cs typeface="Inter"/>
                <a:sym typeface="Inter"/>
              </a:rPr>
              <a:t>University vacation time accommodation arrangements</a:t>
            </a:r>
          </a:p>
          <a:p>
            <a:pPr algn="l">
              <a:lnSpc>
                <a:spcPts val="2882"/>
              </a:lnSpc>
              <a:spcBef>
                <a:spcPct val="0"/>
              </a:spcBef>
            </a:pPr>
          </a:p>
        </p:txBody>
      </p:sp>
      <p:sp>
        <p:nvSpPr>
          <p:cNvPr name="TextBox 20" id="20"/>
          <p:cNvSpPr txBox="true"/>
          <p:nvPr/>
        </p:nvSpPr>
        <p:spPr>
          <a:xfrm rot="0">
            <a:off x="0" y="7226178"/>
            <a:ext cx="3177044" cy="274723"/>
          </a:xfrm>
          <a:prstGeom prst="rect">
            <a:avLst/>
          </a:prstGeom>
        </p:spPr>
        <p:txBody>
          <a:bodyPr anchor="t" rtlCol="false" tIns="0" lIns="0" bIns="0" rIns="0">
            <a:spAutoFit/>
          </a:bodyPr>
          <a:lstStyle/>
          <a:p>
            <a:pPr algn="ctr">
              <a:lnSpc>
                <a:spcPts val="2182"/>
              </a:lnSpc>
              <a:spcBef>
                <a:spcPct val="0"/>
              </a:spcBef>
            </a:pPr>
            <a:r>
              <a:rPr lang="en-US" sz="1559">
                <a:solidFill>
                  <a:srgbClr val="000000"/>
                </a:solidFill>
                <a:latin typeface="Inter"/>
                <a:ea typeface="Inter"/>
                <a:cs typeface="Inter"/>
                <a:sym typeface="Inter"/>
              </a:rPr>
              <a:t>Physiology ( VO2 Max Analysis)</a:t>
            </a:r>
          </a:p>
        </p:txBody>
      </p:sp>
      <p:sp>
        <p:nvSpPr>
          <p:cNvPr name="TextBox 21" id="21"/>
          <p:cNvSpPr txBox="true"/>
          <p:nvPr/>
        </p:nvSpPr>
        <p:spPr>
          <a:xfrm rot="0">
            <a:off x="3487781" y="7190652"/>
            <a:ext cx="3177044" cy="274723"/>
          </a:xfrm>
          <a:prstGeom prst="rect">
            <a:avLst/>
          </a:prstGeom>
        </p:spPr>
        <p:txBody>
          <a:bodyPr anchor="t" rtlCol="false" tIns="0" lIns="0" bIns="0" rIns="0">
            <a:spAutoFit/>
          </a:bodyPr>
          <a:lstStyle/>
          <a:p>
            <a:pPr algn="ctr">
              <a:lnSpc>
                <a:spcPts val="2182"/>
              </a:lnSpc>
              <a:spcBef>
                <a:spcPct val="0"/>
              </a:spcBef>
            </a:pPr>
            <a:r>
              <a:rPr lang="en-US" sz="1559">
                <a:solidFill>
                  <a:srgbClr val="000000"/>
                </a:solidFill>
                <a:latin typeface="Inter"/>
                <a:ea typeface="Inter"/>
                <a:cs typeface="Inter"/>
                <a:sym typeface="Inter"/>
              </a:rPr>
              <a:t>Sports Massage (rehab degree)</a:t>
            </a:r>
          </a:p>
        </p:txBody>
      </p:sp>
      <p:sp>
        <p:nvSpPr>
          <p:cNvPr name="TextBox 22" id="22"/>
          <p:cNvSpPr txBox="true"/>
          <p:nvPr/>
        </p:nvSpPr>
        <p:spPr>
          <a:xfrm rot="0">
            <a:off x="6975919" y="7190652"/>
            <a:ext cx="3177044" cy="274723"/>
          </a:xfrm>
          <a:prstGeom prst="rect">
            <a:avLst/>
          </a:prstGeom>
        </p:spPr>
        <p:txBody>
          <a:bodyPr anchor="t" rtlCol="false" tIns="0" lIns="0" bIns="0" rIns="0">
            <a:spAutoFit/>
          </a:bodyPr>
          <a:lstStyle/>
          <a:p>
            <a:pPr algn="ctr">
              <a:lnSpc>
                <a:spcPts val="2182"/>
              </a:lnSpc>
              <a:spcBef>
                <a:spcPct val="0"/>
              </a:spcBef>
            </a:pPr>
            <a:r>
              <a:rPr lang="en-US" sz="1559">
                <a:solidFill>
                  <a:srgbClr val="000000"/>
                </a:solidFill>
                <a:latin typeface="Inter"/>
                <a:ea typeface="Inter"/>
                <a:cs typeface="Inter"/>
                <a:sym typeface="Inter"/>
              </a:rPr>
              <a:t>Physio (TASS)</a:t>
            </a:r>
          </a:p>
        </p:txBody>
      </p:sp>
      <p:sp>
        <p:nvSpPr>
          <p:cNvPr name="TextBox 23" id="23"/>
          <p:cNvSpPr txBox="true"/>
          <p:nvPr/>
        </p:nvSpPr>
        <p:spPr>
          <a:xfrm rot="0">
            <a:off x="10337085" y="7226178"/>
            <a:ext cx="3177044" cy="274723"/>
          </a:xfrm>
          <a:prstGeom prst="rect">
            <a:avLst/>
          </a:prstGeom>
        </p:spPr>
        <p:txBody>
          <a:bodyPr anchor="t" rtlCol="false" tIns="0" lIns="0" bIns="0" rIns="0">
            <a:spAutoFit/>
          </a:bodyPr>
          <a:lstStyle/>
          <a:p>
            <a:pPr algn="ctr">
              <a:lnSpc>
                <a:spcPts val="2182"/>
              </a:lnSpc>
              <a:spcBef>
                <a:spcPct val="0"/>
              </a:spcBef>
            </a:pPr>
            <a:r>
              <a:rPr lang="en-US" sz="1559">
                <a:solidFill>
                  <a:srgbClr val="000000"/>
                </a:solidFill>
                <a:latin typeface="Inter"/>
                <a:ea typeface="Inter"/>
                <a:cs typeface="Inter"/>
                <a:sym typeface="Inter"/>
              </a:rPr>
              <a:t>S&amp;C (TASS)</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4062756" y="-57190"/>
            <a:ext cx="26572755" cy="2585811"/>
            <a:chOff x="0" y="0"/>
            <a:chExt cx="6998586" cy="681037"/>
          </a:xfrm>
        </p:grpSpPr>
        <p:sp>
          <p:nvSpPr>
            <p:cNvPr name="Freeform 3" id="3"/>
            <p:cNvSpPr/>
            <p:nvPr/>
          </p:nvSpPr>
          <p:spPr>
            <a:xfrm flipH="false" flipV="false" rot="0">
              <a:off x="0" y="0"/>
              <a:ext cx="6998586" cy="681037"/>
            </a:xfrm>
            <a:custGeom>
              <a:avLst/>
              <a:gdLst/>
              <a:ahLst/>
              <a:cxnLst/>
              <a:rect r="r" b="b" t="t" l="l"/>
              <a:pathLst>
                <a:path h="681037" w="6998586">
                  <a:moveTo>
                    <a:pt x="0" y="0"/>
                  </a:moveTo>
                  <a:lnTo>
                    <a:pt x="6998586" y="0"/>
                  </a:lnTo>
                  <a:lnTo>
                    <a:pt x="6998586" y="681037"/>
                  </a:lnTo>
                  <a:lnTo>
                    <a:pt x="0" y="681037"/>
                  </a:lnTo>
                  <a:close/>
                </a:path>
              </a:pathLst>
            </a:custGeom>
            <a:solidFill>
              <a:srgbClr val="00A8A8"/>
            </a:solidFill>
          </p:spPr>
        </p:sp>
        <p:sp>
          <p:nvSpPr>
            <p:cNvPr name="TextBox 4" id="4"/>
            <p:cNvSpPr txBox="true"/>
            <p:nvPr/>
          </p:nvSpPr>
          <p:spPr>
            <a:xfrm>
              <a:off x="0" y="-57150"/>
              <a:ext cx="6998586" cy="738187"/>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St Mary’s, Twickenham </a:t>
            </a:r>
          </a:p>
        </p:txBody>
      </p:sp>
      <p:sp>
        <p:nvSpPr>
          <p:cNvPr name="Freeform 7" id="7"/>
          <p:cNvSpPr/>
          <p:nvPr/>
        </p:nvSpPr>
        <p:spPr>
          <a:xfrm flipH="false" flipV="false" rot="0">
            <a:off x="15560039" y="8280758"/>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4"/>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5"/>
            <a:stretch>
              <a:fillRect l="0" t="0" r="0" b="0"/>
            </a:stretch>
          </a:blipFill>
        </p:spPr>
      </p:sp>
      <p:sp>
        <p:nvSpPr>
          <p:cNvPr name="Freeform 9" id="9"/>
          <p:cNvSpPr/>
          <p:nvPr/>
        </p:nvSpPr>
        <p:spPr>
          <a:xfrm flipH="false" flipV="false" rot="0">
            <a:off x="12042049" y="357403"/>
            <a:ext cx="3991128" cy="2000553"/>
          </a:xfrm>
          <a:custGeom>
            <a:avLst/>
            <a:gdLst/>
            <a:ahLst/>
            <a:cxnLst/>
            <a:rect r="r" b="b" t="t" l="l"/>
            <a:pathLst>
              <a:path h="2000553" w="3991128">
                <a:moveTo>
                  <a:pt x="0" y="0"/>
                </a:moveTo>
                <a:lnTo>
                  <a:pt x="3991128" y="0"/>
                </a:lnTo>
                <a:lnTo>
                  <a:pt x="3991128" y="2000553"/>
                </a:lnTo>
                <a:lnTo>
                  <a:pt x="0" y="2000553"/>
                </a:lnTo>
                <a:lnTo>
                  <a:pt x="0" y="0"/>
                </a:lnTo>
                <a:close/>
              </a:path>
            </a:pathLst>
          </a:custGeom>
          <a:blipFill>
            <a:blip r:embed="rId6"/>
            <a:stretch>
              <a:fillRect l="0" t="0" r="0" b="0"/>
            </a:stretch>
          </a:blipFill>
        </p:spPr>
      </p:sp>
      <p:sp>
        <p:nvSpPr>
          <p:cNvPr name="Freeform 10" id="10"/>
          <p:cNvSpPr/>
          <p:nvPr/>
        </p:nvSpPr>
        <p:spPr>
          <a:xfrm flipH="false" flipV="false" rot="0">
            <a:off x="14094434" y="3237158"/>
            <a:ext cx="2399543" cy="615863"/>
          </a:xfrm>
          <a:custGeom>
            <a:avLst/>
            <a:gdLst/>
            <a:ahLst/>
            <a:cxnLst/>
            <a:rect r="r" b="b" t="t" l="l"/>
            <a:pathLst>
              <a:path h="615863" w="2399543">
                <a:moveTo>
                  <a:pt x="0" y="0"/>
                </a:moveTo>
                <a:lnTo>
                  <a:pt x="2399543" y="0"/>
                </a:lnTo>
                <a:lnTo>
                  <a:pt x="2399543" y="615863"/>
                </a:lnTo>
                <a:lnTo>
                  <a:pt x="0" y="615863"/>
                </a:lnTo>
                <a:lnTo>
                  <a:pt x="0" y="0"/>
                </a:lnTo>
                <a:close/>
              </a:path>
            </a:pathLst>
          </a:custGeom>
          <a:blipFill>
            <a:blip r:embed="rId7"/>
            <a:stretch>
              <a:fillRect l="0" t="0" r="0" b="0"/>
            </a:stretch>
          </a:blipFill>
        </p:spPr>
      </p:sp>
      <p:sp>
        <p:nvSpPr>
          <p:cNvPr name="Freeform 11" id="11"/>
          <p:cNvSpPr/>
          <p:nvPr/>
        </p:nvSpPr>
        <p:spPr>
          <a:xfrm flipH="false" flipV="false" rot="0">
            <a:off x="6585394" y="9347682"/>
            <a:ext cx="1864592" cy="478564"/>
          </a:xfrm>
          <a:custGeom>
            <a:avLst/>
            <a:gdLst/>
            <a:ahLst/>
            <a:cxnLst/>
            <a:rect r="r" b="b" t="t" l="l"/>
            <a:pathLst>
              <a:path h="478564" w="1864592">
                <a:moveTo>
                  <a:pt x="0" y="0"/>
                </a:moveTo>
                <a:lnTo>
                  <a:pt x="1864592" y="0"/>
                </a:lnTo>
                <a:lnTo>
                  <a:pt x="1864592" y="478564"/>
                </a:lnTo>
                <a:lnTo>
                  <a:pt x="0" y="478564"/>
                </a:lnTo>
                <a:lnTo>
                  <a:pt x="0" y="0"/>
                </a:lnTo>
                <a:close/>
              </a:path>
            </a:pathLst>
          </a:custGeom>
          <a:blipFill>
            <a:blip r:embed="rId8"/>
            <a:stretch>
              <a:fillRect l="0" t="0" r="0" b="0"/>
            </a:stretch>
          </a:blipFill>
        </p:spPr>
      </p:sp>
      <p:sp>
        <p:nvSpPr>
          <p:cNvPr name="Freeform 12" id="12"/>
          <p:cNvSpPr/>
          <p:nvPr/>
        </p:nvSpPr>
        <p:spPr>
          <a:xfrm flipH="false" flipV="false" rot="0">
            <a:off x="0" y="2571750"/>
            <a:ext cx="12841611" cy="1474210"/>
          </a:xfrm>
          <a:custGeom>
            <a:avLst/>
            <a:gdLst/>
            <a:ahLst/>
            <a:cxnLst/>
            <a:rect r="r" b="b" t="t" l="l"/>
            <a:pathLst>
              <a:path h="1474210" w="12841611">
                <a:moveTo>
                  <a:pt x="0" y="0"/>
                </a:moveTo>
                <a:lnTo>
                  <a:pt x="12841611" y="0"/>
                </a:lnTo>
                <a:lnTo>
                  <a:pt x="12841611" y="1474210"/>
                </a:lnTo>
                <a:lnTo>
                  <a:pt x="0" y="1474210"/>
                </a:lnTo>
                <a:lnTo>
                  <a:pt x="0" y="0"/>
                </a:lnTo>
                <a:close/>
              </a:path>
            </a:pathLst>
          </a:custGeom>
          <a:blipFill>
            <a:blip r:embed="rId9"/>
            <a:stretch>
              <a:fillRect l="0" t="0" r="0" b="0"/>
            </a:stretch>
          </a:blipFill>
        </p:spPr>
      </p:sp>
      <p:sp>
        <p:nvSpPr>
          <p:cNvPr name="Freeform 13" id="13"/>
          <p:cNvSpPr/>
          <p:nvPr/>
        </p:nvSpPr>
        <p:spPr>
          <a:xfrm flipH="false" flipV="false" rot="0">
            <a:off x="0" y="4045960"/>
            <a:ext cx="11721306" cy="1020326"/>
          </a:xfrm>
          <a:custGeom>
            <a:avLst/>
            <a:gdLst/>
            <a:ahLst/>
            <a:cxnLst/>
            <a:rect r="r" b="b" t="t" l="l"/>
            <a:pathLst>
              <a:path h="1020326" w="11721306">
                <a:moveTo>
                  <a:pt x="0" y="0"/>
                </a:moveTo>
                <a:lnTo>
                  <a:pt x="11721306" y="0"/>
                </a:lnTo>
                <a:lnTo>
                  <a:pt x="11721306" y="1020326"/>
                </a:lnTo>
                <a:lnTo>
                  <a:pt x="0" y="1020326"/>
                </a:lnTo>
                <a:lnTo>
                  <a:pt x="0" y="0"/>
                </a:lnTo>
                <a:close/>
              </a:path>
            </a:pathLst>
          </a:custGeom>
          <a:blipFill>
            <a:blip r:embed="rId10"/>
            <a:stretch>
              <a:fillRect l="0" t="0" r="0" b="0"/>
            </a:stretch>
          </a:blipFill>
        </p:spPr>
      </p:sp>
      <p:sp>
        <p:nvSpPr>
          <p:cNvPr name="Freeform 14" id="14"/>
          <p:cNvSpPr/>
          <p:nvPr/>
        </p:nvSpPr>
        <p:spPr>
          <a:xfrm flipH="false" flipV="false" rot="0">
            <a:off x="0" y="5113911"/>
            <a:ext cx="12819150" cy="1588296"/>
          </a:xfrm>
          <a:custGeom>
            <a:avLst/>
            <a:gdLst/>
            <a:ahLst/>
            <a:cxnLst/>
            <a:rect r="r" b="b" t="t" l="l"/>
            <a:pathLst>
              <a:path h="1588296" w="12819150">
                <a:moveTo>
                  <a:pt x="0" y="0"/>
                </a:moveTo>
                <a:lnTo>
                  <a:pt x="12819150" y="0"/>
                </a:lnTo>
                <a:lnTo>
                  <a:pt x="12819150" y="1588296"/>
                </a:lnTo>
                <a:lnTo>
                  <a:pt x="0" y="1588296"/>
                </a:lnTo>
                <a:lnTo>
                  <a:pt x="0" y="0"/>
                </a:lnTo>
                <a:close/>
              </a:path>
            </a:pathLst>
          </a:custGeom>
          <a:blipFill>
            <a:blip r:embed="rId11"/>
            <a:stretch>
              <a:fillRect l="-3478" t="0" r="-3478" b="0"/>
            </a:stretch>
          </a:blipFill>
        </p:spPr>
      </p:sp>
      <p:sp>
        <p:nvSpPr>
          <p:cNvPr name="Freeform 15" id="15"/>
          <p:cNvSpPr/>
          <p:nvPr/>
        </p:nvSpPr>
        <p:spPr>
          <a:xfrm flipH="false" flipV="false" rot="0">
            <a:off x="452313" y="6106268"/>
            <a:ext cx="9040039" cy="4025955"/>
          </a:xfrm>
          <a:custGeom>
            <a:avLst/>
            <a:gdLst/>
            <a:ahLst/>
            <a:cxnLst/>
            <a:rect r="r" b="b" t="t" l="l"/>
            <a:pathLst>
              <a:path h="4025955" w="9040039">
                <a:moveTo>
                  <a:pt x="0" y="0"/>
                </a:moveTo>
                <a:lnTo>
                  <a:pt x="9040039" y="0"/>
                </a:lnTo>
                <a:lnTo>
                  <a:pt x="9040039" y="4025956"/>
                </a:lnTo>
                <a:lnTo>
                  <a:pt x="0" y="4025956"/>
                </a:lnTo>
                <a:lnTo>
                  <a:pt x="0" y="0"/>
                </a:lnTo>
                <a:close/>
              </a:path>
            </a:pathLst>
          </a:custGeom>
          <a:blipFill>
            <a:blip r:embed="rId12"/>
            <a:stretch>
              <a:fillRect l="0" t="0" r="0" b="0"/>
            </a:stretch>
          </a:blipFill>
        </p:spPr>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526219" y="8380353"/>
            <a:ext cx="5109839" cy="5109839"/>
          </a:xfrm>
          <a:custGeom>
            <a:avLst/>
            <a:gdLst/>
            <a:ahLst/>
            <a:cxnLst/>
            <a:rect r="r" b="b" t="t" l="l"/>
            <a:pathLst>
              <a:path h="5109839" w="5109839">
                <a:moveTo>
                  <a:pt x="0" y="0"/>
                </a:moveTo>
                <a:lnTo>
                  <a:pt x="5109838" y="0"/>
                </a:lnTo>
                <a:lnTo>
                  <a:pt x="5109838"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317115" y="540497"/>
            <a:ext cx="16640131" cy="1469467"/>
          </a:xfrm>
          <a:prstGeom prst="rect">
            <a:avLst/>
          </a:prstGeom>
        </p:spPr>
        <p:txBody>
          <a:bodyPr anchor="t" rtlCol="false" tIns="0" lIns="0" bIns="0" rIns="0">
            <a:spAutoFit/>
          </a:bodyPr>
          <a:lstStyle/>
          <a:p>
            <a:pPr algn="l" marL="0" indent="0" lvl="0">
              <a:lnSpc>
                <a:spcPts val="11930"/>
              </a:lnSpc>
              <a:spcBef>
                <a:spcPct val="0"/>
              </a:spcBef>
            </a:pPr>
            <a:r>
              <a:rPr lang="en-US" sz="8521">
                <a:solidFill>
                  <a:srgbClr val="FEFFF2"/>
                </a:solidFill>
                <a:latin typeface="Squada One"/>
                <a:ea typeface="Squada One"/>
                <a:cs typeface="Squada One"/>
                <a:sym typeface="Squada One"/>
              </a:rPr>
              <a:t>Including DiSE in my personal statement</a:t>
            </a:r>
          </a:p>
        </p:txBody>
      </p:sp>
      <p:sp>
        <p:nvSpPr>
          <p:cNvPr name="Freeform 7" id="7"/>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8" id="8"/>
          <p:cNvSpPr txBox="true"/>
          <p:nvPr/>
        </p:nvSpPr>
        <p:spPr>
          <a:xfrm rot="0">
            <a:off x="619676" y="2851988"/>
            <a:ext cx="10345163" cy="4873822"/>
          </a:xfrm>
          <a:prstGeom prst="rect">
            <a:avLst/>
          </a:prstGeom>
        </p:spPr>
        <p:txBody>
          <a:bodyPr anchor="t" rtlCol="false" tIns="0" lIns="0" bIns="0" rIns="0">
            <a:spAutoFit/>
          </a:bodyPr>
          <a:lstStyle/>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It’s important to note the skills, knowledges and behaviours you’ll develop over your two-year DiSE programme. </a:t>
            </a:r>
          </a:p>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Expand on key transferable skills between being an athlete and your aspirational pathway. </a:t>
            </a:r>
          </a:p>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Examples will be shared in the coming weeks to help you understand how best to embed DiSE into your personal statements and potentially job applications. </a:t>
            </a:r>
          </a:p>
        </p:txBody>
      </p:sp>
      <p:sp>
        <p:nvSpPr>
          <p:cNvPr name="Freeform 9" id="9"/>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10" id="10"/>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TextBox 11" id="11"/>
          <p:cNvSpPr txBox="true"/>
          <p:nvPr/>
        </p:nvSpPr>
        <p:spPr>
          <a:xfrm rot="0">
            <a:off x="11591891" y="2832341"/>
            <a:ext cx="6455709" cy="6178550"/>
          </a:xfrm>
          <a:prstGeom prst="rect">
            <a:avLst/>
          </a:prstGeom>
        </p:spPr>
        <p:txBody>
          <a:bodyPr anchor="t" rtlCol="false" tIns="0" lIns="0" bIns="0" rIns="0">
            <a:spAutoFit/>
          </a:bodyPr>
          <a:lstStyle/>
          <a:p>
            <a:pPr algn="ctr" marL="755651" indent="-377825" lvl="1">
              <a:lnSpc>
                <a:spcPts val="4900"/>
              </a:lnSpc>
              <a:buFont typeface="Arial"/>
              <a:buChar char="•"/>
            </a:pPr>
            <a:r>
              <a:rPr lang="en-US" sz="3500">
                <a:solidFill>
                  <a:srgbClr val="00A99D"/>
                </a:solidFill>
                <a:latin typeface="Squada One"/>
                <a:ea typeface="Squada One"/>
                <a:cs typeface="Squada One"/>
                <a:sym typeface="Squada One"/>
              </a:rPr>
              <a:t>Communication</a:t>
            </a:r>
          </a:p>
          <a:p>
            <a:pPr algn="ctr" marL="755651" indent="-377825" lvl="1">
              <a:lnSpc>
                <a:spcPts val="4900"/>
              </a:lnSpc>
              <a:buFont typeface="Arial"/>
              <a:buChar char="•"/>
            </a:pPr>
            <a:r>
              <a:rPr lang="en-US" sz="3500">
                <a:solidFill>
                  <a:srgbClr val="03889F"/>
                </a:solidFill>
                <a:latin typeface="Squada One"/>
                <a:ea typeface="Squada One"/>
                <a:cs typeface="Squada One"/>
                <a:sym typeface="Squada One"/>
              </a:rPr>
              <a:t>Digital literacy </a:t>
            </a:r>
          </a:p>
          <a:p>
            <a:pPr algn="ctr" marL="755651" indent="-377825" lvl="1">
              <a:lnSpc>
                <a:spcPts val="4900"/>
              </a:lnSpc>
              <a:buFont typeface="Arial"/>
              <a:buChar char="•"/>
            </a:pPr>
            <a:r>
              <a:rPr lang="en-US" sz="3500">
                <a:solidFill>
                  <a:srgbClr val="00A99D"/>
                </a:solidFill>
                <a:latin typeface="Squada One"/>
                <a:ea typeface="Squada One"/>
                <a:cs typeface="Squada One"/>
                <a:sym typeface="Squada One"/>
              </a:rPr>
              <a:t>Entreprenurial</a:t>
            </a:r>
          </a:p>
          <a:p>
            <a:pPr algn="ctr" marL="755651" indent="-377825" lvl="1">
              <a:lnSpc>
                <a:spcPts val="4900"/>
              </a:lnSpc>
              <a:buFont typeface="Arial"/>
              <a:buChar char="•"/>
            </a:pPr>
            <a:r>
              <a:rPr lang="en-US" sz="3500">
                <a:solidFill>
                  <a:srgbClr val="03889F"/>
                </a:solidFill>
                <a:latin typeface="Squada One"/>
                <a:ea typeface="Squada One"/>
                <a:cs typeface="Squada One"/>
                <a:sym typeface="Squada One"/>
              </a:rPr>
              <a:t>Leadership</a:t>
            </a:r>
          </a:p>
          <a:p>
            <a:pPr algn="ctr" marL="755651" indent="-377825" lvl="1">
              <a:lnSpc>
                <a:spcPts val="4900"/>
              </a:lnSpc>
              <a:buFont typeface="Arial"/>
              <a:buChar char="•"/>
            </a:pPr>
            <a:r>
              <a:rPr lang="en-US" sz="3500">
                <a:solidFill>
                  <a:srgbClr val="00A99D"/>
                </a:solidFill>
                <a:latin typeface="Squada One"/>
                <a:ea typeface="Squada One"/>
                <a:cs typeface="Squada One"/>
                <a:sym typeface="Squada One"/>
              </a:rPr>
              <a:t>Problem solving</a:t>
            </a:r>
          </a:p>
          <a:p>
            <a:pPr algn="ctr" marL="755651" indent="-377825" lvl="1">
              <a:lnSpc>
                <a:spcPts val="4900"/>
              </a:lnSpc>
              <a:buFont typeface="Arial"/>
              <a:buChar char="•"/>
            </a:pPr>
            <a:r>
              <a:rPr lang="en-US" sz="3500">
                <a:solidFill>
                  <a:srgbClr val="03889F"/>
                </a:solidFill>
                <a:latin typeface="Squada One"/>
                <a:ea typeface="Squada One"/>
                <a:cs typeface="Squada One"/>
                <a:sym typeface="Squada One"/>
              </a:rPr>
              <a:t>Reliability </a:t>
            </a:r>
          </a:p>
          <a:p>
            <a:pPr algn="ctr" marL="755651" indent="-377825" lvl="1">
              <a:lnSpc>
                <a:spcPts val="4900"/>
              </a:lnSpc>
              <a:buFont typeface="Arial"/>
              <a:buChar char="•"/>
            </a:pPr>
            <a:r>
              <a:rPr lang="en-US" sz="3500">
                <a:solidFill>
                  <a:srgbClr val="00A99D"/>
                </a:solidFill>
                <a:latin typeface="Squada One"/>
                <a:ea typeface="Squada One"/>
                <a:cs typeface="Squada One"/>
                <a:sym typeface="Squada One"/>
              </a:rPr>
              <a:t>Resilience </a:t>
            </a:r>
          </a:p>
          <a:p>
            <a:pPr algn="ctr" marL="755651" indent="-377825" lvl="1">
              <a:lnSpc>
                <a:spcPts val="4900"/>
              </a:lnSpc>
              <a:buFont typeface="Arial"/>
              <a:buChar char="•"/>
            </a:pPr>
            <a:r>
              <a:rPr lang="en-US" sz="3500">
                <a:solidFill>
                  <a:srgbClr val="03889F"/>
                </a:solidFill>
                <a:latin typeface="Squada One"/>
                <a:ea typeface="Squada One"/>
                <a:cs typeface="Squada One"/>
                <a:sym typeface="Squada One"/>
              </a:rPr>
              <a:t>Self motivation</a:t>
            </a:r>
          </a:p>
          <a:p>
            <a:pPr algn="ctr" marL="755651" indent="-377825" lvl="1">
              <a:lnSpc>
                <a:spcPts val="4900"/>
              </a:lnSpc>
              <a:buFont typeface="Arial"/>
              <a:buChar char="•"/>
            </a:pPr>
            <a:r>
              <a:rPr lang="en-US" sz="3500">
                <a:solidFill>
                  <a:srgbClr val="00A99D"/>
                </a:solidFill>
                <a:latin typeface="Squada One"/>
                <a:ea typeface="Squada One"/>
                <a:cs typeface="Squada One"/>
                <a:sym typeface="Squada One"/>
              </a:rPr>
              <a:t>Team work </a:t>
            </a:r>
          </a:p>
          <a:p>
            <a:pPr algn="ctr" marL="755651" indent="-377825" lvl="1">
              <a:lnSpc>
                <a:spcPts val="4900"/>
              </a:lnSpc>
              <a:buFont typeface="Arial"/>
              <a:buChar char="•"/>
            </a:pPr>
            <a:r>
              <a:rPr lang="en-US" sz="3500">
                <a:solidFill>
                  <a:srgbClr val="03889F"/>
                </a:solidFill>
                <a:latin typeface="Squada One"/>
                <a:ea typeface="Squada One"/>
                <a:cs typeface="Squada One"/>
                <a:sym typeface="Squada One"/>
              </a:rPr>
              <a:t>Time management </a:t>
            </a: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sp>
        <p:nvSpPr>
          <p:cNvPr name="Freeform 2" id="2"/>
          <p:cNvSpPr/>
          <p:nvPr/>
        </p:nvSpPr>
        <p:spPr>
          <a:xfrm flipH="false" flipV="false" rot="0">
            <a:off x="13601700" y="8838057"/>
            <a:ext cx="7315200" cy="2274362"/>
          </a:xfrm>
          <a:custGeom>
            <a:avLst/>
            <a:gdLst/>
            <a:ahLst/>
            <a:cxnLst/>
            <a:rect r="r" b="b" t="t" l="l"/>
            <a:pathLst>
              <a:path h="2274362" w="7315200">
                <a:moveTo>
                  <a:pt x="0" y="0"/>
                </a:moveTo>
                <a:lnTo>
                  <a:pt x="7315200" y="0"/>
                </a:lnTo>
                <a:lnTo>
                  <a:pt x="7315200" y="2274363"/>
                </a:lnTo>
                <a:lnTo>
                  <a:pt x="0" y="227436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972800" y="-1137181"/>
            <a:ext cx="7315200" cy="2274362"/>
          </a:xfrm>
          <a:custGeom>
            <a:avLst/>
            <a:gdLst/>
            <a:ahLst/>
            <a:cxnLst/>
            <a:rect r="r" b="b" t="t" l="l"/>
            <a:pathLst>
              <a:path h="2274362" w="7315200">
                <a:moveTo>
                  <a:pt x="0" y="0"/>
                </a:moveTo>
                <a:lnTo>
                  <a:pt x="7315200" y="0"/>
                </a:lnTo>
                <a:lnTo>
                  <a:pt x="7315200" y="2274362"/>
                </a:lnTo>
                <a:lnTo>
                  <a:pt x="0" y="227436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5400000">
            <a:off x="-4986962" y="-238453"/>
            <a:ext cx="8091415" cy="7326408"/>
          </a:xfrm>
          <a:custGeom>
            <a:avLst/>
            <a:gdLst/>
            <a:ahLst/>
            <a:cxnLst/>
            <a:rect r="r" b="b" t="t" l="l"/>
            <a:pathLst>
              <a:path h="7326408" w="8091415">
                <a:moveTo>
                  <a:pt x="0" y="0"/>
                </a:moveTo>
                <a:lnTo>
                  <a:pt x="8091415" y="0"/>
                </a:lnTo>
                <a:lnTo>
                  <a:pt x="8091415" y="7326408"/>
                </a:lnTo>
                <a:lnTo>
                  <a:pt x="0" y="732640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057400" y="8229600"/>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6230600" y="-620956"/>
            <a:ext cx="8850556" cy="8850556"/>
          </a:xfrm>
          <a:custGeom>
            <a:avLst/>
            <a:gdLst/>
            <a:ahLst/>
            <a:cxnLst/>
            <a:rect r="r" b="b" t="t" l="l"/>
            <a:pathLst>
              <a:path h="8850556" w="8850556">
                <a:moveTo>
                  <a:pt x="0" y="0"/>
                </a:moveTo>
                <a:lnTo>
                  <a:pt x="8850556" y="0"/>
                </a:lnTo>
                <a:lnTo>
                  <a:pt x="8850556" y="8850556"/>
                </a:lnTo>
                <a:lnTo>
                  <a:pt x="0" y="88505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7" id="7"/>
          <p:cNvSpPr txBox="true"/>
          <p:nvPr/>
        </p:nvSpPr>
        <p:spPr>
          <a:xfrm rot="0">
            <a:off x="0" y="241835"/>
            <a:ext cx="18288000" cy="2913069"/>
          </a:xfrm>
          <a:prstGeom prst="rect">
            <a:avLst/>
          </a:prstGeom>
        </p:spPr>
        <p:txBody>
          <a:bodyPr anchor="t" rtlCol="false" tIns="0" lIns="0" bIns="0" rIns="0">
            <a:spAutoFit/>
          </a:bodyPr>
          <a:lstStyle/>
          <a:p>
            <a:pPr algn="ctr" marL="0" indent="0" lvl="0">
              <a:lnSpc>
                <a:spcPts val="23712"/>
              </a:lnSpc>
            </a:pPr>
            <a:r>
              <a:rPr lang="en-US" sz="16937">
                <a:solidFill>
                  <a:srgbClr val="536925"/>
                </a:solidFill>
                <a:latin typeface="Squada One"/>
                <a:ea typeface="Squada One"/>
                <a:cs typeface="Squada One"/>
                <a:sym typeface="Squada One"/>
              </a:rPr>
              <a:t>AOB</a:t>
            </a:r>
          </a:p>
        </p:txBody>
      </p:sp>
      <p:sp>
        <p:nvSpPr>
          <p:cNvPr name="Freeform 8" id="8"/>
          <p:cNvSpPr/>
          <p:nvPr/>
        </p:nvSpPr>
        <p:spPr>
          <a:xfrm flipH="false" flipV="false" rot="0">
            <a:off x="6367964" y="9258300"/>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8"/>
            <a:stretch>
              <a:fillRect l="0" t="0" r="0" b="0"/>
            </a:stretch>
          </a:blipFill>
        </p:spPr>
      </p:sp>
      <p:sp>
        <p:nvSpPr>
          <p:cNvPr name="Freeform 9" id="9"/>
          <p:cNvSpPr/>
          <p:nvPr/>
        </p:nvSpPr>
        <p:spPr>
          <a:xfrm flipH="false" flipV="false" rot="0">
            <a:off x="8683493" y="9386570"/>
            <a:ext cx="3236543" cy="513060"/>
          </a:xfrm>
          <a:custGeom>
            <a:avLst/>
            <a:gdLst/>
            <a:ahLst/>
            <a:cxnLst/>
            <a:rect r="r" b="b" t="t" l="l"/>
            <a:pathLst>
              <a:path h="513060" w="3236543">
                <a:moveTo>
                  <a:pt x="0" y="0"/>
                </a:moveTo>
                <a:lnTo>
                  <a:pt x="3236543" y="0"/>
                </a:lnTo>
                <a:lnTo>
                  <a:pt x="3236543" y="513061"/>
                </a:lnTo>
                <a:lnTo>
                  <a:pt x="0" y="513061"/>
                </a:lnTo>
                <a:lnTo>
                  <a:pt x="0" y="0"/>
                </a:lnTo>
                <a:close/>
              </a:path>
            </a:pathLst>
          </a:custGeom>
          <a:blipFill>
            <a:blip r:embed="rId9"/>
            <a:stretch>
              <a:fillRect l="0" t="0" r="0" b="0"/>
            </a:stretch>
          </a:blipFill>
        </p:spPr>
      </p:sp>
      <p:sp>
        <p:nvSpPr>
          <p:cNvPr name="TextBox 10" id="10"/>
          <p:cNvSpPr txBox="true"/>
          <p:nvPr/>
        </p:nvSpPr>
        <p:spPr>
          <a:xfrm rot="0">
            <a:off x="3347988" y="3097753"/>
            <a:ext cx="12633257" cy="5487482"/>
          </a:xfrm>
          <a:prstGeom prst="rect">
            <a:avLst/>
          </a:prstGeom>
        </p:spPr>
        <p:txBody>
          <a:bodyPr anchor="t" rtlCol="false" tIns="0" lIns="0" bIns="0" rIns="0">
            <a:spAutoFit/>
          </a:bodyPr>
          <a:lstStyle/>
          <a:p>
            <a:pPr algn="l">
              <a:lnSpc>
                <a:spcPts val="3930"/>
              </a:lnSpc>
            </a:pPr>
            <a:r>
              <a:rPr lang="en-US" sz="2807" b="true">
                <a:solidFill>
                  <a:srgbClr val="0F403C"/>
                </a:solidFill>
                <a:latin typeface="Be Vietnam Ultra-Bold"/>
                <a:ea typeface="Be Vietnam Ultra-Bold"/>
                <a:cs typeface="Be Vietnam Ultra-Bold"/>
                <a:sym typeface="Be Vietnam Ultra-Bold"/>
              </a:rPr>
              <a:t>Contact</a:t>
            </a:r>
          </a:p>
          <a:p>
            <a:pPr algn="l">
              <a:lnSpc>
                <a:spcPts val="3930"/>
              </a:lnSpc>
            </a:pPr>
            <a:r>
              <a:rPr lang="en-US" sz="2807">
                <a:solidFill>
                  <a:srgbClr val="0F403C"/>
                </a:solidFill>
                <a:latin typeface="Be Vietnam"/>
                <a:ea typeface="Be Vietnam"/>
                <a:cs typeface="Be Vietnam"/>
                <a:sym typeface="Be Vietnam"/>
              </a:rPr>
              <a:t>Steph Tirrell -  steph.tirrell@loucoll.ac.uk</a:t>
            </a:r>
          </a:p>
          <a:p>
            <a:pPr algn="l">
              <a:lnSpc>
                <a:spcPts val="3930"/>
              </a:lnSpc>
            </a:pPr>
            <a:r>
              <a:rPr lang="en-US" sz="2807">
                <a:solidFill>
                  <a:srgbClr val="0F403C"/>
                </a:solidFill>
                <a:latin typeface="Be Vietnam"/>
                <a:ea typeface="Be Vietnam"/>
                <a:cs typeface="Be Vietnam"/>
                <a:sym typeface="Be Vietnam"/>
              </a:rPr>
              <a:t>Tom Boardman - thomas.boardman@loucoll.ac.uk </a:t>
            </a:r>
          </a:p>
          <a:p>
            <a:pPr algn="l">
              <a:lnSpc>
                <a:spcPts val="3930"/>
              </a:lnSpc>
            </a:pPr>
          </a:p>
          <a:p>
            <a:pPr algn="l">
              <a:lnSpc>
                <a:spcPts val="3930"/>
              </a:lnSpc>
            </a:pPr>
            <a:r>
              <a:rPr lang="en-US" sz="2807" b="true">
                <a:solidFill>
                  <a:srgbClr val="0F403C"/>
                </a:solidFill>
                <a:latin typeface="Be Vietnam Ultra-Bold"/>
                <a:ea typeface="Be Vietnam Ultra-Bold"/>
                <a:cs typeface="Be Vietnam Ultra-Bold"/>
                <a:sym typeface="Be Vietnam Ultra-Bold"/>
              </a:rPr>
              <a:t>Talent HUB contacts</a:t>
            </a:r>
          </a:p>
          <a:p>
            <a:pPr algn="l">
              <a:lnSpc>
                <a:spcPts val="3930"/>
              </a:lnSpc>
            </a:pPr>
            <a:r>
              <a:rPr lang="en-US" sz="2807">
                <a:solidFill>
                  <a:srgbClr val="0F403C"/>
                </a:solidFill>
                <a:latin typeface="Be Vietnam"/>
                <a:ea typeface="Be Vietnam"/>
                <a:cs typeface="Be Vietnam"/>
                <a:sym typeface="Be Vietnam"/>
              </a:rPr>
              <a:t>Birmingham - Andy Paul (apaul@talentpathway.org.uk)</a:t>
            </a:r>
          </a:p>
          <a:p>
            <a:pPr algn="l">
              <a:lnSpc>
                <a:spcPts val="3930"/>
              </a:lnSpc>
            </a:pPr>
            <a:r>
              <a:rPr lang="en-US" sz="2807">
                <a:solidFill>
                  <a:srgbClr val="0F403C"/>
                </a:solidFill>
                <a:latin typeface="Be Vietnam"/>
                <a:ea typeface="Be Vietnam"/>
                <a:cs typeface="Be Vietnam"/>
                <a:sym typeface="Be Vietnam"/>
              </a:rPr>
              <a:t>Leeds - Andi Drake (a.drake@leedsbeckett.ac.uk)</a:t>
            </a:r>
          </a:p>
          <a:p>
            <a:pPr algn="l">
              <a:lnSpc>
                <a:spcPts val="3930"/>
              </a:lnSpc>
            </a:pPr>
            <a:r>
              <a:rPr lang="en-US" sz="2807">
                <a:solidFill>
                  <a:srgbClr val="0F403C"/>
                </a:solidFill>
                <a:latin typeface="Be Vietnam"/>
                <a:ea typeface="Be Vietnam"/>
                <a:cs typeface="Be Vietnam"/>
                <a:sym typeface="Be Vietnam"/>
              </a:rPr>
              <a:t>Loughborough University - Jack Foot (j.foot@lboro.ac.uk)</a:t>
            </a:r>
          </a:p>
          <a:p>
            <a:pPr algn="l">
              <a:lnSpc>
                <a:spcPts val="3930"/>
              </a:lnSpc>
            </a:pPr>
            <a:r>
              <a:rPr lang="en-US" sz="2807">
                <a:solidFill>
                  <a:srgbClr val="0F403C"/>
                </a:solidFill>
                <a:latin typeface="Be Vietnam"/>
                <a:ea typeface="Be Vietnam"/>
                <a:cs typeface="Be Vietnam"/>
                <a:sym typeface="Be Vietnam"/>
              </a:rPr>
              <a:t>Loughborough College - Hannah Knatt (hannah.knatt@loucoll.ac.uk)</a:t>
            </a:r>
          </a:p>
          <a:p>
            <a:pPr algn="l">
              <a:lnSpc>
                <a:spcPts val="3930"/>
              </a:lnSpc>
            </a:pPr>
            <a:r>
              <a:rPr lang="en-US" sz="2807">
                <a:solidFill>
                  <a:srgbClr val="0F403C"/>
                </a:solidFill>
                <a:latin typeface="Be Vietnam"/>
                <a:ea typeface="Be Vietnam"/>
                <a:cs typeface="Be Vietnam"/>
                <a:sym typeface="Be Vietnam"/>
              </a:rPr>
              <a:t>St Mary’s - Craig Winrow (craig.winrow@stmarys.ac.uk) </a:t>
            </a:r>
          </a:p>
          <a:p>
            <a:pPr algn="l">
              <a:lnSpc>
                <a:spcPts val="4350"/>
              </a:lnSpc>
            </a:pP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855805" y="7848360"/>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7840289" y="847725"/>
            <a:ext cx="8826885"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DiSE progression </a:t>
            </a:r>
          </a:p>
        </p:txBody>
      </p:sp>
      <p:sp>
        <p:nvSpPr>
          <p:cNvPr name="Freeform 7" id="7"/>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481790" y="2723043"/>
            <a:ext cx="8967958" cy="5615583"/>
          </a:xfrm>
          <a:custGeom>
            <a:avLst/>
            <a:gdLst/>
            <a:ahLst/>
            <a:cxnLst/>
            <a:rect r="r" b="b" t="t" l="l"/>
            <a:pathLst>
              <a:path h="5615583" w="8967958">
                <a:moveTo>
                  <a:pt x="0" y="0"/>
                </a:moveTo>
                <a:lnTo>
                  <a:pt x="8967958" y="0"/>
                </a:lnTo>
                <a:lnTo>
                  <a:pt x="8967958" y="5615582"/>
                </a:lnTo>
                <a:lnTo>
                  <a:pt x="0" y="5615582"/>
                </a:lnTo>
                <a:lnTo>
                  <a:pt x="0" y="0"/>
                </a:lnTo>
                <a:close/>
              </a:path>
            </a:pathLst>
          </a:custGeom>
          <a:blipFill>
            <a:blip r:embed="rId6"/>
            <a:stretch>
              <a:fillRect l="0" t="0" r="0" b="0"/>
            </a:stretch>
          </a:blipFill>
        </p:spPr>
      </p:sp>
      <p:sp>
        <p:nvSpPr>
          <p:cNvPr name="TextBox 9" id="9"/>
          <p:cNvSpPr txBox="true"/>
          <p:nvPr/>
        </p:nvSpPr>
        <p:spPr>
          <a:xfrm rot="0">
            <a:off x="7840289" y="3052689"/>
            <a:ext cx="9979319" cy="5792618"/>
          </a:xfrm>
          <a:prstGeom prst="rect">
            <a:avLst/>
          </a:prstGeom>
        </p:spPr>
        <p:txBody>
          <a:bodyPr anchor="t" rtlCol="false" tIns="0" lIns="0" bIns="0" rIns="0">
            <a:spAutoFit/>
          </a:bodyPr>
          <a:lstStyle/>
          <a:p>
            <a:pPr algn="l" marL="716610" indent="-358305" lvl="1">
              <a:lnSpc>
                <a:spcPts val="4646"/>
              </a:lnSpc>
              <a:buFont typeface="Arial"/>
              <a:buChar char="•"/>
            </a:pPr>
            <a:r>
              <a:rPr lang="en-US" sz="3319">
                <a:solidFill>
                  <a:srgbClr val="0F403C"/>
                </a:solidFill>
                <a:latin typeface="Be Vietnam"/>
                <a:ea typeface="Be Vietnam"/>
                <a:cs typeface="Be Vietnam"/>
                <a:sym typeface="Be Vietnam"/>
              </a:rPr>
              <a:t>Your DiSE qualification holds </a:t>
            </a:r>
            <a:r>
              <a:rPr lang="en-US" b="true" sz="3319">
                <a:solidFill>
                  <a:srgbClr val="0F403C"/>
                </a:solidFill>
                <a:latin typeface="Be Vietnam Ultra-Bold"/>
                <a:ea typeface="Be Vietnam Ultra-Bold"/>
                <a:cs typeface="Be Vietnam Ultra-Bold"/>
                <a:sym typeface="Be Vietnam Ultra-Bold"/>
              </a:rPr>
              <a:t>64 UCAS points. </a:t>
            </a:r>
          </a:p>
          <a:p>
            <a:pPr algn="l" marL="716610" indent="-358305" lvl="1">
              <a:lnSpc>
                <a:spcPts val="4646"/>
              </a:lnSpc>
              <a:buFont typeface="Arial"/>
              <a:buChar char="•"/>
            </a:pPr>
            <a:r>
              <a:rPr lang="en-US" sz="3319">
                <a:solidFill>
                  <a:srgbClr val="0F403C"/>
                </a:solidFill>
                <a:latin typeface="Be Vietnam"/>
                <a:ea typeface="Be Vietnam"/>
                <a:cs typeface="Be Vietnam"/>
                <a:sym typeface="Be Vietnam"/>
              </a:rPr>
              <a:t>Remember to add these to your UCAS application - regardless if you think you’ll need them. </a:t>
            </a:r>
          </a:p>
          <a:p>
            <a:pPr algn="l" marL="716610" indent="-358305" lvl="1">
              <a:lnSpc>
                <a:spcPts val="4646"/>
              </a:lnSpc>
              <a:buFont typeface="Arial"/>
              <a:buChar char="•"/>
            </a:pPr>
            <a:r>
              <a:rPr lang="en-US" sz="3319">
                <a:solidFill>
                  <a:srgbClr val="0F403C"/>
                </a:solidFill>
                <a:latin typeface="Be Vietnam"/>
                <a:ea typeface="Be Vietnam"/>
                <a:cs typeface="Be Vietnam"/>
                <a:sym typeface="Be Vietnam"/>
              </a:rPr>
              <a:t>Document to be shared late September on how to add. </a:t>
            </a:r>
          </a:p>
          <a:p>
            <a:pPr algn="l" marL="716610" indent="-358305" lvl="1">
              <a:lnSpc>
                <a:spcPts val="4646"/>
              </a:lnSpc>
              <a:buFont typeface="Arial"/>
              <a:buChar char="•"/>
            </a:pPr>
            <a:r>
              <a:rPr lang="en-US" sz="3319">
                <a:solidFill>
                  <a:srgbClr val="0F403C"/>
                </a:solidFill>
                <a:latin typeface="Be Vietnam"/>
                <a:ea typeface="Be Vietnam"/>
                <a:cs typeface="Be Vietnam"/>
                <a:sym typeface="Be Vietnam"/>
              </a:rPr>
              <a:t>Not all universities see the numerical value, but all do see the skills you’ll develop. </a:t>
            </a:r>
          </a:p>
          <a:p>
            <a:pPr algn="l" marL="716610" indent="-358305" lvl="1">
              <a:lnSpc>
                <a:spcPts val="4646"/>
              </a:lnSpc>
              <a:buFont typeface="Arial"/>
              <a:buChar char="•"/>
            </a:pPr>
            <a:r>
              <a:rPr lang="en-US" sz="3319">
                <a:solidFill>
                  <a:srgbClr val="0F403C"/>
                </a:solidFill>
                <a:latin typeface="Be Vietnam"/>
                <a:ea typeface="Be Vietnam"/>
                <a:cs typeface="Be Vietnam"/>
                <a:sym typeface="Be Vietnam"/>
              </a:rPr>
              <a:t>Title: </a:t>
            </a:r>
            <a:r>
              <a:rPr lang="en-US" b="true" sz="3319">
                <a:solidFill>
                  <a:srgbClr val="0F403C"/>
                </a:solidFill>
                <a:latin typeface="Be Vietnam Ultra-Bold"/>
                <a:ea typeface="Be Vietnam Ultra-Bold"/>
                <a:cs typeface="Be Vietnam Ultra-Bold"/>
                <a:sym typeface="Be Vietnam Ultra-Bold"/>
              </a:rPr>
              <a:t>Pearson BTEC Level 3 Diploma in Sporting Excellence. </a:t>
            </a:r>
          </a:p>
        </p:txBody>
      </p:sp>
      <p:sp>
        <p:nvSpPr>
          <p:cNvPr name="Freeform 10" id="10"/>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7"/>
            <a:stretch>
              <a:fillRect l="0" t="0" r="0" b="0"/>
            </a:stretch>
          </a:blipFill>
        </p:spPr>
      </p:sp>
      <p:sp>
        <p:nvSpPr>
          <p:cNvPr name="Freeform 11" id="11"/>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8"/>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086053" y="6597162"/>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graphicFrame>
        <p:nvGraphicFramePr>
          <p:cNvPr name="Table 9" id="9"/>
          <p:cNvGraphicFramePr>
            <a:graphicFrameLocks noGrp="true"/>
          </p:cNvGraphicFramePr>
          <p:nvPr/>
        </p:nvGraphicFramePr>
        <p:xfrm>
          <a:off x="2780699" y="3505685"/>
          <a:ext cx="4181692" cy="2895600"/>
        </p:xfrm>
        <a:graphic>
          <a:graphicData uri="http://schemas.openxmlformats.org/drawingml/2006/table">
            <a:tbl>
              <a:tblPr/>
              <a:tblGrid>
                <a:gridCol w="2381061"/>
              </a:tblGrid>
              <a:tr h="1129284">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October over-night camp (10</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/11</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 October) </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0CFDF"/>
                    </a:solidFill>
                  </a:tcPr>
                </a:tc>
              </a:tr>
              <a:tr h="1766316">
                <a:tc>
                  <a:txBody>
                    <a:bodyPr anchor="t" rtlCol="false"/>
                    <a:lstStyle/>
                    <a:p>
                      <a:pPr algn="l" marL="388620" indent="-194310" lvl="1">
                        <a:lnSpc>
                          <a:spcPts val="2520"/>
                        </a:lnSpc>
                        <a:buFont typeface="Arial"/>
                        <a:buChar char="•"/>
                        <a:defRPr/>
                      </a:pPr>
                      <a:r>
                        <a:rPr lang="en-US" sz="1800">
                          <a:solidFill>
                            <a:srgbClr val="000000"/>
                          </a:solidFill>
                          <a:latin typeface="Be Vietnam"/>
                          <a:ea typeface="Be Vietnam"/>
                          <a:cs typeface="Be Vietnam"/>
                          <a:sym typeface="Be Vietnam"/>
                        </a:rPr>
                        <a:t>Dealing with the media 1</a:t>
                      </a:r>
                      <a:endParaRPr lang="en-US" sz="1100"/>
                    </a:p>
                    <a:p>
                      <a:pPr algn="l" marL="388620" indent="-194310" lvl="1">
                        <a:lnSpc>
                          <a:spcPts val="2520"/>
                        </a:lnSpc>
                        <a:buFont typeface="Arial"/>
                        <a:buChar char="•"/>
                      </a:pPr>
                      <a:r>
                        <a:rPr lang="en-US" sz="1800">
                          <a:solidFill>
                            <a:srgbClr val="000000"/>
                          </a:solidFill>
                          <a:latin typeface="Be Vietnam"/>
                          <a:ea typeface="Be Vietnam"/>
                          <a:cs typeface="Be Vietnam"/>
                          <a:sym typeface="Be Vietnam"/>
                        </a:rPr>
                        <a:t>Dealing with the media 2 </a:t>
                      </a:r>
                    </a:p>
                    <a:p>
                      <a:pPr algn="l" marL="388620" indent="-194310" lvl="1">
                        <a:lnSpc>
                          <a:spcPts val="2520"/>
                        </a:lnSpc>
                        <a:buFont typeface="Arial"/>
                        <a:buChar char="•"/>
                      </a:pPr>
                      <a:r>
                        <a:rPr lang="en-US" sz="1800">
                          <a:solidFill>
                            <a:srgbClr val="000000"/>
                          </a:solidFill>
                          <a:latin typeface="Be Vietnam"/>
                          <a:ea typeface="Be Vietnam"/>
                          <a:cs typeface="Be Vietnam"/>
                          <a:sym typeface="Be Vietnam"/>
                        </a:rPr>
                        <a:t>Health &amp; Safety 2 </a:t>
                      </a:r>
                    </a:p>
                    <a:p>
                      <a:pPr algn="l" marL="388620" indent="-194310" lvl="1">
                        <a:lnSpc>
                          <a:spcPts val="2520"/>
                        </a:lnSpc>
                        <a:buFont typeface="Arial"/>
                        <a:buChar char="•"/>
                      </a:pPr>
                      <a:r>
                        <a:rPr lang="en-US" sz="1800">
                          <a:solidFill>
                            <a:srgbClr val="000000"/>
                          </a:solidFill>
                          <a:latin typeface="Be Vietnam"/>
                          <a:ea typeface="Be Vietnam"/>
                          <a:cs typeface="Be Vietnam"/>
                          <a:sym typeface="Be Vietnam"/>
                        </a:rPr>
                        <a:t>Managing my dual-career 2</a:t>
                      </a: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F6D8"/>
                    </a:solidFill>
                  </a:tcPr>
                </a:tc>
              </a:tr>
            </a:tbl>
          </a:graphicData>
        </a:graphic>
      </p:graphicFrame>
      <p:sp>
        <p:nvSpPr>
          <p:cNvPr name="TextBox 10" id="10"/>
          <p:cNvSpPr txBox="true"/>
          <p:nvPr/>
        </p:nvSpPr>
        <p:spPr>
          <a:xfrm rot="0">
            <a:off x="446470" y="2705035"/>
            <a:ext cx="10345163" cy="522177"/>
          </a:xfrm>
          <a:prstGeom prst="rect">
            <a:avLst/>
          </a:prstGeom>
        </p:spPr>
        <p:txBody>
          <a:bodyPr anchor="t" rtlCol="false" tIns="0" lIns="0" bIns="0" rIns="0">
            <a:spAutoFit/>
          </a:bodyPr>
          <a:lstStyle/>
          <a:p>
            <a:pPr algn="l">
              <a:lnSpc>
                <a:spcPts val="4350"/>
              </a:lnSpc>
            </a:pPr>
            <a:r>
              <a:rPr lang="en-US" sz="3107">
                <a:solidFill>
                  <a:srgbClr val="0F403C"/>
                </a:solidFill>
                <a:latin typeface="Be Vietnam"/>
                <a:ea typeface="Be Vietnam"/>
                <a:cs typeface="Be Vietnam"/>
                <a:sym typeface="Be Vietnam"/>
              </a:rPr>
              <a:t>What is left to be completed this academic year?</a:t>
            </a:r>
          </a:p>
        </p:txBody>
      </p:sp>
      <p:sp>
        <p:nvSpPr>
          <p:cNvPr name="TextBox 11" id="11"/>
          <p:cNvSpPr txBox="true"/>
          <p:nvPr/>
        </p:nvSpPr>
        <p:spPr>
          <a:xfrm rot="0">
            <a:off x="7840289" y="847725"/>
            <a:ext cx="8826885"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DiSE progression </a:t>
            </a:r>
          </a:p>
        </p:txBody>
      </p:sp>
      <p:graphicFrame>
        <p:nvGraphicFramePr>
          <p:cNvPr name="Table 12" id="12"/>
          <p:cNvGraphicFramePr>
            <a:graphicFrameLocks noGrp="true"/>
          </p:cNvGraphicFramePr>
          <p:nvPr/>
        </p:nvGraphicFramePr>
        <p:xfrm>
          <a:off x="8404866" y="3505685"/>
          <a:ext cx="4186918" cy="2895600"/>
        </p:xfrm>
        <a:graphic>
          <a:graphicData uri="http://schemas.openxmlformats.org/drawingml/2006/table">
            <a:tbl>
              <a:tblPr/>
              <a:tblGrid>
                <a:gridCol w="2387045"/>
              </a:tblGrid>
              <a:tr h="1129284">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December camp (1 day) </a:t>
                      </a:r>
                      <a:endParaRPr lang="en-US" sz="1100"/>
                    </a:p>
                    <a:p>
                      <a:pPr algn="ctr">
                        <a:lnSpc>
                          <a:spcPts val="2520"/>
                        </a:lnSpc>
                      </a:pPr>
                      <a:r>
                        <a:rPr lang="en-US" sz="1800" b="true">
                          <a:solidFill>
                            <a:srgbClr val="000000"/>
                          </a:solidFill>
                          <a:latin typeface="Be Vietnam Ultra-Bold"/>
                          <a:ea typeface="Be Vietnam Ultra-Bold"/>
                          <a:cs typeface="Be Vietnam Ultra-Bold"/>
                          <a:sym typeface="Be Vietnam Ultra-Bold"/>
                        </a:rPr>
                        <a:t>(12</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 or 13</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 December) </a:t>
                      </a: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0CFDF"/>
                    </a:solidFill>
                  </a:tcPr>
                </a:tc>
              </a:tr>
              <a:tr h="1766316">
                <a:tc>
                  <a:txBody>
                    <a:bodyPr anchor="t" rtlCol="false"/>
                    <a:lstStyle/>
                    <a:p>
                      <a:pPr algn="l" marL="388620" indent="-194310" lvl="1">
                        <a:lnSpc>
                          <a:spcPts val="2520"/>
                        </a:lnSpc>
                        <a:buFont typeface="Arial"/>
                        <a:buChar char="•"/>
                        <a:defRPr/>
                      </a:pPr>
                      <a:r>
                        <a:rPr lang="en-US" sz="1800">
                          <a:solidFill>
                            <a:srgbClr val="000000"/>
                          </a:solidFill>
                          <a:latin typeface="Be Vietnam"/>
                          <a:ea typeface="Be Vietnam"/>
                          <a:cs typeface="Be Vietnam"/>
                          <a:sym typeface="Be Vietnam"/>
                        </a:rPr>
                        <a:t>Mental Health </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F6D8"/>
                    </a:solidFill>
                  </a:tcPr>
                </a:tc>
              </a:tr>
            </a:tbl>
          </a:graphicData>
        </a:graphic>
      </p:graphicFrame>
      <p:graphicFrame>
        <p:nvGraphicFramePr>
          <p:cNvPr name="Table 13" id="13"/>
          <p:cNvGraphicFramePr>
            <a:graphicFrameLocks noGrp="true"/>
          </p:cNvGraphicFramePr>
          <p:nvPr/>
        </p:nvGraphicFramePr>
        <p:xfrm>
          <a:off x="13698313" y="3417712"/>
          <a:ext cx="3874771" cy="2983573"/>
        </p:xfrm>
        <a:graphic>
          <a:graphicData uri="http://schemas.openxmlformats.org/drawingml/2006/table">
            <a:tbl>
              <a:tblPr/>
              <a:tblGrid>
                <a:gridCol w="2042877"/>
              </a:tblGrid>
              <a:tr h="1128840">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March camp (1 day) </a:t>
                      </a:r>
                      <a:endParaRPr lang="en-US" sz="1100"/>
                    </a:p>
                    <a:p>
                      <a:pPr algn="ctr">
                        <a:lnSpc>
                          <a:spcPts val="2520"/>
                        </a:lnSpc>
                      </a:pPr>
                      <a:r>
                        <a:rPr lang="en-US" sz="1800" b="true">
                          <a:solidFill>
                            <a:srgbClr val="000000"/>
                          </a:solidFill>
                          <a:latin typeface="Be Vietnam Ultra-Bold"/>
                          <a:ea typeface="Be Vietnam Ultra-Bold"/>
                          <a:cs typeface="Be Vietnam Ultra-Bold"/>
                          <a:sym typeface="Be Vietnam Ultra-Bold"/>
                        </a:rPr>
                        <a:t>(20</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/21</a:t>
                      </a:r>
                      <a:r>
                        <a:rPr lang="en-US" sz="1800" b="true">
                          <a:solidFill>
                            <a:srgbClr val="000000"/>
                          </a:solidFill>
                          <a:latin typeface="Be Vietnam Ultra-Bold"/>
                          <a:ea typeface="Be Vietnam Ultra-Bold"/>
                          <a:cs typeface="Be Vietnam Ultra-Bold"/>
                          <a:sym typeface="Be Vietnam Ultra-Bold"/>
                        </a:rPr>
                        <a:t>st</a:t>
                      </a:r>
                      <a:r>
                        <a:rPr lang="en-US" sz="1800" b="true">
                          <a:solidFill>
                            <a:srgbClr val="000000"/>
                          </a:solidFill>
                          <a:latin typeface="Be Vietnam Ultra-Bold"/>
                          <a:ea typeface="Be Vietnam Ultra-Bold"/>
                          <a:cs typeface="Be Vietnam Ultra-Bold"/>
                          <a:sym typeface="Be Vietnam Ultra-Bold"/>
                        </a:rPr>
                        <a:t> March) </a:t>
                      </a: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0CFDF"/>
                    </a:solidFill>
                  </a:tcPr>
                </a:tc>
              </a:tr>
              <a:tr h="1854733">
                <a:tc>
                  <a:txBody>
                    <a:bodyPr anchor="t" rtlCol="false"/>
                    <a:lstStyle/>
                    <a:p>
                      <a:pPr algn="l" marL="388620" indent="-194310" lvl="1">
                        <a:lnSpc>
                          <a:spcPts val="2520"/>
                        </a:lnSpc>
                        <a:buFont typeface="Arial"/>
                        <a:buChar char="•"/>
                        <a:defRPr/>
                      </a:pPr>
                      <a:r>
                        <a:rPr lang="en-US" sz="1800">
                          <a:solidFill>
                            <a:srgbClr val="000000"/>
                          </a:solidFill>
                          <a:latin typeface="Be Vietnam"/>
                          <a:ea typeface="Be Vietnam"/>
                          <a:cs typeface="Be Vietnam"/>
                          <a:sym typeface="Be Vietnam"/>
                        </a:rPr>
                        <a:t>Final amendments, resubmissions or missing professional discussions. </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EFF6D8"/>
                    </a:solidFill>
                  </a:tcPr>
                </a:tc>
              </a:tr>
            </a:tbl>
          </a:graphicData>
        </a:graphic>
      </p:graphicFrame>
      <p:graphicFrame>
        <p:nvGraphicFramePr>
          <p:cNvPr name="Table 14" id="14"/>
          <p:cNvGraphicFramePr>
            <a:graphicFrameLocks noGrp="true"/>
          </p:cNvGraphicFramePr>
          <p:nvPr/>
        </p:nvGraphicFramePr>
        <p:xfrm>
          <a:off x="2780699" y="3505685"/>
          <a:ext cx="4181692" cy="1152525"/>
        </p:xfrm>
        <a:graphic>
          <a:graphicData uri="http://schemas.openxmlformats.org/drawingml/2006/table">
            <a:tbl>
              <a:tblPr/>
              <a:tblGrid>
                <a:gridCol w="2381061"/>
              </a:tblGrid>
              <a:tr h="1152525">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October over-night camp (10</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/11</a:t>
                      </a:r>
                      <a:r>
                        <a:rPr lang="en-US" sz="1800" b="true">
                          <a:solidFill>
                            <a:srgbClr val="000000"/>
                          </a:solidFill>
                          <a:latin typeface="Be Vietnam Ultra-Bold"/>
                          <a:ea typeface="Be Vietnam Ultra-Bold"/>
                          <a:cs typeface="Be Vietnam Ultra-Bold"/>
                          <a:sym typeface="Be Vietnam Ultra-Bold"/>
                        </a:rPr>
                        <a:t>th</a:t>
                      </a:r>
                      <a:r>
                        <a:rPr lang="en-US" sz="1800" b="true">
                          <a:solidFill>
                            <a:srgbClr val="000000"/>
                          </a:solidFill>
                          <a:latin typeface="Be Vietnam Ultra-Bold"/>
                          <a:ea typeface="Be Vietnam Ultra-Bold"/>
                          <a:cs typeface="Be Vietnam Ultra-Bold"/>
                          <a:sym typeface="Be Vietnam Ultra-Bold"/>
                        </a:rPr>
                        <a:t> October) </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C0CFDF"/>
                    </a:solidFill>
                  </a:tcPr>
                </a:tc>
              </a:tr>
            </a:tbl>
          </a:graphicData>
        </a:graphic>
      </p:graphicFrame>
      <p:graphicFrame>
        <p:nvGraphicFramePr>
          <p:cNvPr name="Table 15" id="15"/>
          <p:cNvGraphicFramePr>
            <a:graphicFrameLocks noGrp="true"/>
          </p:cNvGraphicFramePr>
          <p:nvPr/>
        </p:nvGraphicFramePr>
        <p:xfrm>
          <a:off x="5880479" y="6802445"/>
          <a:ext cx="3271643" cy="1152525"/>
        </p:xfrm>
        <a:graphic>
          <a:graphicData uri="http://schemas.openxmlformats.org/drawingml/2006/table">
            <a:tbl>
              <a:tblPr/>
              <a:tblGrid>
                <a:gridCol w="1862878"/>
              </a:tblGrid>
              <a:tr h="1152525">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IAP 2</a:t>
                      </a:r>
                      <a:endParaRPr lang="en-US" sz="1100"/>
                    </a:p>
                    <a:p>
                      <a:pPr algn="ctr">
                        <a:lnSpc>
                          <a:spcPts val="2520"/>
                        </a:lnSpc>
                      </a:pPr>
                      <a:r>
                        <a:rPr lang="en-US" sz="1800">
                          <a:solidFill>
                            <a:srgbClr val="000000"/>
                          </a:solidFill>
                          <a:latin typeface="Be Vietnam"/>
                          <a:ea typeface="Be Vietnam"/>
                          <a:cs typeface="Be Vietnam"/>
                          <a:sym typeface="Be Vietnam"/>
                        </a:rPr>
                        <a:t>Around October 2026</a:t>
                      </a: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99FFFF"/>
                    </a:solidFill>
                  </a:tcPr>
                </a:tc>
              </a:tr>
            </a:tbl>
          </a:graphicData>
        </a:graphic>
      </p:graphicFrame>
      <p:graphicFrame>
        <p:nvGraphicFramePr>
          <p:cNvPr name="Table 16" id="16"/>
          <p:cNvGraphicFramePr>
            <a:graphicFrameLocks noGrp="true"/>
          </p:cNvGraphicFramePr>
          <p:nvPr/>
        </p:nvGraphicFramePr>
        <p:xfrm>
          <a:off x="11749429" y="6740454"/>
          <a:ext cx="3271643" cy="1152525"/>
        </p:xfrm>
        <a:graphic>
          <a:graphicData uri="http://schemas.openxmlformats.org/drawingml/2006/table">
            <a:tbl>
              <a:tblPr/>
              <a:tblGrid>
                <a:gridCol w="1862878"/>
              </a:tblGrid>
              <a:tr h="1152525">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IAP 3</a:t>
                      </a:r>
                      <a:endParaRPr lang="en-US" sz="1100"/>
                    </a:p>
                    <a:p>
                      <a:pPr algn="ctr">
                        <a:lnSpc>
                          <a:spcPts val="2520"/>
                        </a:lnSpc>
                      </a:pPr>
                      <a:r>
                        <a:rPr lang="en-US" sz="1800">
                          <a:solidFill>
                            <a:srgbClr val="000000"/>
                          </a:solidFill>
                          <a:latin typeface="Be Vietnam"/>
                          <a:ea typeface="Be Vietnam"/>
                          <a:cs typeface="Be Vietnam"/>
                          <a:sym typeface="Be Vietnam"/>
                        </a:rPr>
                        <a:t>Around January 2027</a:t>
                      </a: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99FFFF"/>
                    </a:solidFill>
                  </a:tcPr>
                </a:tc>
              </a:tr>
            </a:tbl>
          </a:graphicData>
        </a:graphic>
      </p:graphicFrame>
      <p:graphicFrame>
        <p:nvGraphicFramePr>
          <p:cNvPr name="Table 17" id="17"/>
          <p:cNvGraphicFramePr>
            <a:graphicFrameLocks noGrp="true"/>
          </p:cNvGraphicFramePr>
          <p:nvPr/>
        </p:nvGraphicFramePr>
        <p:xfrm>
          <a:off x="2491811" y="8313882"/>
          <a:ext cx="13304378" cy="838200"/>
        </p:xfrm>
        <a:graphic>
          <a:graphicData uri="http://schemas.openxmlformats.org/drawingml/2006/table">
            <a:tbl>
              <a:tblPr/>
              <a:tblGrid>
                <a:gridCol w="13304378"/>
              </a:tblGrid>
              <a:tr h="605594">
                <a:tc>
                  <a:txBody>
                    <a:bodyPr anchor="t" rtlCol="false"/>
                    <a:lstStyle/>
                    <a:p>
                      <a:pPr algn="ctr">
                        <a:lnSpc>
                          <a:spcPts val="2520"/>
                        </a:lnSpc>
                        <a:defRPr/>
                      </a:pPr>
                      <a:r>
                        <a:rPr lang="en-US" sz="1800">
                          <a:solidFill>
                            <a:srgbClr val="000000"/>
                          </a:solidFill>
                          <a:latin typeface="Be Vietnam"/>
                          <a:ea typeface="Be Vietnam"/>
                          <a:cs typeface="Be Vietnam"/>
                          <a:sym typeface="Be Vietnam"/>
                        </a:rPr>
                        <a:t>Professioanl discussions to be completed throughout the year with your tutor - don’t forget these</a:t>
                      </a:r>
                      <a:endParaRPr lang="en-US" sz="1100"/>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FEFFF2"/>
                    </a:solidFill>
                  </a:tcPr>
                </a:tc>
              </a:tr>
            </a:tbl>
          </a:graphicData>
        </a:graphic>
      </p:graphicFrame>
      <p:graphicFrame>
        <p:nvGraphicFramePr>
          <p:cNvPr name="Table 18" id="18"/>
          <p:cNvGraphicFramePr>
            <a:graphicFrameLocks noGrp="true"/>
          </p:cNvGraphicFramePr>
          <p:nvPr/>
        </p:nvGraphicFramePr>
        <p:xfrm>
          <a:off x="446470" y="6802445"/>
          <a:ext cx="3851289" cy="1152525"/>
        </p:xfrm>
        <a:graphic>
          <a:graphicData uri="http://schemas.openxmlformats.org/drawingml/2006/table">
            <a:tbl>
              <a:tblPr/>
              <a:tblGrid>
                <a:gridCol w="2586036"/>
              </a:tblGrid>
              <a:tr h="1152525">
                <a:tc>
                  <a:txBody>
                    <a:bodyPr anchor="t" rtlCol="false"/>
                    <a:lstStyle/>
                    <a:p>
                      <a:pPr algn="ctr">
                        <a:lnSpc>
                          <a:spcPts val="2520"/>
                        </a:lnSpc>
                        <a:defRPr/>
                      </a:pPr>
                      <a:r>
                        <a:rPr lang="en-US" sz="1800" b="true">
                          <a:solidFill>
                            <a:srgbClr val="000000"/>
                          </a:solidFill>
                          <a:latin typeface="Be Vietnam Ultra-Bold"/>
                          <a:ea typeface="Be Vietnam Ultra-Bold"/>
                          <a:cs typeface="Be Vietnam Ultra-Bold"/>
                          <a:sym typeface="Be Vietnam Ultra-Bold"/>
                        </a:rPr>
                        <a:t>Welcome back meeting</a:t>
                      </a:r>
                      <a:endParaRPr lang="en-US" sz="1100"/>
                    </a:p>
                    <a:p>
                      <a:pPr algn="ctr">
                        <a:lnSpc>
                          <a:spcPts val="2520"/>
                        </a:lnSpc>
                      </a:pPr>
                      <a:r>
                        <a:rPr lang="en-US" sz="1800">
                          <a:solidFill>
                            <a:srgbClr val="000000"/>
                          </a:solidFill>
                          <a:latin typeface="Be Vietnam"/>
                          <a:ea typeface="Be Vietnam"/>
                          <a:cs typeface="Be Vietnam"/>
                          <a:sym typeface="Be Vietnam"/>
                        </a:rPr>
                        <a:t>Online - Weds 30</a:t>
                      </a:r>
                      <a:r>
                        <a:rPr lang="en-US" sz="1800">
                          <a:solidFill>
                            <a:srgbClr val="000000"/>
                          </a:solidFill>
                          <a:latin typeface="Be Vietnam"/>
                          <a:ea typeface="Be Vietnam"/>
                          <a:cs typeface="Be Vietnam"/>
                          <a:sym typeface="Be Vietnam"/>
                        </a:rPr>
                        <a:t>th</a:t>
                      </a:r>
                      <a:r>
                        <a:rPr lang="en-US" sz="1800">
                          <a:solidFill>
                            <a:srgbClr val="000000"/>
                          </a:solidFill>
                          <a:latin typeface="Be Vietnam"/>
                          <a:ea typeface="Be Vietnam"/>
                          <a:cs typeface="Be Vietnam"/>
                          <a:sym typeface="Be Vietnam"/>
                        </a:rPr>
                        <a:t> Sep (7pm) </a:t>
                      </a:r>
                    </a:p>
                  </a:txBody>
                  <a:tcPr marL="190500" marR="190500" marT="190500" marB="190500" anchor="ctr">
                    <a:lnL cmpd="sng" algn="ctr" cap="flat" w="38100">
                      <a:solidFill>
                        <a:srgbClr val="000000"/>
                      </a:solidFill>
                      <a:prstDash val="solid"/>
                      <a:round/>
                      <a:headEnd type="none" w="med" len="med"/>
                      <a:tailEnd type="none" w="med" len="med"/>
                    </a:lnL>
                    <a:lnR cmpd="sng" algn="ctr" cap="flat" w="38100">
                      <a:solidFill>
                        <a:srgbClr val="000000"/>
                      </a:solidFill>
                      <a:prstDash val="solid"/>
                      <a:round/>
                      <a:headEnd type="none" w="med" len="med"/>
                      <a:tailEnd type="none" w="med" len="med"/>
                    </a:lnR>
                    <a:lnT cmpd="sng" algn="ctr" cap="flat" w="38100">
                      <a:solidFill>
                        <a:srgbClr val="000000"/>
                      </a:solidFill>
                      <a:prstDash val="solid"/>
                      <a:round/>
                      <a:headEnd type="none" w="med" len="med"/>
                      <a:tailEnd type="none" w="med" len="med"/>
                    </a:lnT>
                    <a:lnB cmpd="sng" algn="ctr" cap="flat" w="38100">
                      <a:solidFill>
                        <a:srgbClr val="000000"/>
                      </a:solidFill>
                      <a:prstDash val="solid"/>
                      <a:round/>
                      <a:headEnd type="none" w="med" len="med"/>
                      <a:tailEnd type="none" w="med" len="med"/>
                    </a:lnB>
                    <a:solidFill>
                      <a:srgbClr val="99FFFF"/>
                    </a:solidFill>
                  </a:tcPr>
                </a:tc>
              </a:tr>
            </a:tbl>
          </a:graphicData>
        </a:graphic>
      </p:graphicFrame>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1028700" y="6205861"/>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7840289" y="847725"/>
            <a:ext cx="8826885"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Which path for me?</a:t>
            </a:r>
          </a:p>
        </p:txBody>
      </p:sp>
      <p:sp>
        <p:nvSpPr>
          <p:cNvPr name="Freeform 7" id="7"/>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606297" y="1577023"/>
            <a:ext cx="8622878" cy="8709977"/>
          </a:xfrm>
          <a:custGeom>
            <a:avLst/>
            <a:gdLst/>
            <a:ahLst/>
            <a:cxnLst/>
            <a:rect r="r" b="b" t="t" l="l"/>
            <a:pathLst>
              <a:path h="8709977" w="8622878">
                <a:moveTo>
                  <a:pt x="0" y="0"/>
                </a:moveTo>
                <a:lnTo>
                  <a:pt x="8622877" y="0"/>
                </a:lnTo>
                <a:lnTo>
                  <a:pt x="8622877" y="8709977"/>
                </a:lnTo>
                <a:lnTo>
                  <a:pt x="0" y="87099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7016580" y="2682838"/>
            <a:ext cx="10345163" cy="7049644"/>
          </a:xfrm>
          <a:prstGeom prst="rect">
            <a:avLst/>
          </a:prstGeom>
        </p:spPr>
        <p:txBody>
          <a:bodyPr anchor="t" rtlCol="false" tIns="0" lIns="0" bIns="0" rIns="0">
            <a:spAutoFit/>
          </a:bodyPr>
          <a:lstStyle/>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Worthwhile knowing that University isn’t the only route. </a:t>
            </a:r>
          </a:p>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Consider:</a:t>
            </a:r>
          </a:p>
          <a:p>
            <a:pPr algn="l" marL="1341781" indent="-447260" lvl="2">
              <a:lnSpc>
                <a:spcPts val="4350"/>
              </a:lnSpc>
              <a:buFont typeface="Arial"/>
              <a:buChar char="⚬"/>
            </a:pPr>
            <a:r>
              <a:rPr lang="en-US" sz="3107">
                <a:solidFill>
                  <a:srgbClr val="0F403C"/>
                </a:solidFill>
                <a:latin typeface="Be Vietnam"/>
                <a:ea typeface="Be Vietnam"/>
                <a:cs typeface="Be Vietnam"/>
                <a:sym typeface="Be Vietnam"/>
              </a:rPr>
              <a:t>Higher Education institutions </a:t>
            </a:r>
          </a:p>
          <a:p>
            <a:pPr algn="l" marL="1341781" indent="-447260" lvl="2">
              <a:lnSpc>
                <a:spcPts val="4350"/>
              </a:lnSpc>
              <a:buFont typeface="Arial"/>
              <a:buChar char="⚬"/>
            </a:pPr>
            <a:r>
              <a:rPr lang="en-US" sz="3107">
                <a:solidFill>
                  <a:srgbClr val="0F403C"/>
                </a:solidFill>
                <a:latin typeface="Be Vietnam"/>
                <a:ea typeface="Be Vietnam"/>
                <a:cs typeface="Be Vietnam"/>
                <a:sym typeface="Be Vietnam"/>
              </a:rPr>
              <a:t>Employment </a:t>
            </a:r>
          </a:p>
          <a:p>
            <a:pPr algn="l" marL="1341781" indent="-447260" lvl="2">
              <a:lnSpc>
                <a:spcPts val="4350"/>
              </a:lnSpc>
              <a:buFont typeface="Arial"/>
              <a:buChar char="⚬"/>
            </a:pPr>
            <a:r>
              <a:rPr lang="en-US" sz="3107">
                <a:solidFill>
                  <a:srgbClr val="0F403C"/>
                </a:solidFill>
                <a:latin typeface="Be Vietnam"/>
                <a:ea typeface="Be Vietnam"/>
                <a:cs typeface="Be Vietnam"/>
                <a:sym typeface="Be Vietnam"/>
              </a:rPr>
              <a:t>Apprenticeships</a:t>
            </a:r>
          </a:p>
          <a:p>
            <a:pPr algn="l">
              <a:lnSpc>
                <a:spcPts val="4350"/>
              </a:lnSpc>
            </a:pPr>
          </a:p>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Balance out your sporting commitments alongside a potential career. </a:t>
            </a:r>
          </a:p>
          <a:p>
            <a:pPr algn="l" marL="670891" indent="-335445" lvl="1">
              <a:lnSpc>
                <a:spcPts val="4350"/>
              </a:lnSpc>
              <a:buFont typeface="Arial"/>
              <a:buChar char="•"/>
            </a:pPr>
            <a:r>
              <a:rPr lang="en-US" sz="3107">
                <a:solidFill>
                  <a:srgbClr val="0F403C"/>
                </a:solidFill>
                <a:latin typeface="Be Vietnam"/>
                <a:ea typeface="Be Vietnam"/>
                <a:cs typeface="Be Vietnam"/>
                <a:sym typeface="Be Vietnam"/>
              </a:rPr>
              <a:t>As a Loughborough College learner, you can access our Independent Advice &amp; Guidance (IAG) as well as any at your other college. Reach out should this be required. </a:t>
            </a:r>
          </a:p>
        </p:txBody>
      </p:sp>
      <p:sp>
        <p:nvSpPr>
          <p:cNvPr name="Freeform 10" id="10"/>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8"/>
            <a:stretch>
              <a:fillRect l="0" t="0" r="0" b="0"/>
            </a:stretch>
          </a:blipFill>
        </p:spPr>
      </p:sp>
      <p:sp>
        <p:nvSpPr>
          <p:cNvPr name="Freeform 11" id="11"/>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9"/>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554707" y="462923"/>
            <a:ext cx="8826885"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HE options </a:t>
            </a:r>
          </a:p>
        </p:txBody>
      </p:sp>
      <p:sp>
        <p:nvSpPr>
          <p:cNvPr name="Freeform 8" id="8"/>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9" id="9"/>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10" id="10"/>
          <p:cNvSpPr/>
          <p:nvPr/>
        </p:nvSpPr>
        <p:spPr>
          <a:xfrm flipH="false" flipV="false" rot="0">
            <a:off x="2183510" y="2071461"/>
            <a:ext cx="14396165" cy="7915079"/>
          </a:xfrm>
          <a:custGeom>
            <a:avLst/>
            <a:gdLst/>
            <a:ahLst/>
            <a:cxnLst/>
            <a:rect r="r" b="b" t="t" l="l"/>
            <a:pathLst>
              <a:path h="7915079" w="14396165">
                <a:moveTo>
                  <a:pt x="0" y="0"/>
                </a:moveTo>
                <a:lnTo>
                  <a:pt x="14396165" y="0"/>
                </a:lnTo>
                <a:lnTo>
                  <a:pt x="14396165" y="7915079"/>
                </a:lnTo>
                <a:lnTo>
                  <a:pt x="0" y="7915079"/>
                </a:lnTo>
                <a:lnTo>
                  <a:pt x="0" y="0"/>
                </a:lnTo>
                <a:close/>
              </a:path>
            </a:pathLst>
          </a:custGeom>
          <a:blipFill>
            <a:blip r:embed="rId8"/>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9" id="9"/>
          <p:cNvSpPr/>
          <p:nvPr/>
        </p:nvSpPr>
        <p:spPr>
          <a:xfrm flipH="false" flipV="false" rot="0">
            <a:off x="12073506" y="527891"/>
            <a:ext cx="5424715" cy="1883897"/>
          </a:xfrm>
          <a:custGeom>
            <a:avLst/>
            <a:gdLst/>
            <a:ahLst/>
            <a:cxnLst/>
            <a:rect r="r" b="b" t="t" l="l"/>
            <a:pathLst>
              <a:path h="1883897" w="5424715">
                <a:moveTo>
                  <a:pt x="0" y="0"/>
                </a:moveTo>
                <a:lnTo>
                  <a:pt x="5424715" y="0"/>
                </a:lnTo>
                <a:lnTo>
                  <a:pt x="5424715" y="1883897"/>
                </a:lnTo>
                <a:lnTo>
                  <a:pt x="0" y="1883897"/>
                </a:lnTo>
                <a:lnTo>
                  <a:pt x="0" y="0"/>
                </a:lnTo>
                <a:close/>
              </a:path>
            </a:pathLst>
          </a:custGeom>
          <a:blipFill>
            <a:blip r:embed="rId8"/>
            <a:stretch>
              <a:fillRect l="0" t="0" r="0" b="0"/>
            </a:stretch>
          </a:blipFill>
        </p:spPr>
      </p:sp>
      <p:sp>
        <p:nvSpPr>
          <p:cNvPr name="Freeform 10" id="10"/>
          <p:cNvSpPr/>
          <p:nvPr/>
        </p:nvSpPr>
        <p:spPr>
          <a:xfrm flipH="false" flipV="false" rot="0">
            <a:off x="554707" y="5961001"/>
            <a:ext cx="3661225" cy="2835161"/>
          </a:xfrm>
          <a:custGeom>
            <a:avLst/>
            <a:gdLst/>
            <a:ahLst/>
            <a:cxnLst/>
            <a:rect r="r" b="b" t="t" l="l"/>
            <a:pathLst>
              <a:path h="2835161" w="3661225">
                <a:moveTo>
                  <a:pt x="0" y="0"/>
                </a:moveTo>
                <a:lnTo>
                  <a:pt x="3661225" y="0"/>
                </a:lnTo>
                <a:lnTo>
                  <a:pt x="3661225" y="2835161"/>
                </a:lnTo>
                <a:lnTo>
                  <a:pt x="0" y="2835161"/>
                </a:lnTo>
                <a:lnTo>
                  <a:pt x="0" y="0"/>
                </a:lnTo>
                <a:close/>
              </a:path>
            </a:pathLst>
          </a:custGeom>
          <a:blipFill>
            <a:blip r:embed="rId9"/>
            <a:stretch>
              <a:fillRect l="0" t="0" r="0" b="0"/>
            </a:stretch>
          </a:blipFill>
        </p:spPr>
      </p:sp>
      <p:sp>
        <p:nvSpPr>
          <p:cNvPr name="Freeform 11" id="11"/>
          <p:cNvSpPr/>
          <p:nvPr/>
        </p:nvSpPr>
        <p:spPr>
          <a:xfrm flipH="false" flipV="false" rot="0">
            <a:off x="4457780" y="5961001"/>
            <a:ext cx="4252742" cy="2835161"/>
          </a:xfrm>
          <a:custGeom>
            <a:avLst/>
            <a:gdLst/>
            <a:ahLst/>
            <a:cxnLst/>
            <a:rect r="r" b="b" t="t" l="l"/>
            <a:pathLst>
              <a:path h="2835161" w="4252742">
                <a:moveTo>
                  <a:pt x="0" y="0"/>
                </a:moveTo>
                <a:lnTo>
                  <a:pt x="4252741" y="0"/>
                </a:lnTo>
                <a:lnTo>
                  <a:pt x="4252741" y="2835161"/>
                </a:lnTo>
                <a:lnTo>
                  <a:pt x="0" y="2835161"/>
                </a:lnTo>
                <a:lnTo>
                  <a:pt x="0" y="0"/>
                </a:lnTo>
                <a:close/>
              </a:path>
            </a:pathLst>
          </a:custGeom>
          <a:blipFill>
            <a:blip r:embed="rId10"/>
            <a:stretch>
              <a:fillRect l="0" t="0" r="0" b="0"/>
            </a:stretch>
          </a:blipFill>
        </p:spPr>
      </p:sp>
      <p:sp>
        <p:nvSpPr>
          <p:cNvPr name="Freeform 12" id="12"/>
          <p:cNvSpPr/>
          <p:nvPr/>
        </p:nvSpPr>
        <p:spPr>
          <a:xfrm flipH="false" flipV="false" rot="0">
            <a:off x="11746504" y="5961001"/>
            <a:ext cx="2492417" cy="3297299"/>
          </a:xfrm>
          <a:custGeom>
            <a:avLst/>
            <a:gdLst/>
            <a:ahLst/>
            <a:cxnLst/>
            <a:rect r="r" b="b" t="t" l="l"/>
            <a:pathLst>
              <a:path h="3297299" w="2492417">
                <a:moveTo>
                  <a:pt x="0" y="0"/>
                </a:moveTo>
                <a:lnTo>
                  <a:pt x="2492417" y="0"/>
                </a:lnTo>
                <a:lnTo>
                  <a:pt x="2492417" y="3297299"/>
                </a:lnTo>
                <a:lnTo>
                  <a:pt x="0" y="3297299"/>
                </a:lnTo>
                <a:lnTo>
                  <a:pt x="0" y="0"/>
                </a:lnTo>
                <a:close/>
              </a:path>
            </a:pathLst>
          </a:custGeom>
          <a:blipFill>
            <a:blip r:embed="rId11"/>
            <a:stretch>
              <a:fillRect l="0" t="-10918" r="0" b="-10918"/>
            </a:stretch>
          </a:blipFill>
        </p:spPr>
      </p:sp>
      <p:sp>
        <p:nvSpPr>
          <p:cNvPr name="Freeform 13" id="13"/>
          <p:cNvSpPr/>
          <p:nvPr/>
        </p:nvSpPr>
        <p:spPr>
          <a:xfrm flipH="false" flipV="false" rot="0">
            <a:off x="8931891" y="5961001"/>
            <a:ext cx="2593244" cy="3574834"/>
          </a:xfrm>
          <a:custGeom>
            <a:avLst/>
            <a:gdLst/>
            <a:ahLst/>
            <a:cxnLst/>
            <a:rect r="r" b="b" t="t" l="l"/>
            <a:pathLst>
              <a:path h="3574834" w="2593244">
                <a:moveTo>
                  <a:pt x="0" y="0"/>
                </a:moveTo>
                <a:lnTo>
                  <a:pt x="2593244" y="0"/>
                </a:lnTo>
                <a:lnTo>
                  <a:pt x="2593244" y="3574834"/>
                </a:lnTo>
                <a:lnTo>
                  <a:pt x="0" y="3574834"/>
                </a:lnTo>
                <a:lnTo>
                  <a:pt x="0" y="0"/>
                </a:lnTo>
                <a:close/>
              </a:path>
            </a:pathLst>
          </a:custGeom>
          <a:blipFill>
            <a:blip r:embed="rId12"/>
            <a:stretch>
              <a:fillRect l="0" t="0" r="0" b="0"/>
            </a:stretch>
          </a:blipFill>
        </p:spPr>
      </p:sp>
      <p:sp>
        <p:nvSpPr>
          <p:cNvPr name="TextBox 14" id="14"/>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University of Birmingham </a:t>
            </a:r>
          </a:p>
        </p:txBody>
      </p:sp>
      <p:sp>
        <p:nvSpPr>
          <p:cNvPr name="TextBox 15" id="15"/>
          <p:cNvSpPr txBox="true"/>
          <p:nvPr/>
        </p:nvSpPr>
        <p:spPr>
          <a:xfrm rot="0">
            <a:off x="554707" y="3082757"/>
            <a:ext cx="17264901" cy="1212302"/>
          </a:xfrm>
          <a:prstGeom prst="rect">
            <a:avLst/>
          </a:prstGeom>
        </p:spPr>
        <p:txBody>
          <a:bodyPr anchor="t" rtlCol="false" tIns="0" lIns="0" bIns="0" rIns="0">
            <a:spAutoFit/>
          </a:bodyPr>
          <a:lstStyle/>
          <a:p>
            <a:pPr algn="ctr">
              <a:lnSpc>
                <a:spcPts val="9831"/>
              </a:lnSpc>
              <a:spcBef>
                <a:spcPct val="0"/>
              </a:spcBef>
            </a:pPr>
            <a:r>
              <a:rPr lang="en-US" sz="7022">
                <a:solidFill>
                  <a:srgbClr val="000000"/>
                </a:solidFill>
                <a:latin typeface="Squada One"/>
                <a:ea typeface="Squada One"/>
                <a:cs typeface="Squada One"/>
                <a:sym typeface="Squada One"/>
              </a:rPr>
              <a:t>At the Heart of England and the home of Athletics!</a:t>
            </a:r>
          </a:p>
        </p:txBody>
      </p:sp>
      <p:sp>
        <p:nvSpPr>
          <p:cNvPr name="TextBox 16" id="16"/>
          <p:cNvSpPr txBox="true"/>
          <p:nvPr/>
        </p:nvSpPr>
        <p:spPr>
          <a:xfrm rot="0">
            <a:off x="1028700" y="4389460"/>
            <a:ext cx="12152581" cy="1278993"/>
          </a:xfrm>
          <a:prstGeom prst="rect">
            <a:avLst/>
          </a:prstGeom>
        </p:spPr>
        <p:txBody>
          <a:bodyPr anchor="t" rtlCol="false" tIns="0" lIns="0" bIns="0" rIns="0">
            <a:spAutoFit/>
          </a:bodyPr>
          <a:lstStyle/>
          <a:p>
            <a:pPr algn="r">
              <a:lnSpc>
                <a:spcPts val="5109"/>
              </a:lnSpc>
              <a:spcBef>
                <a:spcPct val="0"/>
              </a:spcBef>
            </a:pPr>
            <a:r>
              <a:rPr lang="en-US" sz="3649">
                <a:solidFill>
                  <a:srgbClr val="000000"/>
                </a:solidFill>
                <a:latin typeface="Squada One"/>
                <a:ea typeface="Squada One"/>
                <a:cs typeface="Squada One"/>
                <a:sym typeface="Squada One"/>
              </a:rPr>
              <a:t>The Athletics Talent Hub hosts athletes from across the West Midlands and a range of Universities including:</a:t>
            </a:r>
          </a:p>
        </p:txBody>
      </p:sp>
      <p:sp>
        <p:nvSpPr>
          <p:cNvPr name="TextBox 17" id="17"/>
          <p:cNvSpPr txBox="true"/>
          <p:nvPr/>
        </p:nvSpPr>
        <p:spPr>
          <a:xfrm rot="0">
            <a:off x="12310662" y="4981332"/>
            <a:ext cx="4950403" cy="4241016"/>
          </a:xfrm>
          <a:prstGeom prst="rect">
            <a:avLst/>
          </a:prstGeom>
        </p:spPr>
        <p:txBody>
          <a:bodyPr anchor="t" rtlCol="false" tIns="0" lIns="0" bIns="0" rIns="0">
            <a:spAutoFit/>
          </a:bodyPr>
          <a:lstStyle/>
          <a:p>
            <a:pPr algn="r">
              <a:lnSpc>
                <a:spcPts val="6191"/>
              </a:lnSpc>
            </a:pPr>
            <a:r>
              <a:rPr lang="en-US" sz="4422">
                <a:solidFill>
                  <a:srgbClr val="000000"/>
                </a:solidFill>
                <a:latin typeface="Squada One"/>
                <a:ea typeface="Squada One"/>
                <a:cs typeface="Squada One"/>
                <a:sym typeface="Squada One"/>
              </a:rPr>
              <a:t>Birmingham City</a:t>
            </a:r>
          </a:p>
          <a:p>
            <a:pPr algn="r">
              <a:lnSpc>
                <a:spcPts val="6191"/>
              </a:lnSpc>
            </a:pPr>
            <a:r>
              <a:rPr lang="en-US" sz="4422">
                <a:solidFill>
                  <a:srgbClr val="000000"/>
                </a:solidFill>
                <a:latin typeface="Squada One"/>
                <a:ea typeface="Squada One"/>
                <a:cs typeface="Squada One"/>
                <a:sym typeface="Squada One"/>
              </a:rPr>
              <a:t>Aston</a:t>
            </a:r>
          </a:p>
          <a:p>
            <a:pPr algn="r">
              <a:lnSpc>
                <a:spcPts val="6191"/>
              </a:lnSpc>
            </a:pPr>
            <a:r>
              <a:rPr lang="en-US" sz="4422">
                <a:solidFill>
                  <a:srgbClr val="000000"/>
                </a:solidFill>
                <a:latin typeface="Squada One"/>
                <a:ea typeface="Squada One"/>
                <a:cs typeface="Squada One"/>
                <a:sym typeface="Squada One"/>
              </a:rPr>
              <a:t>UCB</a:t>
            </a:r>
          </a:p>
          <a:p>
            <a:pPr algn="r">
              <a:lnSpc>
                <a:spcPts val="5071"/>
              </a:lnSpc>
            </a:pPr>
            <a:r>
              <a:rPr lang="en-US" sz="3622">
                <a:solidFill>
                  <a:srgbClr val="000000"/>
                </a:solidFill>
                <a:latin typeface="Squada One"/>
                <a:ea typeface="Squada One"/>
                <a:cs typeface="Squada One"/>
                <a:sym typeface="Squada One"/>
              </a:rPr>
              <a:t>Wolverhampton</a:t>
            </a:r>
          </a:p>
          <a:p>
            <a:pPr algn="r">
              <a:lnSpc>
                <a:spcPts val="5071"/>
              </a:lnSpc>
            </a:pPr>
            <a:r>
              <a:rPr lang="en-US" sz="3622">
                <a:solidFill>
                  <a:srgbClr val="000000"/>
                </a:solidFill>
                <a:latin typeface="Squada One"/>
                <a:ea typeface="Squada One"/>
                <a:cs typeface="Squada One"/>
                <a:sym typeface="Squada One"/>
              </a:rPr>
              <a:t>Warwick</a:t>
            </a:r>
          </a:p>
          <a:p>
            <a:pPr algn="r">
              <a:lnSpc>
                <a:spcPts val="5071"/>
              </a:lnSpc>
              <a:spcBef>
                <a:spcPct val="0"/>
              </a:spcBef>
            </a:pPr>
            <a:r>
              <a:rPr lang="en-US" sz="3622">
                <a:solidFill>
                  <a:srgbClr val="000000"/>
                </a:solidFill>
                <a:latin typeface="Squada One"/>
                <a:ea typeface="Squada One"/>
                <a:cs typeface="Squada One"/>
                <a:sym typeface="Squada One"/>
              </a:rPr>
              <a:t>Worcester</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9" id="9"/>
          <p:cNvSpPr/>
          <p:nvPr/>
        </p:nvSpPr>
        <p:spPr>
          <a:xfrm flipH="false" flipV="false" rot="0">
            <a:off x="12073506" y="527891"/>
            <a:ext cx="5424715" cy="1883897"/>
          </a:xfrm>
          <a:custGeom>
            <a:avLst/>
            <a:gdLst/>
            <a:ahLst/>
            <a:cxnLst/>
            <a:rect r="r" b="b" t="t" l="l"/>
            <a:pathLst>
              <a:path h="1883897" w="5424715">
                <a:moveTo>
                  <a:pt x="0" y="0"/>
                </a:moveTo>
                <a:lnTo>
                  <a:pt x="5424715" y="0"/>
                </a:lnTo>
                <a:lnTo>
                  <a:pt x="5424715" y="1883897"/>
                </a:lnTo>
                <a:lnTo>
                  <a:pt x="0" y="1883897"/>
                </a:lnTo>
                <a:lnTo>
                  <a:pt x="0" y="0"/>
                </a:lnTo>
                <a:close/>
              </a:path>
            </a:pathLst>
          </a:custGeom>
          <a:blipFill>
            <a:blip r:embed="rId8"/>
            <a:stretch>
              <a:fillRect l="0" t="0" r="0" b="0"/>
            </a:stretch>
          </a:blipFill>
        </p:spPr>
      </p:sp>
      <p:sp>
        <p:nvSpPr>
          <p:cNvPr name="Freeform 10" id="10"/>
          <p:cNvSpPr/>
          <p:nvPr/>
        </p:nvSpPr>
        <p:spPr>
          <a:xfrm flipH="false" flipV="false" rot="0">
            <a:off x="1604394" y="2869839"/>
            <a:ext cx="14846255" cy="6179754"/>
          </a:xfrm>
          <a:custGeom>
            <a:avLst/>
            <a:gdLst/>
            <a:ahLst/>
            <a:cxnLst/>
            <a:rect r="r" b="b" t="t" l="l"/>
            <a:pathLst>
              <a:path h="6179754" w="14846255">
                <a:moveTo>
                  <a:pt x="0" y="0"/>
                </a:moveTo>
                <a:lnTo>
                  <a:pt x="14846255" y="0"/>
                </a:lnTo>
                <a:lnTo>
                  <a:pt x="14846255" y="6179754"/>
                </a:lnTo>
                <a:lnTo>
                  <a:pt x="0" y="6179754"/>
                </a:lnTo>
                <a:lnTo>
                  <a:pt x="0" y="0"/>
                </a:lnTo>
                <a:close/>
              </a:path>
            </a:pathLst>
          </a:custGeom>
          <a:blipFill>
            <a:blip r:embed="rId9"/>
            <a:stretch>
              <a:fillRect l="0" t="0" r="0" b="0"/>
            </a:stretch>
          </a:blipFill>
        </p:spPr>
      </p:sp>
      <p:sp>
        <p:nvSpPr>
          <p:cNvPr name="TextBox 11" id="11"/>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University of Birmingham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EFFF2"/>
        </a:solidFill>
      </p:bgPr>
    </p:bg>
    <p:spTree>
      <p:nvGrpSpPr>
        <p:cNvPr id="1" name=""/>
        <p:cNvGrpSpPr/>
        <p:nvPr/>
      </p:nvGrpSpPr>
      <p:grpSpPr>
        <a:xfrm>
          <a:off x="0" y="0"/>
          <a:ext cx="0" cy="0"/>
          <a:chOff x="0" y="0"/>
          <a:chExt cx="0" cy="0"/>
        </a:xfrm>
      </p:grpSpPr>
      <p:grpSp>
        <p:nvGrpSpPr>
          <p:cNvPr name="Group 2" id="2"/>
          <p:cNvGrpSpPr/>
          <p:nvPr/>
        </p:nvGrpSpPr>
        <p:grpSpPr>
          <a:xfrm rot="0">
            <a:off x="-4142378" y="-514350"/>
            <a:ext cx="26572755" cy="3086100"/>
            <a:chOff x="0" y="0"/>
            <a:chExt cx="6998586" cy="812800"/>
          </a:xfrm>
        </p:grpSpPr>
        <p:sp>
          <p:nvSpPr>
            <p:cNvPr name="Freeform 3" id="3"/>
            <p:cNvSpPr/>
            <p:nvPr/>
          </p:nvSpPr>
          <p:spPr>
            <a:xfrm flipH="false" flipV="false" rot="0">
              <a:off x="0" y="0"/>
              <a:ext cx="6998586" cy="812800"/>
            </a:xfrm>
            <a:custGeom>
              <a:avLst/>
              <a:gdLst/>
              <a:ahLst/>
              <a:cxnLst/>
              <a:rect r="r" b="b" t="t" l="l"/>
              <a:pathLst>
                <a:path h="812800" w="6998586">
                  <a:moveTo>
                    <a:pt x="0" y="0"/>
                  </a:moveTo>
                  <a:lnTo>
                    <a:pt x="6998586" y="0"/>
                  </a:lnTo>
                  <a:lnTo>
                    <a:pt x="6998586" y="812800"/>
                  </a:lnTo>
                  <a:lnTo>
                    <a:pt x="0" y="812800"/>
                  </a:lnTo>
                  <a:close/>
                </a:path>
              </a:pathLst>
            </a:custGeom>
            <a:solidFill>
              <a:srgbClr val="00A8A8"/>
            </a:solidFill>
          </p:spPr>
        </p:sp>
        <p:sp>
          <p:nvSpPr>
            <p:cNvPr name="TextBox 4" id="4"/>
            <p:cNvSpPr txBox="true"/>
            <p:nvPr/>
          </p:nvSpPr>
          <p:spPr>
            <a:xfrm>
              <a:off x="0" y="-57150"/>
              <a:ext cx="6998586" cy="869950"/>
            </a:xfrm>
            <a:prstGeom prst="rect">
              <a:avLst/>
            </a:prstGeom>
          </p:spPr>
          <p:txBody>
            <a:bodyPr anchor="ctr" rtlCol="false" tIns="50800" lIns="50800" bIns="50800" rIns="50800"/>
            <a:lstStyle/>
            <a:p>
              <a:pPr algn="ctr">
                <a:lnSpc>
                  <a:spcPts val="3560"/>
                </a:lnSpc>
              </a:pPr>
            </a:p>
          </p:txBody>
        </p:sp>
      </p:grpSp>
      <p:sp>
        <p:nvSpPr>
          <p:cNvPr name="Freeform 5" id="5"/>
          <p:cNvSpPr/>
          <p:nvPr/>
        </p:nvSpPr>
        <p:spPr>
          <a:xfrm flipH="false" flipV="false" rot="0">
            <a:off x="-2000212" y="7562364"/>
            <a:ext cx="5109839" cy="5109839"/>
          </a:xfrm>
          <a:custGeom>
            <a:avLst/>
            <a:gdLst/>
            <a:ahLst/>
            <a:cxnLst/>
            <a:rect r="r" b="b" t="t" l="l"/>
            <a:pathLst>
              <a:path h="5109839" w="5109839">
                <a:moveTo>
                  <a:pt x="0" y="0"/>
                </a:moveTo>
                <a:lnTo>
                  <a:pt x="5109839" y="0"/>
                </a:lnTo>
                <a:lnTo>
                  <a:pt x="5109839" y="5109839"/>
                </a:lnTo>
                <a:lnTo>
                  <a:pt x="0" y="510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6450649" y="-995436"/>
            <a:ext cx="2737918" cy="2737918"/>
          </a:xfrm>
          <a:custGeom>
            <a:avLst/>
            <a:gdLst/>
            <a:ahLst/>
            <a:cxnLst/>
            <a:rect r="r" b="b" t="t" l="l"/>
            <a:pathLst>
              <a:path h="2737918" w="2737918">
                <a:moveTo>
                  <a:pt x="0" y="0"/>
                </a:moveTo>
                <a:lnTo>
                  <a:pt x="2737918" y="0"/>
                </a:lnTo>
                <a:lnTo>
                  <a:pt x="2737918" y="2737918"/>
                </a:lnTo>
                <a:lnTo>
                  <a:pt x="0" y="273791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560176" y="9347682"/>
            <a:ext cx="2259569" cy="769601"/>
          </a:xfrm>
          <a:custGeom>
            <a:avLst/>
            <a:gdLst/>
            <a:ahLst/>
            <a:cxnLst/>
            <a:rect r="r" b="b" t="t" l="l"/>
            <a:pathLst>
              <a:path h="769601" w="2259569">
                <a:moveTo>
                  <a:pt x="0" y="0"/>
                </a:moveTo>
                <a:lnTo>
                  <a:pt x="2259569" y="0"/>
                </a:lnTo>
                <a:lnTo>
                  <a:pt x="2259569" y="769601"/>
                </a:lnTo>
                <a:lnTo>
                  <a:pt x="0" y="769601"/>
                </a:lnTo>
                <a:lnTo>
                  <a:pt x="0" y="0"/>
                </a:lnTo>
                <a:close/>
              </a:path>
            </a:pathLst>
          </a:custGeom>
          <a:blipFill>
            <a:blip r:embed="rId6"/>
            <a:stretch>
              <a:fillRect l="0" t="0" r="0" b="0"/>
            </a:stretch>
          </a:blipFill>
        </p:spPr>
      </p:sp>
      <p:sp>
        <p:nvSpPr>
          <p:cNvPr name="Freeform 8" id="8"/>
          <p:cNvSpPr/>
          <p:nvPr/>
        </p:nvSpPr>
        <p:spPr>
          <a:xfrm flipH="false" flipV="false" rot="0">
            <a:off x="14875705" y="9475953"/>
            <a:ext cx="3236543" cy="513060"/>
          </a:xfrm>
          <a:custGeom>
            <a:avLst/>
            <a:gdLst/>
            <a:ahLst/>
            <a:cxnLst/>
            <a:rect r="r" b="b" t="t" l="l"/>
            <a:pathLst>
              <a:path h="513060" w="3236543">
                <a:moveTo>
                  <a:pt x="0" y="0"/>
                </a:moveTo>
                <a:lnTo>
                  <a:pt x="3236543" y="0"/>
                </a:lnTo>
                <a:lnTo>
                  <a:pt x="3236543" y="513060"/>
                </a:lnTo>
                <a:lnTo>
                  <a:pt x="0" y="513060"/>
                </a:lnTo>
                <a:lnTo>
                  <a:pt x="0" y="0"/>
                </a:lnTo>
                <a:close/>
              </a:path>
            </a:pathLst>
          </a:custGeom>
          <a:blipFill>
            <a:blip r:embed="rId7"/>
            <a:stretch>
              <a:fillRect l="0" t="0" r="0" b="0"/>
            </a:stretch>
          </a:blipFill>
        </p:spPr>
      </p:sp>
      <p:sp>
        <p:nvSpPr>
          <p:cNvPr name="Freeform 9" id="9"/>
          <p:cNvSpPr/>
          <p:nvPr/>
        </p:nvSpPr>
        <p:spPr>
          <a:xfrm flipH="false" flipV="false" rot="0">
            <a:off x="12073506" y="527891"/>
            <a:ext cx="5424715" cy="1883897"/>
          </a:xfrm>
          <a:custGeom>
            <a:avLst/>
            <a:gdLst/>
            <a:ahLst/>
            <a:cxnLst/>
            <a:rect r="r" b="b" t="t" l="l"/>
            <a:pathLst>
              <a:path h="1883897" w="5424715">
                <a:moveTo>
                  <a:pt x="0" y="0"/>
                </a:moveTo>
                <a:lnTo>
                  <a:pt x="5424715" y="0"/>
                </a:lnTo>
                <a:lnTo>
                  <a:pt x="5424715" y="1883897"/>
                </a:lnTo>
                <a:lnTo>
                  <a:pt x="0" y="1883897"/>
                </a:lnTo>
                <a:lnTo>
                  <a:pt x="0" y="0"/>
                </a:lnTo>
                <a:close/>
              </a:path>
            </a:pathLst>
          </a:custGeom>
          <a:blipFill>
            <a:blip r:embed="rId8"/>
            <a:stretch>
              <a:fillRect l="0" t="0" r="0" b="0"/>
            </a:stretch>
          </a:blipFill>
        </p:spPr>
      </p:sp>
      <p:sp>
        <p:nvSpPr>
          <p:cNvPr name="Freeform 10" id="10"/>
          <p:cNvSpPr/>
          <p:nvPr/>
        </p:nvSpPr>
        <p:spPr>
          <a:xfrm flipH="false" flipV="false" rot="0">
            <a:off x="15149324" y="5068661"/>
            <a:ext cx="2904760" cy="2353200"/>
          </a:xfrm>
          <a:custGeom>
            <a:avLst/>
            <a:gdLst/>
            <a:ahLst/>
            <a:cxnLst/>
            <a:rect r="r" b="b" t="t" l="l"/>
            <a:pathLst>
              <a:path h="2353200" w="2904760">
                <a:moveTo>
                  <a:pt x="0" y="0"/>
                </a:moveTo>
                <a:lnTo>
                  <a:pt x="2904760" y="0"/>
                </a:lnTo>
                <a:lnTo>
                  <a:pt x="2904760" y="2353200"/>
                </a:lnTo>
                <a:lnTo>
                  <a:pt x="0" y="2353200"/>
                </a:lnTo>
                <a:lnTo>
                  <a:pt x="0" y="0"/>
                </a:lnTo>
                <a:close/>
              </a:path>
            </a:pathLst>
          </a:custGeom>
          <a:blipFill>
            <a:blip r:embed="rId9"/>
            <a:stretch>
              <a:fillRect l="-28807" t="0" r="-30265" b="-11070"/>
            </a:stretch>
          </a:blipFill>
        </p:spPr>
      </p:sp>
      <p:sp>
        <p:nvSpPr>
          <p:cNvPr name="Freeform 11" id="11"/>
          <p:cNvSpPr/>
          <p:nvPr/>
        </p:nvSpPr>
        <p:spPr>
          <a:xfrm flipH="false" flipV="false" rot="0">
            <a:off x="3805210" y="4972056"/>
            <a:ext cx="2534373" cy="2534373"/>
          </a:xfrm>
          <a:custGeom>
            <a:avLst/>
            <a:gdLst/>
            <a:ahLst/>
            <a:cxnLst/>
            <a:rect r="r" b="b" t="t" l="l"/>
            <a:pathLst>
              <a:path h="2534373" w="2534373">
                <a:moveTo>
                  <a:pt x="0" y="0"/>
                </a:moveTo>
                <a:lnTo>
                  <a:pt x="2534373" y="0"/>
                </a:lnTo>
                <a:lnTo>
                  <a:pt x="2534373" y="2534373"/>
                </a:lnTo>
                <a:lnTo>
                  <a:pt x="0" y="2534373"/>
                </a:lnTo>
                <a:lnTo>
                  <a:pt x="0" y="0"/>
                </a:lnTo>
                <a:close/>
              </a:path>
            </a:pathLst>
          </a:custGeom>
          <a:blipFill>
            <a:blip r:embed="rId10"/>
            <a:stretch>
              <a:fillRect l="0" t="0" r="0" b="0"/>
            </a:stretch>
          </a:blipFill>
        </p:spPr>
      </p:sp>
      <p:sp>
        <p:nvSpPr>
          <p:cNvPr name="Freeform 12" id="12"/>
          <p:cNvSpPr/>
          <p:nvPr/>
        </p:nvSpPr>
        <p:spPr>
          <a:xfrm flipH="false" flipV="false" rot="0">
            <a:off x="9777194" y="5204873"/>
            <a:ext cx="2755810" cy="2301556"/>
          </a:xfrm>
          <a:custGeom>
            <a:avLst/>
            <a:gdLst/>
            <a:ahLst/>
            <a:cxnLst/>
            <a:rect r="r" b="b" t="t" l="l"/>
            <a:pathLst>
              <a:path h="2301556" w="2755810">
                <a:moveTo>
                  <a:pt x="0" y="0"/>
                </a:moveTo>
                <a:lnTo>
                  <a:pt x="2755810" y="0"/>
                </a:lnTo>
                <a:lnTo>
                  <a:pt x="2755810" y="2301556"/>
                </a:lnTo>
                <a:lnTo>
                  <a:pt x="0" y="2301556"/>
                </a:lnTo>
                <a:lnTo>
                  <a:pt x="0" y="0"/>
                </a:lnTo>
                <a:close/>
              </a:path>
            </a:pathLst>
          </a:custGeom>
          <a:blipFill>
            <a:blip r:embed="rId11"/>
            <a:stretch>
              <a:fillRect l="-66103" t="-22621" r="-9180" b="-17341"/>
            </a:stretch>
          </a:blipFill>
        </p:spPr>
      </p:sp>
      <p:sp>
        <p:nvSpPr>
          <p:cNvPr name="Freeform 13" id="13"/>
          <p:cNvSpPr/>
          <p:nvPr/>
        </p:nvSpPr>
        <p:spPr>
          <a:xfrm flipH="false" flipV="false" rot="0">
            <a:off x="214866" y="5056624"/>
            <a:ext cx="3310548" cy="2449805"/>
          </a:xfrm>
          <a:custGeom>
            <a:avLst/>
            <a:gdLst/>
            <a:ahLst/>
            <a:cxnLst/>
            <a:rect r="r" b="b" t="t" l="l"/>
            <a:pathLst>
              <a:path h="2449805" w="3310548">
                <a:moveTo>
                  <a:pt x="0" y="0"/>
                </a:moveTo>
                <a:lnTo>
                  <a:pt x="3310548" y="0"/>
                </a:lnTo>
                <a:lnTo>
                  <a:pt x="3310548" y="2449805"/>
                </a:lnTo>
                <a:lnTo>
                  <a:pt x="0" y="2449805"/>
                </a:lnTo>
                <a:lnTo>
                  <a:pt x="0" y="0"/>
                </a:lnTo>
                <a:close/>
              </a:path>
            </a:pathLst>
          </a:custGeom>
          <a:blipFill>
            <a:blip r:embed="rId12"/>
            <a:stretch>
              <a:fillRect l="0" t="0" r="0" b="0"/>
            </a:stretch>
          </a:blipFill>
        </p:spPr>
      </p:sp>
      <p:sp>
        <p:nvSpPr>
          <p:cNvPr name="Freeform 14" id="14"/>
          <p:cNvSpPr/>
          <p:nvPr/>
        </p:nvSpPr>
        <p:spPr>
          <a:xfrm flipH="false" flipV="false" rot="0">
            <a:off x="12698746" y="5204873"/>
            <a:ext cx="2704594" cy="2313593"/>
          </a:xfrm>
          <a:custGeom>
            <a:avLst/>
            <a:gdLst/>
            <a:ahLst/>
            <a:cxnLst/>
            <a:rect r="r" b="b" t="t" l="l"/>
            <a:pathLst>
              <a:path h="2313593" w="2704594">
                <a:moveTo>
                  <a:pt x="0" y="0"/>
                </a:moveTo>
                <a:lnTo>
                  <a:pt x="2704595" y="0"/>
                </a:lnTo>
                <a:lnTo>
                  <a:pt x="2704595" y="2313593"/>
                </a:lnTo>
                <a:lnTo>
                  <a:pt x="0" y="2313593"/>
                </a:lnTo>
                <a:lnTo>
                  <a:pt x="0" y="0"/>
                </a:lnTo>
                <a:close/>
              </a:path>
            </a:pathLst>
          </a:custGeom>
          <a:blipFill>
            <a:blip r:embed="rId13"/>
            <a:stretch>
              <a:fillRect l="-93163" t="0" r="0" b="-6021"/>
            </a:stretch>
          </a:blipFill>
        </p:spPr>
      </p:sp>
      <p:sp>
        <p:nvSpPr>
          <p:cNvPr name="Freeform 15" id="15"/>
          <p:cNvSpPr/>
          <p:nvPr/>
        </p:nvSpPr>
        <p:spPr>
          <a:xfrm flipH="false" flipV="false" rot="0">
            <a:off x="6471543" y="5593931"/>
            <a:ext cx="3173664" cy="1924536"/>
          </a:xfrm>
          <a:custGeom>
            <a:avLst/>
            <a:gdLst/>
            <a:ahLst/>
            <a:cxnLst/>
            <a:rect r="r" b="b" t="t" l="l"/>
            <a:pathLst>
              <a:path h="1924536" w="3173664">
                <a:moveTo>
                  <a:pt x="0" y="0"/>
                </a:moveTo>
                <a:lnTo>
                  <a:pt x="3173664" y="0"/>
                </a:lnTo>
                <a:lnTo>
                  <a:pt x="3173664" y="1924535"/>
                </a:lnTo>
                <a:lnTo>
                  <a:pt x="0" y="1924535"/>
                </a:lnTo>
                <a:lnTo>
                  <a:pt x="0" y="0"/>
                </a:lnTo>
                <a:close/>
              </a:path>
            </a:pathLst>
          </a:custGeom>
          <a:blipFill>
            <a:blip r:embed="rId14"/>
            <a:stretch>
              <a:fillRect l="0" t="-2550" r="0" b="0"/>
            </a:stretch>
          </a:blipFill>
        </p:spPr>
      </p:sp>
      <p:sp>
        <p:nvSpPr>
          <p:cNvPr name="TextBox 16" id="16"/>
          <p:cNvSpPr txBox="true"/>
          <p:nvPr/>
        </p:nvSpPr>
        <p:spPr>
          <a:xfrm rot="0">
            <a:off x="554707" y="462923"/>
            <a:ext cx="14563450" cy="1608538"/>
          </a:xfrm>
          <a:prstGeom prst="rect">
            <a:avLst/>
          </a:prstGeom>
        </p:spPr>
        <p:txBody>
          <a:bodyPr anchor="t" rtlCol="false" tIns="0" lIns="0" bIns="0" rIns="0">
            <a:spAutoFit/>
          </a:bodyPr>
          <a:lstStyle/>
          <a:p>
            <a:pPr algn="l" marL="0" indent="0" lvl="0">
              <a:lnSpc>
                <a:spcPts val="13190"/>
              </a:lnSpc>
              <a:spcBef>
                <a:spcPct val="0"/>
              </a:spcBef>
            </a:pPr>
            <a:r>
              <a:rPr lang="en-US" sz="9421">
                <a:solidFill>
                  <a:srgbClr val="FEFFF2"/>
                </a:solidFill>
                <a:latin typeface="Squada One"/>
                <a:ea typeface="Squada One"/>
                <a:cs typeface="Squada One"/>
                <a:sym typeface="Squada One"/>
              </a:rPr>
              <a:t>University of Birmingham </a:t>
            </a:r>
          </a:p>
        </p:txBody>
      </p:sp>
      <p:sp>
        <p:nvSpPr>
          <p:cNvPr name="TextBox 17" id="17"/>
          <p:cNvSpPr txBox="true"/>
          <p:nvPr/>
        </p:nvSpPr>
        <p:spPr>
          <a:xfrm rot="0">
            <a:off x="554707" y="2880078"/>
            <a:ext cx="10245834" cy="2086180"/>
          </a:xfrm>
          <a:prstGeom prst="rect">
            <a:avLst/>
          </a:prstGeom>
        </p:spPr>
        <p:txBody>
          <a:bodyPr anchor="t" rtlCol="false" tIns="0" lIns="0" bIns="0" rIns="0">
            <a:spAutoFit/>
          </a:bodyPr>
          <a:lstStyle/>
          <a:p>
            <a:pPr algn="l">
              <a:lnSpc>
                <a:spcPts val="4176"/>
              </a:lnSpc>
            </a:pPr>
            <a:r>
              <a:rPr lang="en-US" sz="2983" b="true">
                <a:solidFill>
                  <a:srgbClr val="000000"/>
                </a:solidFill>
                <a:latin typeface="Inter Bold"/>
                <a:ea typeface="Inter Bold"/>
                <a:cs typeface="Inter Bold"/>
                <a:sym typeface="Inter Bold"/>
              </a:rPr>
              <a:t>Team Staff &amp; Athletes repping GB and England across the Globe since the Hub launched.</a:t>
            </a:r>
          </a:p>
          <a:p>
            <a:pPr algn="l">
              <a:lnSpc>
                <a:spcPts val="4176"/>
              </a:lnSpc>
            </a:pPr>
            <a:r>
              <a:rPr lang="en-US" sz="2983" b="true">
                <a:solidFill>
                  <a:srgbClr val="000000"/>
                </a:solidFill>
                <a:latin typeface="Inter Bold"/>
                <a:ea typeface="Inter Bold"/>
                <a:cs typeface="Inter Bold"/>
                <a:sym typeface="Inter Bold"/>
              </a:rPr>
              <a:t>This year alone..............</a:t>
            </a:r>
          </a:p>
          <a:p>
            <a:pPr algn="ctr">
              <a:lnSpc>
                <a:spcPts val="4176"/>
              </a:lnSpc>
            </a:pPr>
          </a:p>
        </p:txBody>
      </p:sp>
      <p:sp>
        <p:nvSpPr>
          <p:cNvPr name="TextBox 18" id="18"/>
          <p:cNvSpPr txBox="true"/>
          <p:nvPr/>
        </p:nvSpPr>
        <p:spPr>
          <a:xfrm rot="0">
            <a:off x="6204436" y="7562555"/>
            <a:ext cx="5879128" cy="2554729"/>
          </a:xfrm>
          <a:prstGeom prst="rect">
            <a:avLst/>
          </a:prstGeom>
        </p:spPr>
        <p:txBody>
          <a:bodyPr anchor="t" rtlCol="false" tIns="0" lIns="0" bIns="0" rIns="0">
            <a:spAutoFit/>
          </a:bodyPr>
          <a:lstStyle/>
          <a:p>
            <a:pPr algn="ctr">
              <a:lnSpc>
                <a:spcPts val="4091"/>
              </a:lnSpc>
            </a:pPr>
            <a:r>
              <a:rPr lang="en-US" sz="2922" b="true">
                <a:solidFill>
                  <a:srgbClr val="000000"/>
                </a:solidFill>
                <a:latin typeface="Inter Bold"/>
                <a:ea typeface="Inter Bold"/>
                <a:cs typeface="Inter Bold"/>
                <a:sym typeface="Inter Bold"/>
              </a:rPr>
              <a:t>A place to learn and grow...</a:t>
            </a:r>
          </a:p>
          <a:p>
            <a:pPr algn="ctr">
              <a:lnSpc>
                <a:spcPts val="4091"/>
              </a:lnSpc>
            </a:pPr>
            <a:r>
              <a:rPr lang="en-US" sz="2922" b="true">
                <a:solidFill>
                  <a:srgbClr val="000000"/>
                </a:solidFill>
                <a:latin typeface="Inter Bold"/>
                <a:ea typeface="Inter Bold"/>
                <a:cs typeface="Inter Bold"/>
                <a:sym typeface="Inter Bold"/>
              </a:rPr>
              <a:t>From Criminolgy to the Classics</a:t>
            </a:r>
          </a:p>
          <a:p>
            <a:pPr algn="ctr">
              <a:lnSpc>
                <a:spcPts val="4091"/>
              </a:lnSpc>
            </a:pPr>
            <a:r>
              <a:rPr lang="en-US" sz="2922" b="true">
                <a:solidFill>
                  <a:srgbClr val="000000"/>
                </a:solidFill>
                <a:latin typeface="Inter Bold"/>
                <a:ea typeface="Inter Bold"/>
                <a:cs typeface="Inter Bold"/>
                <a:sym typeface="Inter Bold"/>
              </a:rPr>
              <a:t>From Oldham to Oregon</a:t>
            </a:r>
          </a:p>
          <a:p>
            <a:pPr algn="ctr">
              <a:lnSpc>
                <a:spcPts val="4091"/>
              </a:lnSpc>
            </a:pPr>
            <a:r>
              <a:rPr lang="en-US" sz="2922" b="true">
                <a:solidFill>
                  <a:srgbClr val="000000"/>
                </a:solidFill>
                <a:latin typeface="Inter Bold"/>
                <a:ea typeface="Inter Bold"/>
                <a:cs typeface="Inter Bold"/>
                <a:sym typeface="Inter Bold"/>
              </a:rPr>
              <a:t>and maybe from </a:t>
            </a:r>
          </a:p>
          <a:p>
            <a:pPr algn="ctr">
              <a:lnSpc>
                <a:spcPts val="4091"/>
              </a:lnSpc>
              <a:spcBef>
                <a:spcPct val="0"/>
              </a:spcBef>
            </a:pPr>
            <a:r>
              <a:rPr lang="en-US" b="true" sz="2922">
                <a:solidFill>
                  <a:srgbClr val="000000"/>
                </a:solidFill>
                <a:latin typeface="Inter Bold"/>
                <a:ea typeface="Inter Bold"/>
                <a:cs typeface="Inter Bold"/>
                <a:sym typeface="Inter Bold"/>
              </a:rPr>
              <a:t>From Longbridge to Los Angeles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DAHLnvCjpEE</dc:identifier>
  <dcterms:modified xsi:type="dcterms:W3CDTF">2011-08-01T06:04:30Z</dcterms:modified>
  <cp:revision>1</cp:revision>
  <dc:title>YTP Careers Event (05.08.26)</dc:title>
</cp:coreProperties>
</file>