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60" r:id="rId4"/>
  </p:sldMasterIdLst>
  <p:notesMasterIdLst>
    <p:notesMasterId r:id="rId16"/>
  </p:notesMasterIdLst>
  <p:sldIdLst>
    <p:sldId id="281" r:id="rId5"/>
    <p:sldId id="283" r:id="rId6"/>
    <p:sldId id="282" r:id="rId7"/>
    <p:sldId id="284" r:id="rId8"/>
    <p:sldId id="285" r:id="rId9"/>
    <p:sldId id="286" r:id="rId10"/>
    <p:sldId id="287" r:id="rId11"/>
    <p:sldId id="288" r:id="rId12"/>
    <p:sldId id="289" r:id="rId13"/>
    <p:sldId id="290" r:id="rId14"/>
    <p:sldId id="291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196" autoAdjust="0"/>
    <p:restoredTop sz="96357" autoAdjust="0"/>
  </p:normalViewPr>
  <p:slideViewPr>
    <p:cSldViewPr snapToGrid="0">
      <p:cViewPr varScale="1">
        <p:scale>
          <a:sx n="114" d="100"/>
          <a:sy n="114" d="100"/>
        </p:scale>
        <p:origin x="40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C906D5-24B6-457D-BD2C-C9A1E0C47B8D}" type="datetimeFigureOut">
              <a:rPr lang="en-GB" smtClean="0"/>
              <a:t>28/08/2020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069C01-EF77-41D0-943A-10E46CBD1B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38213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069C01-EF77-41D0-943A-10E46CBD1BDC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52520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069C01-EF77-41D0-943A-10E46CBD1BDC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90667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GB" sz="1600" dirty="0"/>
              <a:t>What is the objective of the assignment? What is required to complete the assignment? </a:t>
            </a:r>
          </a:p>
          <a:p>
            <a:pPr marL="228600" indent="-228600">
              <a:buAutoNum type="arabicPeriod"/>
            </a:pPr>
            <a:endParaRPr lang="en-GB" sz="1600" dirty="0"/>
          </a:p>
          <a:p>
            <a:pPr marL="228600" indent="-228600">
              <a:buAutoNum type="arabicPeriod"/>
            </a:pPr>
            <a:r>
              <a:rPr lang="en-GB" sz="1600" dirty="0"/>
              <a:t>These are rough stages you must go through to complete the assignment. A flow chart or spider diagram may be useful. </a:t>
            </a:r>
          </a:p>
          <a:p>
            <a:pPr marL="228600" indent="-228600">
              <a:buAutoNum type="arabicPeriod"/>
            </a:pPr>
            <a:endParaRPr lang="en-GB" sz="1600" dirty="0"/>
          </a:p>
          <a:p>
            <a:pPr marL="228600" indent="-228600">
              <a:buAutoNum type="arabicPeriod"/>
            </a:pPr>
            <a:r>
              <a:rPr lang="en-GB" sz="1600" dirty="0"/>
              <a:t>For example if your are involved in a group task you may want to hold 2 meetings highlight what the objective is of the task and what the outcome will be. </a:t>
            </a:r>
          </a:p>
          <a:p>
            <a:pPr marL="228600" indent="-228600">
              <a:buAutoNum type="arabicPeriod"/>
            </a:pPr>
            <a:endParaRPr lang="en-GB" sz="1600" dirty="0"/>
          </a:p>
          <a:p>
            <a:pPr marL="228600" indent="-228600">
              <a:buAutoNum type="arabicPeriod"/>
            </a:pPr>
            <a:r>
              <a:rPr lang="en-GB" sz="1600" dirty="0"/>
              <a:t>What time are you going to give to each task or assignment</a:t>
            </a:r>
          </a:p>
          <a:p>
            <a:pPr marL="228600" indent="-228600">
              <a:buAutoNum type="arabicPeriod"/>
            </a:pPr>
            <a:endParaRPr lang="en-GB" sz="1600" dirty="0"/>
          </a:p>
          <a:p>
            <a:pPr marL="228600" indent="-228600">
              <a:buAutoNum type="arabicPeriod"/>
            </a:pPr>
            <a:r>
              <a:rPr lang="en-GB" sz="1600" dirty="0"/>
              <a:t>No plan serves first contact in other words things never go to plan. Allow your self some extra time – think about what you could spend more time on and less time on. </a:t>
            </a:r>
          </a:p>
          <a:p>
            <a:pPr marL="228600" indent="-228600">
              <a:buAutoNum type="arabicPeriod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069C01-EF77-41D0-943A-10E46CBD1BDC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96231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069C01-EF77-41D0-943A-10E46CBD1BDC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88176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069C01-EF77-41D0-943A-10E46CBD1BDC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31127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The hardest part about running is taking the first step</a:t>
            </a:r>
          </a:p>
          <a:p>
            <a:endParaRPr lang="en-GB" dirty="0"/>
          </a:p>
          <a:p>
            <a:r>
              <a:rPr lang="en-GB" dirty="0"/>
              <a:t>Lockdown interrupted your final few months of studying and it has been many months since you last studied – so it will be difficult to get back into it. </a:t>
            </a:r>
          </a:p>
          <a:p>
            <a:endParaRPr lang="en-GB" dirty="0"/>
          </a:p>
          <a:p>
            <a:r>
              <a:rPr lang="en-GB" dirty="0"/>
              <a:t>Imagine for a lot of you it may be difficult to get restarted and because of this it is too easy to delay and put your work off until later. </a:t>
            </a:r>
          </a:p>
          <a:p>
            <a:endParaRPr lang="en-GB" dirty="0"/>
          </a:p>
          <a:p>
            <a:r>
              <a:rPr lang="en-GB" dirty="0"/>
              <a:t>Putting things of will only make matter worst for you because ultimately you are responsible for your own work. </a:t>
            </a:r>
          </a:p>
          <a:p>
            <a:endParaRPr lang="en-GB" dirty="0"/>
          </a:p>
          <a:p>
            <a:r>
              <a:rPr lang="en-GB" dirty="0"/>
              <a:t>You are letting yourself down and maybe even your class mates not your tutors – and worry and guilt will only make matters worst.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069C01-EF77-41D0-943A-10E46CBD1BDC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31030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kern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069C01-EF77-41D0-943A-10E46CBD1BDC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87255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069C01-EF77-41D0-943A-10E46CBD1BDC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88377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069C01-EF77-41D0-943A-10E46CBD1BDC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74094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069C01-EF77-41D0-943A-10E46CBD1BDC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54389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77348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38747-4367-4BD2-8D51-C97E202738E2}" type="datetime1">
              <a:rPr lang="en-US" smtClean="0"/>
              <a:t>8/28/2020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29819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>
            <a:extLst>
              <a:ext uri="{FF2B5EF4-FFF2-40B4-BE49-F238E27FC236}">
                <a16:creationId xmlns:a16="http://schemas.microsoft.com/office/drawing/2014/main" id="{CE39118B-B3AD-4BD4-BA22-DEFF4E76CE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247728"/>
            <a:ext cx="10353762" cy="543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1B079-7EF0-44EE-B798-BCC497C9F3B2}" type="datetime1">
              <a:rPr lang="en-US" smtClean="0"/>
              <a:t>8/28/2020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98098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F70A8-1D13-4657-95F0-A9EA54967B8D}" type="datetime1">
              <a:rPr lang="en-US" smtClean="0"/>
              <a:t>8/28/2020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81927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B90AC-71BD-4C7F-8ACA-7B3F18292E63}" type="datetime1">
              <a:rPr lang="en-US" smtClean="0"/>
              <a:t>8/28/2020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23F0D53-0705-41B7-8554-09D21E7807F9}"/>
              </a:ext>
            </a:extLst>
          </p:cNvPr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7F647CD-0F1A-4BB3-89E0-A74F1E1B098D}"/>
              </a:ext>
            </a:extLst>
          </p:cNvPr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520980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EFC2C-8905-46F0-B443-CE905B76BA01}" type="datetime1">
              <a:rPr lang="en-US" smtClean="0"/>
              <a:t>8/28/2020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63243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76478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768112"/>
            <a:ext cx="3300984" cy="302308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49"/>
            <a:ext cx="3300984" cy="764783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768112"/>
            <a:ext cx="3300984" cy="302308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76478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768110"/>
            <a:ext cx="3300984" cy="302308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79DC3-C9B5-499E-9140-0DC28B7074E2}" type="datetime1">
              <a:rPr lang="en-US" smtClean="0"/>
              <a:t>8/28/2020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97586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>
            <a:extLst>
              <a:ext uri="{FF2B5EF4-FFF2-40B4-BE49-F238E27FC236}">
                <a16:creationId xmlns:a16="http://schemas.microsoft.com/office/drawing/2014/main" id="{7E87C569-D426-4615-ADA7-B370EA9834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>
            <a:extLst>
              <a:ext uri="{FF2B5EF4-FFF2-40B4-BE49-F238E27FC236}">
                <a16:creationId xmlns:a16="http://schemas.microsoft.com/office/drawing/2014/main" id="{7B353ED4-7AD0-46C9-88ED-1A16B1433A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>
            <a:extLst>
              <a:ext uri="{FF2B5EF4-FFF2-40B4-BE49-F238E27FC236}">
                <a16:creationId xmlns:a16="http://schemas.microsoft.com/office/drawing/2014/main" id="{F561D985-AD57-459A-B3A6-EBF2960397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572443"/>
            <a:ext cx="3300984" cy="121875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572442"/>
            <a:ext cx="3300984" cy="121875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572442"/>
            <a:ext cx="3300984" cy="121875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B33EA-E472-4D22-9C03-A9C14AA21CED}" type="datetime1">
              <a:rPr lang="en-US" smtClean="0"/>
              <a:t>8/28/2020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455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5A3C-5767-4844-A0A3-83778C2E5409}" type="datetime1">
              <a:rPr lang="en-US" smtClean="0"/>
              <a:t>8/28/2020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6277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763439"/>
            <a:ext cx="9590550" cy="133349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507A8-A5CF-4D38-AB86-7EDDA87A85D4}" type="datetime1">
              <a:rPr lang="en-US" smtClean="0"/>
              <a:t>8/28/2020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42051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2618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76450"/>
            <a:ext cx="4856841" cy="3622671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0716" y="2076451"/>
            <a:ext cx="4856841" cy="3622672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CD27C-8599-43EF-BA1D-14DDC1946E06}" type="datetime1">
              <a:rPr lang="en-US" smtClean="0"/>
              <a:t>8/28/2020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57741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>
            <a:extLst>
              <a:ext uri="{FF2B5EF4-FFF2-40B4-BE49-F238E27FC236}">
                <a16:creationId xmlns:a16="http://schemas.microsoft.com/office/drawing/2014/main" id="{37B721FF-D609-4D98-9D19-CF75AA8A54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29200" cy="4099959"/>
          </a:xfrm>
          <a:prstGeom prst="rect">
            <a:avLst/>
          </a:prstGeom>
        </p:spPr>
      </p:pic>
      <p:pic>
        <p:nvPicPr>
          <p:cNvPr id="21" name="Picture 20" descr="Slate-V2-HD-compPhotoInset.png">
            <a:extLst>
              <a:ext uri="{FF2B5EF4-FFF2-40B4-BE49-F238E27FC236}">
                <a16:creationId xmlns:a16="http://schemas.microsoft.com/office/drawing/2014/main" id="{073936BD-C868-433F-8E84-D6DD8E640E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357" y="1734506"/>
            <a:ext cx="5029200" cy="409995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6013" y="1855153"/>
            <a:ext cx="4764764" cy="69249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6013" y="2702103"/>
            <a:ext cx="4764764" cy="304353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3166" y="1855152"/>
            <a:ext cx="4779582" cy="692495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3167" y="2702103"/>
            <a:ext cx="4779581" cy="304353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43D99-809A-49C0-96E5-4250D0B498EE}" type="datetime1">
              <a:rPr lang="en-US" smtClean="0"/>
              <a:t>8/28/2020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03152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3DE9B-B678-4EFB-BB7D-A4370204A0B0}" type="datetime1">
              <a:rPr lang="en-US" smtClean="0"/>
              <a:t>8/28/2020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4334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812DA-F765-4142-A6A3-A8ED7235E082}" type="datetime1">
              <a:rPr lang="en-US" smtClean="0"/>
              <a:t>8/28/2020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15851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0800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673351"/>
            <a:ext cx="3706889" cy="301625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277FD-7DE6-41D4-930D-AC99F5AFE54E}" type="datetime1">
              <a:rPr lang="en-US" smtClean="0"/>
              <a:t>8/28/2020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81491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>
            <a:extLst>
              <a:ext uri="{FF2B5EF4-FFF2-40B4-BE49-F238E27FC236}">
                <a16:creationId xmlns:a16="http://schemas.microsoft.com/office/drawing/2014/main" id="{4D06E496-ACBA-4063-B4A1-C5C484EE5A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763701"/>
            <a:ext cx="5707899" cy="1675559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73698" y="2679699"/>
            <a:ext cx="4588094" cy="3135695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15526-7079-4B7B-987C-1B5FAE11A0FF}" type="datetime1">
              <a:rPr lang="en-US" smtClean="0"/>
              <a:t>8/28/2020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25126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25730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76450"/>
            <a:ext cx="10353762" cy="3714749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60007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073ED0CC-082F-4160-86E5-0D6041F12778}" type="datetime1">
              <a:rPr lang="en-US" smtClean="0"/>
              <a:t>8/28/2020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6000749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6000749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274407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p:hf sldNum="0" hdr="0" ftr="0" dt="0"/>
  <p:txStyles>
    <p:titleStyle>
      <a:lvl1pPr algn="ctr" defTabSz="457200" rtl="0" eaLnBrk="1" latinLnBrk="0" hangingPunct="1">
        <a:lnSpc>
          <a:spcPct val="90000"/>
        </a:lnSpc>
        <a:spcBef>
          <a:spcPct val="0"/>
        </a:spcBef>
        <a:buNone/>
        <a:defRPr sz="4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3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21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9B9B1E5A-BE2C-47F1-A317-91FDB0BAB0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71F205-E8A9-4237-8AD2-ABD9BF694F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86623" y="965196"/>
            <a:ext cx="5224103" cy="263314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 b="1" dirty="0"/>
              <a:t>Time Management 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835C1724-035A-4285-8A33-FFBF7CCE06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50615" y="965196"/>
            <a:ext cx="3685394" cy="4781641"/>
          </a:xfrm>
          <a:prstGeom prst="rect">
            <a:avLst/>
          </a:prstGeom>
          <a:solidFill>
            <a:schemeClr val="tx1"/>
          </a:solidFill>
          <a:ln w="190500">
            <a:solidFill>
              <a:srgbClr val="FFFFFF">
                <a:alpha val="6667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130DF7D-B3A8-4074-8C08-FDEF747100C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003" t="721" r="2830"/>
          <a:stretch/>
        </p:blipFill>
        <p:spPr>
          <a:xfrm>
            <a:off x="1380490" y="1740381"/>
            <a:ext cx="2835022" cy="3231272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3CB9C676-6FCC-467F-9EF0-A17DD81D67B3}"/>
              </a:ext>
            </a:extLst>
          </p:cNvPr>
          <p:cNvSpPr txBox="1">
            <a:spLocks/>
          </p:cNvSpPr>
          <p:nvPr/>
        </p:nvSpPr>
        <p:spPr>
          <a:xfrm>
            <a:off x="6456138" y="3841410"/>
            <a:ext cx="3485072" cy="1026544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 marL="3429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23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72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21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2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8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6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74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6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20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240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278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310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>
                <a:solidFill>
                  <a:srgbClr val="5792BA"/>
                </a:solidFill>
              </a:rPr>
              <a:t>Jesse Jackson</a:t>
            </a:r>
          </a:p>
        </p:txBody>
      </p:sp>
    </p:spTree>
    <p:extLst>
      <p:ext uri="{BB962C8B-B14F-4D97-AF65-F5344CB8AC3E}">
        <p14:creationId xmlns:p14="http://schemas.microsoft.com/office/powerpoint/2010/main" val="32650774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erson sitting on a bench posing for the camera&#10;&#10;Description automatically generated">
            <a:extLst>
              <a:ext uri="{FF2B5EF4-FFF2-40B4-BE49-F238E27FC236}">
                <a16:creationId xmlns:a16="http://schemas.microsoft.com/office/drawing/2014/main" id="{8064D524-22DA-4CB0-B51B-A1B355355C4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25000"/>
          </a:blip>
          <a:srcRect l="20000"/>
          <a:stretch/>
        </p:blipFill>
        <p:spPr>
          <a:xfrm>
            <a:off x="-1770" y="10"/>
            <a:ext cx="12191980" cy="685799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B7BB07C-2FEE-410E-B4FD-9A593B3571B6}"/>
              </a:ext>
            </a:extLst>
          </p:cNvPr>
          <p:cNvSpPr txBox="1"/>
          <p:nvPr/>
        </p:nvSpPr>
        <p:spPr>
          <a:xfrm>
            <a:off x="1054472" y="-27590"/>
            <a:ext cx="10353762" cy="12573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457200">
              <a:spcBef>
                <a:spcPct val="0"/>
              </a:spcBef>
              <a:spcAft>
                <a:spcPts val="600"/>
              </a:spcAft>
            </a:pPr>
            <a:r>
              <a:rPr lang="en-US" sz="4400" b="1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</a:rPr>
              <a:t>Time Stress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348EB4F-2B51-4A66-BC15-DA76E1035242}"/>
              </a:ext>
            </a:extLst>
          </p:cNvPr>
          <p:cNvSpPr txBox="1"/>
          <p:nvPr/>
        </p:nvSpPr>
        <p:spPr>
          <a:xfrm>
            <a:off x="1054472" y="2481716"/>
            <a:ext cx="10353762" cy="37147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45720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</a:pPr>
            <a:r>
              <a:rPr lang="en-US" sz="2800" b="1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</a:rPr>
              <a:t>3.</a:t>
            </a:r>
          </a:p>
          <a:p>
            <a:pPr algn="ctr" defTabSz="45720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</a:pPr>
            <a:r>
              <a:rPr lang="en-US" sz="2800" b="1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</a:rPr>
              <a:t>I seem to be working all the time</a:t>
            </a:r>
          </a:p>
          <a:p>
            <a:pPr algn="ctr" defTabSz="45720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</a:pPr>
            <a:r>
              <a:rPr lang="en-US" sz="2800" b="1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</a:rPr>
              <a:t>Solution – Schedule in non-work activities.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31DF654-C349-4196-B449-D4FDB0C6FB9F}"/>
              </a:ext>
            </a:extLst>
          </p:cNvPr>
          <p:cNvSpPr txBox="1"/>
          <p:nvPr/>
        </p:nvSpPr>
        <p:spPr>
          <a:xfrm>
            <a:off x="119001" y="1857626"/>
            <a:ext cx="6603236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GB" sz="2400" b="1" dirty="0"/>
              <a:t>1.</a:t>
            </a:r>
          </a:p>
          <a:p>
            <a:pPr algn="ctr">
              <a:spcAft>
                <a:spcPts val="600"/>
              </a:spcAft>
            </a:pPr>
            <a:r>
              <a:rPr lang="en-GB" sz="2400" b="1" dirty="0"/>
              <a:t>There’s to much to do, I worry and lose sleep</a:t>
            </a:r>
          </a:p>
          <a:p>
            <a:pPr algn="ctr">
              <a:spcAft>
                <a:spcPts val="600"/>
              </a:spcAft>
            </a:pPr>
            <a:r>
              <a:rPr lang="en-GB" sz="2400" b="1" dirty="0"/>
              <a:t>Solution – Priorities your work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6A8C0AD-6E51-4522-A42C-6A1A094504F6}"/>
              </a:ext>
            </a:extLst>
          </p:cNvPr>
          <p:cNvSpPr txBox="1"/>
          <p:nvPr/>
        </p:nvSpPr>
        <p:spPr>
          <a:xfrm>
            <a:off x="7291949" y="1857626"/>
            <a:ext cx="4607169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GB" sz="2800" b="1" dirty="0"/>
              <a:t>2.</a:t>
            </a:r>
          </a:p>
          <a:p>
            <a:pPr algn="ctr">
              <a:spcAft>
                <a:spcPts val="600"/>
              </a:spcAft>
            </a:pPr>
            <a:r>
              <a:rPr lang="en-GB" sz="2800" b="1" dirty="0"/>
              <a:t>I miss deadlines </a:t>
            </a:r>
          </a:p>
          <a:p>
            <a:pPr algn="ctr">
              <a:spcAft>
                <a:spcPts val="600"/>
              </a:spcAft>
            </a:pPr>
            <a:r>
              <a:rPr lang="en-GB" sz="2800" b="1" dirty="0"/>
              <a:t>Solution – plan your work </a:t>
            </a:r>
          </a:p>
        </p:txBody>
      </p:sp>
    </p:spTree>
    <p:extLst>
      <p:ext uri="{BB962C8B-B14F-4D97-AF65-F5344CB8AC3E}">
        <p14:creationId xmlns:p14="http://schemas.microsoft.com/office/powerpoint/2010/main" val="2625250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large brick building&#10;&#10;Description automatically generated">
            <a:extLst>
              <a:ext uri="{FF2B5EF4-FFF2-40B4-BE49-F238E27FC236}">
                <a16:creationId xmlns:a16="http://schemas.microsoft.com/office/drawing/2014/main" id="{778B0BC4-AF7A-45FB-93F3-C6A2FB06D30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grayscl/>
          </a:blip>
          <a:srcRect l="7658" r="34564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775F250-7DED-4CA8-89EF-C755C5EFCF51}"/>
              </a:ext>
            </a:extLst>
          </p:cNvPr>
          <p:cNvSpPr txBox="1"/>
          <p:nvPr/>
        </p:nvSpPr>
        <p:spPr>
          <a:xfrm>
            <a:off x="445476" y="445478"/>
            <a:ext cx="1161757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/>
              <a:t>In summary…</a:t>
            </a:r>
          </a:p>
          <a:p>
            <a:endParaRPr lang="en-GB" sz="3600" b="1" dirty="0"/>
          </a:p>
          <a:p>
            <a:pPr marL="342900" indent="-342900">
              <a:buAutoNum type="arabicPeriod"/>
            </a:pPr>
            <a:r>
              <a:rPr lang="en-GB" sz="3600" b="1" dirty="0"/>
              <a:t>Planning your time to complete your assignment</a:t>
            </a:r>
          </a:p>
          <a:p>
            <a:pPr marL="342900" indent="-342900">
              <a:buAutoNum type="arabicPeriod"/>
            </a:pPr>
            <a:endParaRPr lang="en-GB" sz="3600" b="1" dirty="0"/>
          </a:p>
          <a:p>
            <a:pPr marL="342900" indent="-342900">
              <a:buAutoNum type="arabicPeriod"/>
            </a:pPr>
            <a:r>
              <a:rPr lang="en-GB" sz="3600" b="1" dirty="0"/>
              <a:t>Planning to succeed</a:t>
            </a:r>
          </a:p>
          <a:p>
            <a:pPr marL="342900" indent="-342900">
              <a:buAutoNum type="arabicPeriod"/>
            </a:pPr>
            <a:endParaRPr lang="en-GB" sz="3600" b="1" dirty="0"/>
          </a:p>
          <a:p>
            <a:pPr marL="342900" indent="-342900">
              <a:buAutoNum type="arabicPeriod"/>
            </a:pPr>
            <a:r>
              <a:rPr lang="en-GB" sz="3600" b="1" dirty="0"/>
              <a:t>Getting the work done </a:t>
            </a:r>
          </a:p>
          <a:p>
            <a:pPr marL="342900" indent="-342900">
              <a:buAutoNum type="arabicPeriod"/>
            </a:pPr>
            <a:endParaRPr lang="en-GB" sz="3600" b="1" dirty="0"/>
          </a:p>
          <a:p>
            <a:pPr marL="342900" indent="-342900">
              <a:buAutoNum type="arabicPeriod"/>
            </a:pPr>
            <a:r>
              <a:rPr lang="en-GB" sz="3600" b="1" dirty="0"/>
              <a:t>Manage your stress. </a:t>
            </a:r>
          </a:p>
          <a:p>
            <a:pPr marL="342900" indent="-342900">
              <a:buAutoNum type="arabicPeriod"/>
            </a:pPr>
            <a:endParaRPr lang="en-GB" sz="36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FA340F-F9FA-41AC-9214-4B8A74B085E9}"/>
              </a:ext>
            </a:extLst>
          </p:cNvPr>
          <p:cNvSpPr txBox="1"/>
          <p:nvPr/>
        </p:nvSpPr>
        <p:spPr>
          <a:xfrm>
            <a:off x="7485184" y="5978088"/>
            <a:ext cx="46423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*Planning – Prevents – Poor – Performance (4Ps) </a:t>
            </a:r>
          </a:p>
        </p:txBody>
      </p:sp>
    </p:spTree>
    <p:extLst>
      <p:ext uri="{BB962C8B-B14F-4D97-AF65-F5344CB8AC3E}">
        <p14:creationId xmlns:p14="http://schemas.microsoft.com/office/powerpoint/2010/main" val="37192990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1E70A317-DCED-4E80-AA2D-467D8702E5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16E90625-D65D-40F1-AFDC-74246AB9BA6F}"/>
              </a:ext>
            </a:extLst>
          </p:cNvPr>
          <p:cNvSpPr txBox="1">
            <a:spLocks/>
          </p:cNvSpPr>
          <p:nvPr/>
        </p:nvSpPr>
        <p:spPr>
          <a:xfrm>
            <a:off x="603883" y="609600"/>
            <a:ext cx="3592978" cy="346698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3429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23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72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21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2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8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6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74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6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20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240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278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310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en-US" sz="4200" b="1" dirty="0">
                <a:ea typeface="+mj-ea"/>
              </a:rPr>
              <a:t>Planning Your Time to Complete Assignments 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6D87845-294F-40CB-BC48-46455460D2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5671" y="0"/>
            <a:ext cx="7536329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clock hanging from the side&#10;&#10;Description automatically generated">
            <a:extLst>
              <a:ext uri="{FF2B5EF4-FFF2-40B4-BE49-F238E27FC236}">
                <a16:creationId xmlns:a16="http://schemas.microsoft.com/office/drawing/2014/main" id="{E9ED2C21-6B85-4C82-81A3-F44D54FB35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3749" y="609600"/>
            <a:ext cx="5638800" cy="563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3606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16">
            <a:extLst>
              <a:ext uri="{FF2B5EF4-FFF2-40B4-BE49-F238E27FC236}">
                <a16:creationId xmlns:a16="http://schemas.microsoft.com/office/drawing/2014/main" id="{1C3D9BD5-A493-4B97-963D-60135D5338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3" name="Rectangle 18">
            <a:extLst>
              <a:ext uri="{FF2B5EF4-FFF2-40B4-BE49-F238E27FC236}">
                <a16:creationId xmlns:a16="http://schemas.microsoft.com/office/drawing/2014/main" id="{1F759AF4-E342-4E60-8A32-C44A328F2F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ln w="15875" cap="sq" cmpd="sng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2FC04B-6CB3-41C5-B613-25D62A77AD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4443" y="1023257"/>
            <a:ext cx="3732902" cy="4570457"/>
          </a:xfrm>
          <a:effectLst/>
        </p:spPr>
        <p:txBody>
          <a:bodyPr>
            <a:normAutofit/>
          </a:bodyPr>
          <a:lstStyle/>
          <a:p>
            <a:pPr algn="l"/>
            <a:r>
              <a:rPr lang="en-GB" sz="4800" b="1" dirty="0"/>
              <a:t>Steps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A49B2805-6469-407A-A68A-BB85AC8A85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968371" y="2057399"/>
            <a:ext cx="0" cy="27432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FEC67F32-913D-4A2F-8607-B939632E42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2560" y="1023257"/>
            <a:ext cx="6025645" cy="4570457"/>
          </a:xfrm>
          <a:effectLst/>
        </p:spPr>
        <p:txBody>
          <a:bodyPr anchor="ctr">
            <a:normAutofit lnSpcReduction="10000"/>
          </a:bodyPr>
          <a:lstStyle/>
          <a:p>
            <a:pPr marL="36900" indent="0">
              <a:buNone/>
            </a:pPr>
            <a:r>
              <a:rPr lang="en-GB" b="1" dirty="0"/>
              <a:t>Step 1 </a:t>
            </a:r>
            <a:r>
              <a:rPr lang="en-GB" dirty="0"/>
              <a:t>– Identify the Goal</a:t>
            </a:r>
          </a:p>
          <a:p>
            <a:pPr marL="36900" indent="0">
              <a:buNone/>
            </a:pPr>
            <a:endParaRPr lang="en-GB" dirty="0"/>
          </a:p>
          <a:p>
            <a:pPr marL="36900" indent="0">
              <a:buNone/>
            </a:pPr>
            <a:r>
              <a:rPr lang="en-GB" b="1" dirty="0"/>
              <a:t>Step 2 </a:t>
            </a:r>
            <a:r>
              <a:rPr lang="en-GB" dirty="0"/>
              <a:t>– Divide the assignment into parts</a:t>
            </a:r>
          </a:p>
          <a:p>
            <a:pPr marL="36900" indent="0">
              <a:buNone/>
            </a:pPr>
            <a:endParaRPr lang="en-GB" dirty="0"/>
          </a:p>
          <a:p>
            <a:pPr marL="36900" indent="0">
              <a:buNone/>
            </a:pPr>
            <a:r>
              <a:rPr lang="en-GB" b="1" dirty="0"/>
              <a:t>Step 3 </a:t>
            </a:r>
            <a:r>
              <a:rPr lang="en-GB" dirty="0"/>
              <a:t>– Identify an outcome for each task</a:t>
            </a:r>
          </a:p>
          <a:p>
            <a:pPr marL="36900" indent="0">
              <a:buNone/>
            </a:pPr>
            <a:endParaRPr lang="en-GB" dirty="0"/>
          </a:p>
          <a:p>
            <a:pPr marL="36900" indent="0">
              <a:buNone/>
            </a:pPr>
            <a:r>
              <a:rPr lang="en-GB" b="1" dirty="0"/>
              <a:t>Step 4 </a:t>
            </a:r>
            <a:r>
              <a:rPr lang="en-GB" dirty="0"/>
              <a:t>– Timetable your task </a:t>
            </a:r>
          </a:p>
          <a:p>
            <a:pPr marL="36900" indent="0">
              <a:buNone/>
            </a:pPr>
            <a:endParaRPr lang="en-GB" dirty="0"/>
          </a:p>
          <a:p>
            <a:pPr marL="36900" indent="0">
              <a:buNone/>
            </a:pPr>
            <a:r>
              <a:rPr lang="en-GB" b="1" dirty="0"/>
              <a:t>Step 5 </a:t>
            </a:r>
            <a:r>
              <a:rPr lang="en-GB" dirty="0"/>
              <a:t>– A contingency plan. </a:t>
            </a:r>
          </a:p>
        </p:txBody>
      </p:sp>
    </p:spTree>
    <p:extLst>
      <p:ext uri="{BB962C8B-B14F-4D97-AF65-F5344CB8AC3E}">
        <p14:creationId xmlns:p14="http://schemas.microsoft.com/office/powerpoint/2010/main" val="2898345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2" name="Rectangle 134">
            <a:extLst>
              <a:ext uri="{FF2B5EF4-FFF2-40B4-BE49-F238E27FC236}">
                <a16:creationId xmlns:a16="http://schemas.microsoft.com/office/drawing/2014/main" id="{886D4A05-AFD9-4D13-98E7-B23E4C9D78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Luke 14: 28-30 Planning to Succeed (2018) [Sermon] – DAVID VANATTER">
            <a:extLst>
              <a:ext uri="{FF2B5EF4-FFF2-40B4-BE49-F238E27FC236}">
                <a16:creationId xmlns:a16="http://schemas.microsoft.com/office/drawing/2014/main" id="{7A8C02F1-9B28-410F-933F-D7F9D908724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376"/>
          <a:stretch/>
        </p:blipFill>
        <p:spPr bwMode="auto">
          <a:xfrm>
            <a:off x="2066537" y="643463"/>
            <a:ext cx="8065713" cy="3249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81575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9062506-CA04-4EA8-8BB7-8ED014F200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0" name="Freeform: Shape 9">
            <a:extLst>
              <a:ext uri="{FF2B5EF4-FFF2-40B4-BE49-F238E27FC236}">
                <a16:creationId xmlns:a16="http://schemas.microsoft.com/office/drawing/2014/main" id="{63937257-9B07-4360-A672-8DC1DB6227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567080"/>
          </a:xfrm>
          <a:custGeom>
            <a:avLst/>
            <a:gdLst>
              <a:gd name="connsiteX0" fmla="*/ 0 w 12192000"/>
              <a:gd name="connsiteY0" fmla="*/ 0 h 4567080"/>
              <a:gd name="connsiteX1" fmla="*/ 12192000 w 12192000"/>
              <a:gd name="connsiteY1" fmla="*/ 0 h 4567080"/>
              <a:gd name="connsiteX2" fmla="*/ 12192000 w 12192000"/>
              <a:gd name="connsiteY2" fmla="*/ 4040874 h 4567080"/>
              <a:gd name="connsiteX3" fmla="*/ 11707453 w 12192000"/>
              <a:gd name="connsiteY3" fmla="*/ 4125902 h 4567080"/>
              <a:gd name="connsiteX4" fmla="*/ 6090444 w 12192000"/>
              <a:gd name="connsiteY4" fmla="*/ 4567080 h 4567080"/>
              <a:gd name="connsiteX5" fmla="*/ 473435 w 12192000"/>
              <a:gd name="connsiteY5" fmla="*/ 4125902 h 4567080"/>
              <a:gd name="connsiteX6" fmla="*/ 0 w 12192000"/>
              <a:gd name="connsiteY6" fmla="*/ 4042824 h 4567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4567080">
                <a:moveTo>
                  <a:pt x="0" y="0"/>
                </a:moveTo>
                <a:lnTo>
                  <a:pt x="12192000" y="0"/>
                </a:lnTo>
                <a:lnTo>
                  <a:pt x="12192000" y="4040874"/>
                </a:lnTo>
                <a:lnTo>
                  <a:pt x="11707453" y="4125902"/>
                </a:lnTo>
                <a:cubicBezTo>
                  <a:pt x="9955980" y="4411316"/>
                  <a:pt x="8064085" y="4567080"/>
                  <a:pt x="6090444" y="4567080"/>
                </a:cubicBezTo>
                <a:cubicBezTo>
                  <a:pt x="4116804" y="4567080"/>
                  <a:pt x="2224908" y="4411316"/>
                  <a:pt x="473435" y="4125902"/>
                </a:cubicBezTo>
                <a:lnTo>
                  <a:pt x="0" y="4042824"/>
                </a:lnTo>
                <a:close/>
              </a:path>
            </a:pathLst>
          </a:cu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905E7363-5E6B-4EA2-A007-EB497636C9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78736" y="62180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A38367C0-FCC6-40BF-9E87-15C1B6BBF34C}"/>
              </a:ext>
            </a:extLst>
          </p:cNvPr>
          <p:cNvSpPr/>
          <p:nvPr/>
        </p:nvSpPr>
        <p:spPr>
          <a:xfrm>
            <a:off x="443646" y="1721461"/>
            <a:ext cx="8729980" cy="706532"/>
          </a:xfrm>
          <a:custGeom>
            <a:avLst/>
            <a:gdLst>
              <a:gd name="connsiteX0" fmla="*/ 0 w 8729980"/>
              <a:gd name="connsiteY0" fmla="*/ 70653 h 706532"/>
              <a:gd name="connsiteX1" fmla="*/ 70653 w 8729980"/>
              <a:gd name="connsiteY1" fmla="*/ 0 h 706532"/>
              <a:gd name="connsiteX2" fmla="*/ 8659327 w 8729980"/>
              <a:gd name="connsiteY2" fmla="*/ 0 h 706532"/>
              <a:gd name="connsiteX3" fmla="*/ 8729980 w 8729980"/>
              <a:gd name="connsiteY3" fmla="*/ 70653 h 706532"/>
              <a:gd name="connsiteX4" fmla="*/ 8729980 w 8729980"/>
              <a:gd name="connsiteY4" fmla="*/ 635879 h 706532"/>
              <a:gd name="connsiteX5" fmla="*/ 8659327 w 8729980"/>
              <a:gd name="connsiteY5" fmla="*/ 706532 h 706532"/>
              <a:gd name="connsiteX6" fmla="*/ 70653 w 8729980"/>
              <a:gd name="connsiteY6" fmla="*/ 706532 h 706532"/>
              <a:gd name="connsiteX7" fmla="*/ 0 w 8729980"/>
              <a:gd name="connsiteY7" fmla="*/ 635879 h 706532"/>
              <a:gd name="connsiteX8" fmla="*/ 0 w 8729980"/>
              <a:gd name="connsiteY8" fmla="*/ 70653 h 706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729980" h="706532">
                <a:moveTo>
                  <a:pt x="0" y="70653"/>
                </a:moveTo>
                <a:cubicBezTo>
                  <a:pt x="0" y="31632"/>
                  <a:pt x="31632" y="0"/>
                  <a:pt x="70653" y="0"/>
                </a:cubicBezTo>
                <a:lnTo>
                  <a:pt x="8659327" y="0"/>
                </a:lnTo>
                <a:cubicBezTo>
                  <a:pt x="8698348" y="0"/>
                  <a:pt x="8729980" y="31632"/>
                  <a:pt x="8729980" y="70653"/>
                </a:cubicBezTo>
                <a:lnTo>
                  <a:pt x="8729980" y="635879"/>
                </a:lnTo>
                <a:cubicBezTo>
                  <a:pt x="8729980" y="674900"/>
                  <a:pt x="8698348" y="706532"/>
                  <a:pt x="8659327" y="706532"/>
                </a:cubicBezTo>
                <a:lnTo>
                  <a:pt x="70653" y="706532"/>
                </a:lnTo>
                <a:cubicBezTo>
                  <a:pt x="31632" y="706532"/>
                  <a:pt x="0" y="674900"/>
                  <a:pt x="0" y="635879"/>
                </a:cubicBezTo>
                <a:lnTo>
                  <a:pt x="0" y="70653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0"/>
              <a:satOff val="0"/>
              <a:lumOff val="0"/>
              <a:alphaOff val="0"/>
            </a:schemeClr>
          </a:fillRef>
          <a:effectRef idx="2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8804" tIns="138804" rIns="919523" bIns="138804" numCol="1" spcCol="1270" anchor="ctr" anchorCtr="0">
            <a:noAutofit/>
          </a:bodyPr>
          <a:lstStyle/>
          <a:p>
            <a:pPr marL="0" lvl="0" indent="0" algn="l" defTabSz="1377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3100" kern="1200" dirty="0"/>
              <a:t>Identify what resources you will need</a:t>
            </a:r>
            <a:endParaRPr lang="en-US" sz="3100" kern="1200" dirty="0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71EB3A93-C3A5-41B5-99D8-298EC75254A4}"/>
              </a:ext>
            </a:extLst>
          </p:cNvPr>
          <p:cNvSpPr/>
          <p:nvPr/>
        </p:nvSpPr>
        <p:spPr>
          <a:xfrm>
            <a:off x="1174781" y="2556454"/>
            <a:ext cx="8729980" cy="706532"/>
          </a:xfrm>
          <a:custGeom>
            <a:avLst/>
            <a:gdLst>
              <a:gd name="connsiteX0" fmla="*/ 0 w 8729980"/>
              <a:gd name="connsiteY0" fmla="*/ 70653 h 706532"/>
              <a:gd name="connsiteX1" fmla="*/ 70653 w 8729980"/>
              <a:gd name="connsiteY1" fmla="*/ 0 h 706532"/>
              <a:gd name="connsiteX2" fmla="*/ 8659327 w 8729980"/>
              <a:gd name="connsiteY2" fmla="*/ 0 h 706532"/>
              <a:gd name="connsiteX3" fmla="*/ 8729980 w 8729980"/>
              <a:gd name="connsiteY3" fmla="*/ 70653 h 706532"/>
              <a:gd name="connsiteX4" fmla="*/ 8729980 w 8729980"/>
              <a:gd name="connsiteY4" fmla="*/ 635879 h 706532"/>
              <a:gd name="connsiteX5" fmla="*/ 8659327 w 8729980"/>
              <a:gd name="connsiteY5" fmla="*/ 706532 h 706532"/>
              <a:gd name="connsiteX6" fmla="*/ 70653 w 8729980"/>
              <a:gd name="connsiteY6" fmla="*/ 706532 h 706532"/>
              <a:gd name="connsiteX7" fmla="*/ 0 w 8729980"/>
              <a:gd name="connsiteY7" fmla="*/ 635879 h 706532"/>
              <a:gd name="connsiteX8" fmla="*/ 0 w 8729980"/>
              <a:gd name="connsiteY8" fmla="*/ 70653 h 706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729980" h="706532">
                <a:moveTo>
                  <a:pt x="0" y="70653"/>
                </a:moveTo>
                <a:cubicBezTo>
                  <a:pt x="0" y="31632"/>
                  <a:pt x="31632" y="0"/>
                  <a:pt x="70653" y="0"/>
                </a:cubicBezTo>
                <a:lnTo>
                  <a:pt x="8659327" y="0"/>
                </a:lnTo>
                <a:cubicBezTo>
                  <a:pt x="8698348" y="0"/>
                  <a:pt x="8729980" y="31632"/>
                  <a:pt x="8729980" y="70653"/>
                </a:cubicBezTo>
                <a:lnTo>
                  <a:pt x="8729980" y="635879"/>
                </a:lnTo>
                <a:cubicBezTo>
                  <a:pt x="8729980" y="674900"/>
                  <a:pt x="8698348" y="706532"/>
                  <a:pt x="8659327" y="706532"/>
                </a:cubicBezTo>
                <a:lnTo>
                  <a:pt x="70653" y="706532"/>
                </a:lnTo>
                <a:cubicBezTo>
                  <a:pt x="31632" y="706532"/>
                  <a:pt x="0" y="674900"/>
                  <a:pt x="0" y="635879"/>
                </a:cubicBezTo>
                <a:lnTo>
                  <a:pt x="0" y="70653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262483"/>
              <a:satOff val="14096"/>
              <a:lumOff val="-5098"/>
              <a:alphaOff val="0"/>
            </a:schemeClr>
          </a:fillRef>
          <a:effectRef idx="2">
            <a:schemeClr val="accent5">
              <a:hueOff val="262483"/>
              <a:satOff val="14096"/>
              <a:lumOff val="-5098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8804" tIns="138804" rIns="1329187" bIns="138804" numCol="1" spcCol="1270" anchor="ctr" anchorCtr="0">
            <a:noAutofit/>
          </a:bodyPr>
          <a:lstStyle/>
          <a:p>
            <a:pPr marL="0" lvl="0" indent="0" algn="l" defTabSz="1377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3100" kern="1200" dirty="0"/>
              <a:t>When will you need these resources?  </a:t>
            </a:r>
            <a:endParaRPr lang="en-US" sz="3100" kern="1200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A9ABFEF-8D40-4FD1-B88B-A60F26927185}"/>
              </a:ext>
            </a:extLst>
          </p:cNvPr>
          <p:cNvSpPr/>
          <p:nvPr/>
        </p:nvSpPr>
        <p:spPr>
          <a:xfrm>
            <a:off x="1895005" y="3391447"/>
            <a:ext cx="8729980" cy="706532"/>
          </a:xfrm>
          <a:custGeom>
            <a:avLst/>
            <a:gdLst>
              <a:gd name="connsiteX0" fmla="*/ 0 w 8729980"/>
              <a:gd name="connsiteY0" fmla="*/ 70653 h 706532"/>
              <a:gd name="connsiteX1" fmla="*/ 70653 w 8729980"/>
              <a:gd name="connsiteY1" fmla="*/ 0 h 706532"/>
              <a:gd name="connsiteX2" fmla="*/ 8659327 w 8729980"/>
              <a:gd name="connsiteY2" fmla="*/ 0 h 706532"/>
              <a:gd name="connsiteX3" fmla="*/ 8729980 w 8729980"/>
              <a:gd name="connsiteY3" fmla="*/ 70653 h 706532"/>
              <a:gd name="connsiteX4" fmla="*/ 8729980 w 8729980"/>
              <a:gd name="connsiteY4" fmla="*/ 635879 h 706532"/>
              <a:gd name="connsiteX5" fmla="*/ 8659327 w 8729980"/>
              <a:gd name="connsiteY5" fmla="*/ 706532 h 706532"/>
              <a:gd name="connsiteX6" fmla="*/ 70653 w 8729980"/>
              <a:gd name="connsiteY6" fmla="*/ 706532 h 706532"/>
              <a:gd name="connsiteX7" fmla="*/ 0 w 8729980"/>
              <a:gd name="connsiteY7" fmla="*/ 635879 h 706532"/>
              <a:gd name="connsiteX8" fmla="*/ 0 w 8729980"/>
              <a:gd name="connsiteY8" fmla="*/ 70653 h 706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729980" h="706532">
                <a:moveTo>
                  <a:pt x="0" y="70653"/>
                </a:moveTo>
                <a:cubicBezTo>
                  <a:pt x="0" y="31632"/>
                  <a:pt x="31632" y="0"/>
                  <a:pt x="70653" y="0"/>
                </a:cubicBezTo>
                <a:lnTo>
                  <a:pt x="8659327" y="0"/>
                </a:lnTo>
                <a:cubicBezTo>
                  <a:pt x="8698348" y="0"/>
                  <a:pt x="8729980" y="31632"/>
                  <a:pt x="8729980" y="70653"/>
                </a:cubicBezTo>
                <a:lnTo>
                  <a:pt x="8729980" y="635879"/>
                </a:lnTo>
                <a:cubicBezTo>
                  <a:pt x="8729980" y="674900"/>
                  <a:pt x="8698348" y="706532"/>
                  <a:pt x="8659327" y="706532"/>
                </a:cubicBezTo>
                <a:lnTo>
                  <a:pt x="70653" y="706532"/>
                </a:lnTo>
                <a:cubicBezTo>
                  <a:pt x="31632" y="706532"/>
                  <a:pt x="0" y="674900"/>
                  <a:pt x="0" y="635879"/>
                </a:cubicBezTo>
                <a:lnTo>
                  <a:pt x="0" y="70653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524966"/>
              <a:satOff val="28192"/>
              <a:lumOff val="-10196"/>
              <a:alphaOff val="0"/>
            </a:schemeClr>
          </a:fillRef>
          <a:effectRef idx="2">
            <a:schemeClr val="accent5">
              <a:hueOff val="524966"/>
              <a:satOff val="28192"/>
              <a:lumOff val="-10196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8804" tIns="138804" rIns="1318274" bIns="138804" numCol="1" spcCol="1270" anchor="ctr" anchorCtr="0">
            <a:noAutofit/>
          </a:bodyPr>
          <a:lstStyle/>
          <a:p>
            <a:pPr marL="0" lvl="0" indent="0" algn="l" defTabSz="1377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3100" kern="1200" dirty="0"/>
              <a:t>Analyse the availability of the resources</a:t>
            </a:r>
            <a:endParaRPr lang="en-US" sz="3100" kern="1200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EDFB0157-99F1-49B9-B872-D6E86DAC5E8B}"/>
              </a:ext>
            </a:extLst>
          </p:cNvPr>
          <p:cNvSpPr/>
          <p:nvPr/>
        </p:nvSpPr>
        <p:spPr>
          <a:xfrm>
            <a:off x="2626140" y="4226440"/>
            <a:ext cx="8729980" cy="706532"/>
          </a:xfrm>
          <a:custGeom>
            <a:avLst/>
            <a:gdLst>
              <a:gd name="connsiteX0" fmla="*/ 0 w 8729980"/>
              <a:gd name="connsiteY0" fmla="*/ 70653 h 706532"/>
              <a:gd name="connsiteX1" fmla="*/ 70653 w 8729980"/>
              <a:gd name="connsiteY1" fmla="*/ 0 h 706532"/>
              <a:gd name="connsiteX2" fmla="*/ 8659327 w 8729980"/>
              <a:gd name="connsiteY2" fmla="*/ 0 h 706532"/>
              <a:gd name="connsiteX3" fmla="*/ 8729980 w 8729980"/>
              <a:gd name="connsiteY3" fmla="*/ 70653 h 706532"/>
              <a:gd name="connsiteX4" fmla="*/ 8729980 w 8729980"/>
              <a:gd name="connsiteY4" fmla="*/ 635879 h 706532"/>
              <a:gd name="connsiteX5" fmla="*/ 8659327 w 8729980"/>
              <a:gd name="connsiteY5" fmla="*/ 706532 h 706532"/>
              <a:gd name="connsiteX6" fmla="*/ 70653 w 8729980"/>
              <a:gd name="connsiteY6" fmla="*/ 706532 h 706532"/>
              <a:gd name="connsiteX7" fmla="*/ 0 w 8729980"/>
              <a:gd name="connsiteY7" fmla="*/ 635879 h 706532"/>
              <a:gd name="connsiteX8" fmla="*/ 0 w 8729980"/>
              <a:gd name="connsiteY8" fmla="*/ 70653 h 706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729980" h="706532">
                <a:moveTo>
                  <a:pt x="0" y="70653"/>
                </a:moveTo>
                <a:cubicBezTo>
                  <a:pt x="0" y="31632"/>
                  <a:pt x="31632" y="0"/>
                  <a:pt x="70653" y="0"/>
                </a:cubicBezTo>
                <a:lnTo>
                  <a:pt x="8659327" y="0"/>
                </a:lnTo>
                <a:cubicBezTo>
                  <a:pt x="8698348" y="0"/>
                  <a:pt x="8729980" y="31632"/>
                  <a:pt x="8729980" y="70653"/>
                </a:cubicBezTo>
                <a:lnTo>
                  <a:pt x="8729980" y="635879"/>
                </a:lnTo>
                <a:cubicBezTo>
                  <a:pt x="8729980" y="674900"/>
                  <a:pt x="8698348" y="706532"/>
                  <a:pt x="8659327" y="706532"/>
                </a:cubicBezTo>
                <a:lnTo>
                  <a:pt x="70653" y="706532"/>
                </a:lnTo>
                <a:cubicBezTo>
                  <a:pt x="31632" y="706532"/>
                  <a:pt x="0" y="674900"/>
                  <a:pt x="0" y="635879"/>
                </a:cubicBezTo>
                <a:lnTo>
                  <a:pt x="0" y="70653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787450"/>
              <a:satOff val="42288"/>
              <a:lumOff val="-15294"/>
              <a:alphaOff val="0"/>
            </a:schemeClr>
          </a:fillRef>
          <a:effectRef idx="2">
            <a:schemeClr val="accent5">
              <a:hueOff val="787450"/>
              <a:satOff val="42288"/>
              <a:lumOff val="-15294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8804" tIns="138804" rIns="1329187" bIns="138804" numCol="1" spcCol="1270" anchor="ctr" anchorCtr="0">
            <a:noAutofit/>
          </a:bodyPr>
          <a:lstStyle/>
          <a:p>
            <a:pPr marL="0" lvl="0" indent="0" algn="l" defTabSz="1377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3100" kern="1200" dirty="0"/>
              <a:t>Combine resources.  </a:t>
            </a:r>
            <a:endParaRPr lang="en-US" sz="3100" kern="1200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A715A217-13A6-46C1-BA62-3DE570F897C1}"/>
              </a:ext>
            </a:extLst>
          </p:cNvPr>
          <p:cNvSpPr/>
          <p:nvPr/>
        </p:nvSpPr>
        <p:spPr>
          <a:xfrm>
            <a:off x="8714379" y="2262600"/>
            <a:ext cx="459246" cy="459246"/>
          </a:xfrm>
          <a:custGeom>
            <a:avLst/>
            <a:gdLst>
              <a:gd name="connsiteX0" fmla="*/ 0 w 459246"/>
              <a:gd name="connsiteY0" fmla="*/ 252585 h 459246"/>
              <a:gd name="connsiteX1" fmla="*/ 103330 w 459246"/>
              <a:gd name="connsiteY1" fmla="*/ 252585 h 459246"/>
              <a:gd name="connsiteX2" fmla="*/ 103330 w 459246"/>
              <a:gd name="connsiteY2" fmla="*/ 0 h 459246"/>
              <a:gd name="connsiteX3" fmla="*/ 355916 w 459246"/>
              <a:gd name="connsiteY3" fmla="*/ 0 h 459246"/>
              <a:gd name="connsiteX4" fmla="*/ 355916 w 459246"/>
              <a:gd name="connsiteY4" fmla="*/ 252585 h 459246"/>
              <a:gd name="connsiteX5" fmla="*/ 459246 w 459246"/>
              <a:gd name="connsiteY5" fmla="*/ 252585 h 459246"/>
              <a:gd name="connsiteX6" fmla="*/ 229623 w 459246"/>
              <a:gd name="connsiteY6" fmla="*/ 459246 h 459246"/>
              <a:gd name="connsiteX7" fmla="*/ 0 w 459246"/>
              <a:gd name="connsiteY7" fmla="*/ 252585 h 459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9246" h="459246">
                <a:moveTo>
                  <a:pt x="0" y="252585"/>
                </a:moveTo>
                <a:lnTo>
                  <a:pt x="103330" y="252585"/>
                </a:lnTo>
                <a:lnTo>
                  <a:pt x="103330" y="0"/>
                </a:lnTo>
                <a:lnTo>
                  <a:pt x="355916" y="0"/>
                </a:lnTo>
                <a:lnTo>
                  <a:pt x="355916" y="252585"/>
                </a:lnTo>
                <a:lnTo>
                  <a:pt x="459246" y="252585"/>
                </a:lnTo>
                <a:lnTo>
                  <a:pt x="229623" y="459246"/>
                </a:lnTo>
                <a:lnTo>
                  <a:pt x="0" y="252585"/>
                </a:lnTo>
                <a:close/>
              </a:path>
            </a:pathLst>
          </a:custGeom>
        </p:spPr>
        <p:style>
          <a:lnRef idx="1"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lnRef>
          <a:fillRef idx="1"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30000" tIns="26670" rIns="130000" bIns="140333" numCol="1" spcCol="1270" anchor="ctr" anchorCtr="0">
            <a:noAutofit/>
          </a:bodyPr>
          <a:lstStyle/>
          <a:p>
            <a:pPr marL="0" lvl="0" indent="0" algn="ctr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2100" kern="120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DCF0CEE8-5231-4AF6-82FB-F764EC0FEA6D}"/>
              </a:ext>
            </a:extLst>
          </p:cNvPr>
          <p:cNvSpPr/>
          <p:nvPr/>
        </p:nvSpPr>
        <p:spPr>
          <a:xfrm>
            <a:off x="9445515" y="3097593"/>
            <a:ext cx="459246" cy="459246"/>
          </a:xfrm>
          <a:custGeom>
            <a:avLst/>
            <a:gdLst>
              <a:gd name="connsiteX0" fmla="*/ 0 w 459246"/>
              <a:gd name="connsiteY0" fmla="*/ 252585 h 459246"/>
              <a:gd name="connsiteX1" fmla="*/ 103330 w 459246"/>
              <a:gd name="connsiteY1" fmla="*/ 252585 h 459246"/>
              <a:gd name="connsiteX2" fmla="*/ 103330 w 459246"/>
              <a:gd name="connsiteY2" fmla="*/ 0 h 459246"/>
              <a:gd name="connsiteX3" fmla="*/ 355916 w 459246"/>
              <a:gd name="connsiteY3" fmla="*/ 0 h 459246"/>
              <a:gd name="connsiteX4" fmla="*/ 355916 w 459246"/>
              <a:gd name="connsiteY4" fmla="*/ 252585 h 459246"/>
              <a:gd name="connsiteX5" fmla="*/ 459246 w 459246"/>
              <a:gd name="connsiteY5" fmla="*/ 252585 h 459246"/>
              <a:gd name="connsiteX6" fmla="*/ 229623 w 459246"/>
              <a:gd name="connsiteY6" fmla="*/ 459246 h 459246"/>
              <a:gd name="connsiteX7" fmla="*/ 0 w 459246"/>
              <a:gd name="connsiteY7" fmla="*/ 252585 h 459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9246" h="459246">
                <a:moveTo>
                  <a:pt x="0" y="252585"/>
                </a:moveTo>
                <a:lnTo>
                  <a:pt x="103330" y="252585"/>
                </a:lnTo>
                <a:lnTo>
                  <a:pt x="103330" y="0"/>
                </a:lnTo>
                <a:lnTo>
                  <a:pt x="355916" y="0"/>
                </a:lnTo>
                <a:lnTo>
                  <a:pt x="355916" y="252585"/>
                </a:lnTo>
                <a:lnTo>
                  <a:pt x="459246" y="252585"/>
                </a:lnTo>
                <a:lnTo>
                  <a:pt x="229623" y="459246"/>
                </a:lnTo>
                <a:lnTo>
                  <a:pt x="0" y="252585"/>
                </a:lnTo>
                <a:close/>
              </a:path>
            </a:pathLst>
          </a:custGeom>
        </p:spPr>
        <p:style>
          <a:lnRef idx="1"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lnRef>
          <a:fillRef idx="1">
            <a:schemeClr val="accent5">
              <a:tint val="40000"/>
              <a:alpha val="90000"/>
              <a:hueOff val="668618"/>
              <a:satOff val="11035"/>
              <a:lumOff val="-712"/>
              <a:alphaOff val="0"/>
            </a:schemeClr>
          </a:fillRef>
          <a:effectRef idx="0">
            <a:schemeClr val="accent5">
              <a:tint val="40000"/>
              <a:alpha val="90000"/>
              <a:hueOff val="668618"/>
              <a:satOff val="11035"/>
              <a:lumOff val="-712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30000" tIns="26670" rIns="130000" bIns="140333" numCol="1" spcCol="1270" anchor="ctr" anchorCtr="0">
            <a:noAutofit/>
          </a:bodyPr>
          <a:lstStyle/>
          <a:p>
            <a:pPr marL="0" lvl="0" indent="0" algn="ctr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2100" kern="120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4CB86B86-EFF2-4FFB-8124-802B91076248}"/>
              </a:ext>
            </a:extLst>
          </p:cNvPr>
          <p:cNvSpPr/>
          <p:nvPr/>
        </p:nvSpPr>
        <p:spPr>
          <a:xfrm>
            <a:off x="10165738" y="3932587"/>
            <a:ext cx="459246" cy="459246"/>
          </a:xfrm>
          <a:custGeom>
            <a:avLst/>
            <a:gdLst>
              <a:gd name="connsiteX0" fmla="*/ 0 w 459246"/>
              <a:gd name="connsiteY0" fmla="*/ 252585 h 459246"/>
              <a:gd name="connsiteX1" fmla="*/ 103330 w 459246"/>
              <a:gd name="connsiteY1" fmla="*/ 252585 h 459246"/>
              <a:gd name="connsiteX2" fmla="*/ 103330 w 459246"/>
              <a:gd name="connsiteY2" fmla="*/ 0 h 459246"/>
              <a:gd name="connsiteX3" fmla="*/ 355916 w 459246"/>
              <a:gd name="connsiteY3" fmla="*/ 0 h 459246"/>
              <a:gd name="connsiteX4" fmla="*/ 355916 w 459246"/>
              <a:gd name="connsiteY4" fmla="*/ 252585 h 459246"/>
              <a:gd name="connsiteX5" fmla="*/ 459246 w 459246"/>
              <a:gd name="connsiteY5" fmla="*/ 252585 h 459246"/>
              <a:gd name="connsiteX6" fmla="*/ 229623 w 459246"/>
              <a:gd name="connsiteY6" fmla="*/ 459246 h 459246"/>
              <a:gd name="connsiteX7" fmla="*/ 0 w 459246"/>
              <a:gd name="connsiteY7" fmla="*/ 252585 h 459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9246" h="459246">
                <a:moveTo>
                  <a:pt x="0" y="252585"/>
                </a:moveTo>
                <a:lnTo>
                  <a:pt x="103330" y="252585"/>
                </a:lnTo>
                <a:lnTo>
                  <a:pt x="103330" y="0"/>
                </a:lnTo>
                <a:lnTo>
                  <a:pt x="355916" y="0"/>
                </a:lnTo>
                <a:lnTo>
                  <a:pt x="355916" y="252585"/>
                </a:lnTo>
                <a:lnTo>
                  <a:pt x="459246" y="252585"/>
                </a:lnTo>
                <a:lnTo>
                  <a:pt x="229623" y="459246"/>
                </a:lnTo>
                <a:lnTo>
                  <a:pt x="0" y="252585"/>
                </a:lnTo>
                <a:close/>
              </a:path>
            </a:pathLst>
          </a:custGeom>
        </p:spPr>
        <p:style>
          <a:lnRef idx="1"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lnRef>
          <a:fillRef idx="1">
            <a:schemeClr val="accent5">
              <a:tint val="40000"/>
              <a:alpha val="90000"/>
              <a:hueOff val="1337237"/>
              <a:satOff val="22070"/>
              <a:lumOff val="-1425"/>
              <a:alphaOff val="0"/>
            </a:schemeClr>
          </a:fillRef>
          <a:effectRef idx="0">
            <a:schemeClr val="accent5">
              <a:tint val="40000"/>
              <a:alpha val="90000"/>
              <a:hueOff val="1337237"/>
              <a:satOff val="22070"/>
              <a:lumOff val="-1425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30000" tIns="26670" rIns="130000" bIns="140333" numCol="1" spcCol="1270" anchor="ctr" anchorCtr="0">
            <a:noAutofit/>
          </a:bodyPr>
          <a:lstStyle/>
          <a:p>
            <a:pPr marL="0" lvl="0" indent="0" algn="ctr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2100" kern="1200"/>
          </a:p>
        </p:txBody>
      </p:sp>
    </p:spTree>
    <p:extLst>
      <p:ext uri="{BB962C8B-B14F-4D97-AF65-F5344CB8AC3E}">
        <p14:creationId xmlns:p14="http://schemas.microsoft.com/office/powerpoint/2010/main" val="3649681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64A12F0-8158-4372-9761-AD0A6ED30C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close up of a logo&#10;&#10;Description automatically generated">
            <a:extLst>
              <a:ext uri="{FF2B5EF4-FFF2-40B4-BE49-F238E27FC236}">
                <a16:creationId xmlns:a16="http://schemas.microsoft.com/office/drawing/2014/main" id="{F5FA1496-8164-428F-8CCE-6D3257DE4B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4633" y="1480584"/>
            <a:ext cx="10322734" cy="3896832"/>
          </a:xfrm>
          <a:prstGeom prst="rect">
            <a:avLst/>
          </a:prstGeom>
          <a:ln w="190500">
            <a:noFill/>
          </a:ln>
        </p:spPr>
      </p:pic>
    </p:spTree>
    <p:extLst>
      <p:ext uri="{BB962C8B-B14F-4D97-AF65-F5344CB8AC3E}">
        <p14:creationId xmlns:p14="http://schemas.microsoft.com/office/powerpoint/2010/main" val="22232897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DADD4C7D-B329-46D6-8471-04F555BCC4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8" t="2669" r="616"/>
          <a:stretch/>
        </p:blipFill>
        <p:spPr>
          <a:xfrm>
            <a:off x="-1" y="0"/>
            <a:ext cx="12192001" cy="4322278"/>
          </a:xfrm>
          <a:prstGeom prst="rect">
            <a:avLst/>
          </a:prstGeom>
        </p:spPr>
      </p:pic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905E7363-5E6B-4EA2-A007-EB497636C9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78736" y="62180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2391C03C-4B0E-4F98-999F-95510A5F9840}"/>
              </a:ext>
            </a:extLst>
          </p:cNvPr>
          <p:cNvSpPr/>
          <p:nvPr/>
        </p:nvSpPr>
        <p:spPr>
          <a:xfrm>
            <a:off x="786157" y="1405394"/>
            <a:ext cx="2469693" cy="1481816"/>
          </a:xfrm>
          <a:custGeom>
            <a:avLst/>
            <a:gdLst>
              <a:gd name="connsiteX0" fmla="*/ 0 w 2469693"/>
              <a:gd name="connsiteY0" fmla="*/ 0 h 1481816"/>
              <a:gd name="connsiteX1" fmla="*/ 2469693 w 2469693"/>
              <a:gd name="connsiteY1" fmla="*/ 0 h 1481816"/>
              <a:gd name="connsiteX2" fmla="*/ 2469693 w 2469693"/>
              <a:gd name="connsiteY2" fmla="*/ 1481816 h 1481816"/>
              <a:gd name="connsiteX3" fmla="*/ 0 w 2469693"/>
              <a:gd name="connsiteY3" fmla="*/ 1481816 h 1481816"/>
              <a:gd name="connsiteX4" fmla="*/ 0 w 2469693"/>
              <a:gd name="connsiteY4" fmla="*/ 0 h 1481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69693" h="1481816">
                <a:moveTo>
                  <a:pt x="0" y="0"/>
                </a:moveTo>
                <a:lnTo>
                  <a:pt x="2469693" y="0"/>
                </a:lnTo>
                <a:lnTo>
                  <a:pt x="2469693" y="1481816"/>
                </a:lnTo>
                <a:lnTo>
                  <a:pt x="0" y="148181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7630" tIns="87630" rIns="87630" bIns="87630" numCol="1" spcCol="1270" anchor="ctr" anchorCtr="0">
            <a:noAutofit/>
          </a:bodyPr>
          <a:lstStyle/>
          <a:p>
            <a:pPr marL="0" lvl="0" indent="0" algn="ctr" defTabSz="10223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  <a:defRPr cap="all"/>
            </a:pPr>
            <a:r>
              <a:rPr lang="en-GB" sz="2300" kern="1200" dirty="0"/>
              <a:t>What work did you put off?</a:t>
            </a:r>
            <a:endParaRPr lang="en-US" sz="2300" kern="120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D104DB9F-AA98-4509-9C44-909C0086D3EB}"/>
              </a:ext>
            </a:extLst>
          </p:cNvPr>
          <p:cNvSpPr/>
          <p:nvPr/>
        </p:nvSpPr>
        <p:spPr>
          <a:xfrm>
            <a:off x="3502820" y="1405394"/>
            <a:ext cx="2469693" cy="1481816"/>
          </a:xfrm>
          <a:custGeom>
            <a:avLst/>
            <a:gdLst>
              <a:gd name="connsiteX0" fmla="*/ 0 w 2469693"/>
              <a:gd name="connsiteY0" fmla="*/ 0 h 1481816"/>
              <a:gd name="connsiteX1" fmla="*/ 2469693 w 2469693"/>
              <a:gd name="connsiteY1" fmla="*/ 0 h 1481816"/>
              <a:gd name="connsiteX2" fmla="*/ 2469693 w 2469693"/>
              <a:gd name="connsiteY2" fmla="*/ 1481816 h 1481816"/>
              <a:gd name="connsiteX3" fmla="*/ 0 w 2469693"/>
              <a:gd name="connsiteY3" fmla="*/ 1481816 h 1481816"/>
              <a:gd name="connsiteX4" fmla="*/ 0 w 2469693"/>
              <a:gd name="connsiteY4" fmla="*/ 0 h 1481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69693" h="1481816">
                <a:moveTo>
                  <a:pt x="0" y="0"/>
                </a:moveTo>
                <a:lnTo>
                  <a:pt x="2469693" y="0"/>
                </a:lnTo>
                <a:lnTo>
                  <a:pt x="2469693" y="1481816"/>
                </a:lnTo>
                <a:lnTo>
                  <a:pt x="0" y="148181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7630" tIns="87630" rIns="87630" bIns="87630" numCol="1" spcCol="1270" anchor="ctr" anchorCtr="0">
            <a:noAutofit/>
          </a:bodyPr>
          <a:lstStyle/>
          <a:p>
            <a:pPr marL="0" lvl="0" indent="0" algn="ctr" defTabSz="10223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  <a:defRPr cap="all"/>
            </a:pPr>
            <a:r>
              <a:rPr lang="en-GB" sz="2300" kern="1200" dirty="0"/>
              <a:t>What did you do instead?</a:t>
            </a:r>
            <a:endParaRPr lang="en-US" sz="2300" kern="1200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C8A0D457-82A5-4B26-A019-E5070D57D593}"/>
              </a:ext>
            </a:extLst>
          </p:cNvPr>
          <p:cNvSpPr/>
          <p:nvPr/>
        </p:nvSpPr>
        <p:spPr>
          <a:xfrm>
            <a:off x="6219483" y="1405394"/>
            <a:ext cx="2469693" cy="1481816"/>
          </a:xfrm>
          <a:custGeom>
            <a:avLst/>
            <a:gdLst>
              <a:gd name="connsiteX0" fmla="*/ 0 w 2469693"/>
              <a:gd name="connsiteY0" fmla="*/ 0 h 1481816"/>
              <a:gd name="connsiteX1" fmla="*/ 2469693 w 2469693"/>
              <a:gd name="connsiteY1" fmla="*/ 0 h 1481816"/>
              <a:gd name="connsiteX2" fmla="*/ 2469693 w 2469693"/>
              <a:gd name="connsiteY2" fmla="*/ 1481816 h 1481816"/>
              <a:gd name="connsiteX3" fmla="*/ 0 w 2469693"/>
              <a:gd name="connsiteY3" fmla="*/ 1481816 h 1481816"/>
              <a:gd name="connsiteX4" fmla="*/ 0 w 2469693"/>
              <a:gd name="connsiteY4" fmla="*/ 0 h 1481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69693" h="1481816">
                <a:moveTo>
                  <a:pt x="0" y="0"/>
                </a:moveTo>
                <a:lnTo>
                  <a:pt x="2469693" y="0"/>
                </a:lnTo>
                <a:lnTo>
                  <a:pt x="2469693" y="1481816"/>
                </a:lnTo>
                <a:lnTo>
                  <a:pt x="0" y="148181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7630" tIns="87630" rIns="87630" bIns="87630" numCol="1" spcCol="1270" anchor="ctr" anchorCtr="0">
            <a:noAutofit/>
          </a:bodyPr>
          <a:lstStyle/>
          <a:p>
            <a:pPr marL="0" lvl="0" indent="0" algn="ctr" defTabSz="10223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  <a:defRPr cap="all"/>
            </a:pPr>
            <a:r>
              <a:rPr lang="en-GB" sz="2300" kern="1200" dirty="0"/>
              <a:t>What was your excuse?</a:t>
            </a:r>
            <a:endParaRPr lang="en-US" sz="2300" kern="1200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228FD240-EB65-4237-8CC1-9CD713D8131B}"/>
              </a:ext>
            </a:extLst>
          </p:cNvPr>
          <p:cNvSpPr/>
          <p:nvPr/>
        </p:nvSpPr>
        <p:spPr>
          <a:xfrm>
            <a:off x="8936145" y="1405394"/>
            <a:ext cx="2469693" cy="1481816"/>
          </a:xfrm>
          <a:custGeom>
            <a:avLst/>
            <a:gdLst>
              <a:gd name="connsiteX0" fmla="*/ 0 w 2469693"/>
              <a:gd name="connsiteY0" fmla="*/ 0 h 1481816"/>
              <a:gd name="connsiteX1" fmla="*/ 2469693 w 2469693"/>
              <a:gd name="connsiteY1" fmla="*/ 0 h 1481816"/>
              <a:gd name="connsiteX2" fmla="*/ 2469693 w 2469693"/>
              <a:gd name="connsiteY2" fmla="*/ 1481816 h 1481816"/>
              <a:gd name="connsiteX3" fmla="*/ 0 w 2469693"/>
              <a:gd name="connsiteY3" fmla="*/ 1481816 h 1481816"/>
              <a:gd name="connsiteX4" fmla="*/ 0 w 2469693"/>
              <a:gd name="connsiteY4" fmla="*/ 0 h 1481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69693" h="1481816">
                <a:moveTo>
                  <a:pt x="0" y="0"/>
                </a:moveTo>
                <a:lnTo>
                  <a:pt x="2469693" y="0"/>
                </a:lnTo>
                <a:lnTo>
                  <a:pt x="2469693" y="1481816"/>
                </a:lnTo>
                <a:lnTo>
                  <a:pt x="0" y="148181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7630" tIns="87630" rIns="87630" bIns="87630" numCol="1" spcCol="1270" anchor="ctr" anchorCtr="0">
            <a:noAutofit/>
          </a:bodyPr>
          <a:lstStyle/>
          <a:p>
            <a:pPr marL="0" lvl="0" indent="0" algn="ctr" defTabSz="10223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  <a:defRPr cap="all"/>
            </a:pPr>
            <a:r>
              <a:rPr lang="en-GB" sz="2300" kern="1200" dirty="0"/>
              <a:t>What was the results? </a:t>
            </a:r>
            <a:endParaRPr lang="en-US" sz="2300" kern="1200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3C2BBB3C-4377-44C4-8BE9-492BF8A95F66}"/>
              </a:ext>
            </a:extLst>
          </p:cNvPr>
          <p:cNvSpPr/>
          <p:nvPr/>
        </p:nvSpPr>
        <p:spPr>
          <a:xfrm>
            <a:off x="786157" y="3134179"/>
            <a:ext cx="2469693" cy="1481816"/>
          </a:xfrm>
          <a:custGeom>
            <a:avLst/>
            <a:gdLst>
              <a:gd name="connsiteX0" fmla="*/ 0 w 2469693"/>
              <a:gd name="connsiteY0" fmla="*/ 0 h 1481816"/>
              <a:gd name="connsiteX1" fmla="*/ 2469693 w 2469693"/>
              <a:gd name="connsiteY1" fmla="*/ 0 h 1481816"/>
              <a:gd name="connsiteX2" fmla="*/ 2469693 w 2469693"/>
              <a:gd name="connsiteY2" fmla="*/ 1481816 h 1481816"/>
              <a:gd name="connsiteX3" fmla="*/ 0 w 2469693"/>
              <a:gd name="connsiteY3" fmla="*/ 1481816 h 1481816"/>
              <a:gd name="connsiteX4" fmla="*/ 0 w 2469693"/>
              <a:gd name="connsiteY4" fmla="*/ 0 h 1481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69693" h="1481816">
                <a:moveTo>
                  <a:pt x="0" y="0"/>
                </a:moveTo>
                <a:lnTo>
                  <a:pt x="2469693" y="0"/>
                </a:lnTo>
                <a:lnTo>
                  <a:pt x="2469693" y="1481816"/>
                </a:lnTo>
                <a:lnTo>
                  <a:pt x="0" y="148181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7630" tIns="87630" rIns="87630" bIns="87630" numCol="1" spcCol="1270" anchor="ctr" anchorCtr="0">
            <a:noAutofit/>
          </a:bodyPr>
          <a:lstStyle/>
          <a:p>
            <a:pPr marL="0" lvl="0" indent="0" algn="ctr" defTabSz="10223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  <a:defRPr cap="all"/>
            </a:pPr>
            <a:r>
              <a:rPr lang="en-GB" sz="2300" kern="1200" dirty="0"/>
              <a:t>Is there a pattern to your delaying? </a:t>
            </a:r>
            <a:endParaRPr lang="en-US" sz="2300" kern="120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D372821-842B-4F70-8D06-4FB94F643958}"/>
              </a:ext>
            </a:extLst>
          </p:cNvPr>
          <p:cNvSpPr/>
          <p:nvPr/>
        </p:nvSpPr>
        <p:spPr>
          <a:xfrm>
            <a:off x="3502820" y="3134179"/>
            <a:ext cx="2469693" cy="1481816"/>
          </a:xfrm>
          <a:custGeom>
            <a:avLst/>
            <a:gdLst>
              <a:gd name="connsiteX0" fmla="*/ 0 w 2469693"/>
              <a:gd name="connsiteY0" fmla="*/ 0 h 1481816"/>
              <a:gd name="connsiteX1" fmla="*/ 2469693 w 2469693"/>
              <a:gd name="connsiteY1" fmla="*/ 0 h 1481816"/>
              <a:gd name="connsiteX2" fmla="*/ 2469693 w 2469693"/>
              <a:gd name="connsiteY2" fmla="*/ 1481816 h 1481816"/>
              <a:gd name="connsiteX3" fmla="*/ 0 w 2469693"/>
              <a:gd name="connsiteY3" fmla="*/ 1481816 h 1481816"/>
              <a:gd name="connsiteX4" fmla="*/ 0 w 2469693"/>
              <a:gd name="connsiteY4" fmla="*/ 0 h 1481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69693" h="1481816">
                <a:moveTo>
                  <a:pt x="0" y="0"/>
                </a:moveTo>
                <a:lnTo>
                  <a:pt x="2469693" y="0"/>
                </a:lnTo>
                <a:lnTo>
                  <a:pt x="2469693" y="1481816"/>
                </a:lnTo>
                <a:lnTo>
                  <a:pt x="0" y="148181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7630" tIns="87630" rIns="87630" bIns="87630" numCol="1" spcCol="1270" anchor="ctr" anchorCtr="0">
            <a:noAutofit/>
          </a:bodyPr>
          <a:lstStyle/>
          <a:p>
            <a:pPr marL="0" lvl="0" indent="0" algn="ctr" defTabSz="10223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  <a:defRPr cap="all"/>
            </a:pPr>
            <a:r>
              <a:rPr lang="en-GB" sz="2300" kern="1200" dirty="0"/>
              <a:t>Do you always put of similar tasks? </a:t>
            </a:r>
            <a:endParaRPr lang="en-US" sz="2300" kern="1200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316DD2E0-428A-4C97-AC16-4D7A77902A7B}"/>
              </a:ext>
            </a:extLst>
          </p:cNvPr>
          <p:cNvSpPr/>
          <p:nvPr/>
        </p:nvSpPr>
        <p:spPr>
          <a:xfrm>
            <a:off x="6219483" y="3134179"/>
            <a:ext cx="2469693" cy="1481816"/>
          </a:xfrm>
          <a:custGeom>
            <a:avLst/>
            <a:gdLst>
              <a:gd name="connsiteX0" fmla="*/ 0 w 2469693"/>
              <a:gd name="connsiteY0" fmla="*/ 0 h 1481816"/>
              <a:gd name="connsiteX1" fmla="*/ 2469693 w 2469693"/>
              <a:gd name="connsiteY1" fmla="*/ 0 h 1481816"/>
              <a:gd name="connsiteX2" fmla="*/ 2469693 w 2469693"/>
              <a:gd name="connsiteY2" fmla="*/ 1481816 h 1481816"/>
              <a:gd name="connsiteX3" fmla="*/ 0 w 2469693"/>
              <a:gd name="connsiteY3" fmla="*/ 1481816 h 1481816"/>
              <a:gd name="connsiteX4" fmla="*/ 0 w 2469693"/>
              <a:gd name="connsiteY4" fmla="*/ 0 h 1481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69693" h="1481816">
                <a:moveTo>
                  <a:pt x="0" y="0"/>
                </a:moveTo>
                <a:lnTo>
                  <a:pt x="2469693" y="0"/>
                </a:lnTo>
                <a:lnTo>
                  <a:pt x="2469693" y="1481816"/>
                </a:lnTo>
                <a:lnTo>
                  <a:pt x="0" y="148181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7630" tIns="87630" rIns="87630" bIns="87630" numCol="1" spcCol="1270" anchor="ctr" anchorCtr="0">
            <a:noAutofit/>
          </a:bodyPr>
          <a:lstStyle/>
          <a:p>
            <a:pPr marL="0" lvl="0" indent="0" algn="ctr" defTabSz="10223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  <a:defRPr cap="all"/>
            </a:pPr>
            <a:r>
              <a:rPr lang="en-GB" sz="2300" kern="1200" dirty="0"/>
              <a:t>What do you tend to do instead? </a:t>
            </a:r>
            <a:endParaRPr lang="en-US" sz="2300" kern="1200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D045C5A1-54CB-42D6-847C-668B63CCBFBA}"/>
              </a:ext>
            </a:extLst>
          </p:cNvPr>
          <p:cNvSpPr/>
          <p:nvPr/>
        </p:nvSpPr>
        <p:spPr>
          <a:xfrm>
            <a:off x="8936145" y="3134179"/>
            <a:ext cx="2469693" cy="1481816"/>
          </a:xfrm>
          <a:custGeom>
            <a:avLst/>
            <a:gdLst>
              <a:gd name="connsiteX0" fmla="*/ 0 w 2469693"/>
              <a:gd name="connsiteY0" fmla="*/ 0 h 1481816"/>
              <a:gd name="connsiteX1" fmla="*/ 2469693 w 2469693"/>
              <a:gd name="connsiteY1" fmla="*/ 0 h 1481816"/>
              <a:gd name="connsiteX2" fmla="*/ 2469693 w 2469693"/>
              <a:gd name="connsiteY2" fmla="*/ 1481816 h 1481816"/>
              <a:gd name="connsiteX3" fmla="*/ 0 w 2469693"/>
              <a:gd name="connsiteY3" fmla="*/ 1481816 h 1481816"/>
              <a:gd name="connsiteX4" fmla="*/ 0 w 2469693"/>
              <a:gd name="connsiteY4" fmla="*/ 0 h 1481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69693" h="1481816">
                <a:moveTo>
                  <a:pt x="0" y="0"/>
                </a:moveTo>
                <a:lnTo>
                  <a:pt x="2469693" y="0"/>
                </a:lnTo>
                <a:lnTo>
                  <a:pt x="2469693" y="1481816"/>
                </a:lnTo>
                <a:lnTo>
                  <a:pt x="0" y="148181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7630" tIns="87630" rIns="87630" bIns="87630" numCol="1" spcCol="1270" anchor="ctr" anchorCtr="0">
            <a:noAutofit/>
          </a:bodyPr>
          <a:lstStyle/>
          <a:p>
            <a:pPr marL="0" lvl="0" indent="0" algn="ctr" defTabSz="10223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  <a:defRPr cap="all"/>
            </a:pPr>
            <a:r>
              <a:rPr lang="en-GB" sz="2300" kern="1200" dirty="0"/>
              <a:t>Do you make the same excuses? </a:t>
            </a:r>
            <a:endParaRPr lang="en-US" sz="2300" kern="1200" dirty="0"/>
          </a:p>
        </p:txBody>
      </p:sp>
    </p:spTree>
    <p:extLst>
      <p:ext uri="{BB962C8B-B14F-4D97-AF65-F5344CB8AC3E}">
        <p14:creationId xmlns:p14="http://schemas.microsoft.com/office/powerpoint/2010/main" val="2918838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5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26A9A69-0F53-4A38-9DD1-761F7624323D}"/>
              </a:ext>
            </a:extLst>
          </p:cNvPr>
          <p:cNvSpPr txBox="1"/>
          <p:nvPr/>
        </p:nvSpPr>
        <p:spPr>
          <a:xfrm>
            <a:off x="621323" y="309892"/>
            <a:ext cx="6553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1.</a:t>
            </a:r>
          </a:p>
          <a:p>
            <a:r>
              <a:rPr lang="en-GB" dirty="0"/>
              <a:t>Problem – You find it hard to get stuck into the work. </a:t>
            </a:r>
          </a:p>
          <a:p>
            <a:r>
              <a:rPr lang="en-GB" dirty="0"/>
              <a:t>Solution – think positive, break task into smaller parts pomodoro technique and reward yourself.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438321D-1BF2-4A81-AEED-3BB13B11E94E}"/>
              </a:ext>
            </a:extLst>
          </p:cNvPr>
          <p:cNvSpPr txBox="1"/>
          <p:nvPr/>
        </p:nvSpPr>
        <p:spPr>
          <a:xfrm>
            <a:off x="5638800" y="1319108"/>
            <a:ext cx="65532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2.</a:t>
            </a:r>
          </a:p>
          <a:p>
            <a:r>
              <a:rPr lang="en-GB" dirty="0"/>
              <a:t>Problem – Something more attractive is available. </a:t>
            </a:r>
          </a:p>
          <a:p>
            <a:r>
              <a:rPr lang="en-GB" dirty="0"/>
              <a:t>Solution – Remove the distractions </a:t>
            </a:r>
          </a:p>
          <a:p>
            <a:r>
              <a:rPr lang="en-GB" dirty="0"/>
              <a:t>		restrict temptation</a:t>
            </a:r>
          </a:p>
          <a:p>
            <a:r>
              <a:rPr lang="en-GB" dirty="0"/>
              <a:t>		discipline yourself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F3EA78C-6A30-4043-B843-7DCC2CB43C42}"/>
              </a:ext>
            </a:extLst>
          </p:cNvPr>
          <p:cNvSpPr txBox="1"/>
          <p:nvPr/>
        </p:nvSpPr>
        <p:spPr>
          <a:xfrm>
            <a:off x="515815" y="2358245"/>
            <a:ext cx="65532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3.</a:t>
            </a:r>
          </a:p>
          <a:p>
            <a:r>
              <a:rPr lang="en-GB" dirty="0"/>
              <a:t>Problem – You are bored with the work. </a:t>
            </a:r>
          </a:p>
          <a:p>
            <a:r>
              <a:rPr lang="en-GB" dirty="0"/>
              <a:t>Solution – Remind yourself of the purpose, consider doing more than one task </a:t>
            </a:r>
          </a:p>
          <a:p>
            <a:r>
              <a:rPr lang="en-GB" dirty="0"/>
              <a:t>		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424FF8-0B83-4B13-947E-9442A8699F38}"/>
              </a:ext>
            </a:extLst>
          </p:cNvPr>
          <p:cNvSpPr txBox="1"/>
          <p:nvPr/>
        </p:nvSpPr>
        <p:spPr>
          <a:xfrm>
            <a:off x="7174523" y="3026086"/>
            <a:ext cx="6553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4.</a:t>
            </a:r>
          </a:p>
          <a:p>
            <a:r>
              <a:rPr lang="en-GB" dirty="0"/>
              <a:t>Problem – The next step is unclear. </a:t>
            </a:r>
          </a:p>
          <a:p>
            <a:r>
              <a:rPr lang="en-GB" dirty="0"/>
              <a:t>Solution – ask tutor for guidance </a:t>
            </a:r>
          </a:p>
          <a:p>
            <a:r>
              <a:rPr lang="en-GB" dirty="0"/>
              <a:t>		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3E71FB5-28FA-4A9B-8AE6-44E8C12AA4EA}"/>
              </a:ext>
            </a:extLst>
          </p:cNvPr>
          <p:cNvSpPr txBox="1"/>
          <p:nvPr/>
        </p:nvSpPr>
        <p:spPr>
          <a:xfrm>
            <a:off x="3616569" y="4114547"/>
            <a:ext cx="6553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5.</a:t>
            </a:r>
          </a:p>
          <a:p>
            <a:r>
              <a:rPr lang="en-GB" dirty="0"/>
              <a:t>Problem – I’m so far behind I can’t cope. </a:t>
            </a:r>
          </a:p>
          <a:p>
            <a:r>
              <a:rPr lang="en-GB" dirty="0"/>
              <a:t>Solution – don’t suffer in silence </a:t>
            </a:r>
          </a:p>
          <a:p>
            <a:r>
              <a:rPr lang="en-GB" dirty="0"/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1806258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0">
            <a:extLst>
              <a:ext uri="{FF2B5EF4-FFF2-40B4-BE49-F238E27FC236}">
                <a16:creationId xmlns:a16="http://schemas.microsoft.com/office/drawing/2014/main" id="{766CDA4A-6CAA-4FED-A424-FF9D363E93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B7BB07C-2FEE-410E-B4FD-9A593B3571B6}"/>
              </a:ext>
            </a:extLst>
          </p:cNvPr>
          <p:cNvSpPr txBox="1"/>
          <p:nvPr/>
        </p:nvSpPr>
        <p:spPr>
          <a:xfrm>
            <a:off x="1370693" y="4435229"/>
            <a:ext cx="9440034" cy="105964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 defTabSz="457200">
              <a:spcBef>
                <a:spcPct val="0"/>
              </a:spcBef>
              <a:spcAft>
                <a:spcPts val="600"/>
              </a:spcAft>
            </a:pPr>
            <a:r>
              <a:rPr lang="en-US" sz="48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</a:rPr>
              <a:t>Handling Stress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9B0DB875-49E3-4B9D-8AAE-D81A127B66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pic>
        <p:nvPicPr>
          <p:cNvPr id="7" name="Picture 6" descr="A person sitting on a bench posing for the camera&#10;&#10;Description automatically generated">
            <a:extLst>
              <a:ext uri="{FF2B5EF4-FFF2-40B4-BE49-F238E27FC236}">
                <a16:creationId xmlns:a16="http://schemas.microsoft.com/office/drawing/2014/main" id="{8064D524-22DA-4CB0-B51B-A1B355355C4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-1" b="20420"/>
          <a:stretch/>
        </p:blipFill>
        <p:spPr>
          <a:xfrm>
            <a:off x="1169349" y="695008"/>
            <a:ext cx="9845346" cy="3525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11354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lateVTI">
  <a:themeElements>
    <a:clrScheme name="Blue Green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Arial Nova">
      <a:majorFont>
        <a:latin typeface="Arial Nova Light"/>
        <a:ea typeface=""/>
        <a:cs typeface=""/>
      </a:majorFont>
      <a:minorFont>
        <a:latin typeface="Arial Nova"/>
        <a:ea typeface=""/>
        <a:cs typeface=""/>
      </a:minorFont>
    </a:fontScheme>
    <a:fmtScheme name="Slat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VTI" id="{35C4A07C-0176-4A32-9BCB-B016516853F0}" vid="{9B70D35C-BCA8-4715-BB49-8BE54A7FC07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5560E646-30AD-4BA0-97EA-A7A07DF5499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0CB38EC-895A-4F8F-8F75-E263501ABB5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7E70FC5-1855-47AB-8CE1-CB3C873A8988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567</Words>
  <Application>Microsoft Office PowerPoint</Application>
  <PresentationFormat>Widescreen</PresentationFormat>
  <Paragraphs>99</Paragraphs>
  <Slides>11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 Nova</vt:lpstr>
      <vt:lpstr>Arial Nova Light</vt:lpstr>
      <vt:lpstr>Calibri</vt:lpstr>
      <vt:lpstr>Wingdings 2</vt:lpstr>
      <vt:lpstr>SlateVTI</vt:lpstr>
      <vt:lpstr>Time Management </vt:lpstr>
      <vt:lpstr>PowerPoint Presentation</vt:lpstr>
      <vt:lpstr>Steps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2020-08-26T13:20:07Z</dcterms:created>
  <dcterms:modified xsi:type="dcterms:W3CDTF">2020-08-28T14:00:00Z</dcterms:modified>
</cp:coreProperties>
</file>