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sldIdLst>
    <p:sldId id="281" r:id="rId5"/>
    <p:sldId id="283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906D5-24B6-457D-BD2C-C9A1E0C47B8D}" type="datetimeFigureOut">
              <a:rPr lang="en-GB" smtClean="0"/>
              <a:t>28/08/2020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69C01-EF77-41D0-943A-10E46CBD1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2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9C01-EF77-41D0-943A-10E46CBD1B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52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9C01-EF77-41D0-943A-10E46CBD1B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6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sz="1600" dirty="0"/>
              <a:t>What is the objective of the assignment? What is required to complete the assignment? </a:t>
            </a:r>
          </a:p>
          <a:p>
            <a:pPr marL="228600" indent="-228600">
              <a:buAutoNum type="arabicPeriod"/>
            </a:pPr>
            <a:endParaRPr lang="en-GB" sz="1600" dirty="0"/>
          </a:p>
          <a:p>
            <a:pPr marL="228600" indent="-228600">
              <a:buAutoNum type="arabicPeriod"/>
            </a:pPr>
            <a:r>
              <a:rPr lang="en-GB" sz="1600" dirty="0"/>
              <a:t>These are rough stages you must go through to complete the assignment. A flow chart or spider diagram may be useful. </a:t>
            </a:r>
          </a:p>
          <a:p>
            <a:pPr marL="228600" indent="-228600">
              <a:buAutoNum type="arabicPeriod"/>
            </a:pPr>
            <a:endParaRPr lang="en-GB" sz="1600" dirty="0"/>
          </a:p>
          <a:p>
            <a:pPr marL="228600" indent="-228600">
              <a:buAutoNum type="arabicPeriod"/>
            </a:pPr>
            <a:r>
              <a:rPr lang="en-GB" sz="1600" dirty="0"/>
              <a:t>For example if your are involved in a group task you may want to hold 2 meetings highlight what the objective is of the task and what the outcome will be. </a:t>
            </a:r>
          </a:p>
          <a:p>
            <a:pPr marL="228600" indent="-228600">
              <a:buAutoNum type="arabicPeriod"/>
            </a:pPr>
            <a:endParaRPr lang="en-GB" sz="1600" dirty="0"/>
          </a:p>
          <a:p>
            <a:pPr marL="228600" indent="-228600">
              <a:buAutoNum type="arabicPeriod"/>
            </a:pPr>
            <a:r>
              <a:rPr lang="en-GB" sz="1600" dirty="0"/>
              <a:t>What time are you going to give to each task or assignment</a:t>
            </a:r>
          </a:p>
          <a:p>
            <a:pPr marL="228600" indent="-228600">
              <a:buAutoNum type="arabicPeriod"/>
            </a:pPr>
            <a:endParaRPr lang="en-GB" sz="1600" dirty="0"/>
          </a:p>
          <a:p>
            <a:pPr marL="228600" indent="-228600">
              <a:buAutoNum type="arabicPeriod"/>
            </a:pPr>
            <a:r>
              <a:rPr lang="en-GB" sz="1600" dirty="0"/>
              <a:t>No plan serves first contact in other words things never go to plan. Allow your self some extra time – think about what you could spend more time on and less time on. 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9C01-EF77-41D0-943A-10E46CBD1B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2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9C01-EF77-41D0-943A-10E46CBD1B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1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9C01-EF77-41D0-943A-10E46CBD1B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1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hardest part about running is taking the first step</a:t>
            </a:r>
          </a:p>
          <a:p>
            <a:endParaRPr lang="en-GB" dirty="0"/>
          </a:p>
          <a:p>
            <a:r>
              <a:rPr lang="en-GB" dirty="0"/>
              <a:t>Lockdown interrupted your final few months of studying and it has been many months since you last studied – so it will be difficult to get back into it. </a:t>
            </a:r>
          </a:p>
          <a:p>
            <a:endParaRPr lang="en-GB" dirty="0"/>
          </a:p>
          <a:p>
            <a:r>
              <a:rPr lang="en-GB" dirty="0"/>
              <a:t>Imagine for a lot of you it may be difficult to get restarted and because of this it is too easy to delay and put your work off until later. </a:t>
            </a:r>
          </a:p>
          <a:p>
            <a:endParaRPr lang="en-GB" dirty="0"/>
          </a:p>
          <a:p>
            <a:r>
              <a:rPr lang="en-GB" dirty="0"/>
              <a:t>Putting things of will only make matter worst for you because ultimately you are responsible for your own work. </a:t>
            </a:r>
          </a:p>
          <a:p>
            <a:endParaRPr lang="en-GB" dirty="0"/>
          </a:p>
          <a:p>
            <a:r>
              <a:rPr lang="en-GB" dirty="0"/>
              <a:t>You are letting yourself down and maybe even your class mates not your tutors – and worry and guilt will only make matters worst.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9C01-EF77-41D0-943A-10E46CBD1B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10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9C01-EF77-41D0-943A-10E46CBD1B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2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9C01-EF77-41D0-943A-10E46CBD1B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37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9C01-EF77-41D0-943A-10E46CBD1B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0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9C01-EF77-41D0-943A-10E46CBD1B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9B1E5A-BE2C-47F1-A317-91FDB0BAB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623" y="965196"/>
            <a:ext cx="5224103" cy="2633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/>
              <a:t>Time Management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5C1724-035A-4285-8A33-FFBF7CCE0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5" y="965196"/>
            <a:ext cx="3685394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666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30DF7D-B3A8-4074-8C08-FDEF747100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3" t="721" r="2830"/>
          <a:stretch/>
        </p:blipFill>
        <p:spPr>
          <a:xfrm>
            <a:off x="1380490" y="1740381"/>
            <a:ext cx="2835022" cy="323127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CB9C676-6FCC-467F-9EF0-A17DD81D67B3}"/>
              </a:ext>
            </a:extLst>
          </p:cNvPr>
          <p:cNvSpPr txBox="1">
            <a:spLocks/>
          </p:cNvSpPr>
          <p:nvPr/>
        </p:nvSpPr>
        <p:spPr>
          <a:xfrm>
            <a:off x="6456138" y="3841410"/>
            <a:ext cx="3485072" cy="102654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5792BA"/>
                </a:solidFill>
              </a:rPr>
              <a:t>Jesse Jackson</a:t>
            </a:r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on a bench posing for the camera&#10;&#10;Description automatically generated">
            <a:extLst>
              <a:ext uri="{FF2B5EF4-FFF2-40B4-BE49-F238E27FC236}">
                <a16:creationId xmlns:a16="http://schemas.microsoft.com/office/drawing/2014/main" id="{8064D524-22DA-4CB0-B51B-A1B355355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l="20000"/>
          <a:stretch/>
        </p:blipFill>
        <p:spPr>
          <a:xfrm>
            <a:off x="-177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7BB07C-2FEE-410E-B4FD-9A593B3571B6}"/>
              </a:ext>
            </a:extLst>
          </p:cNvPr>
          <p:cNvSpPr txBox="1"/>
          <p:nvPr/>
        </p:nvSpPr>
        <p:spPr>
          <a:xfrm>
            <a:off x="1054472" y="-27590"/>
            <a:ext cx="10353762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Time Stress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8EB4F-2B51-4A66-BC15-DA76E1035242}"/>
              </a:ext>
            </a:extLst>
          </p:cNvPr>
          <p:cNvSpPr txBox="1"/>
          <p:nvPr/>
        </p:nvSpPr>
        <p:spPr>
          <a:xfrm>
            <a:off x="1054472" y="2481716"/>
            <a:ext cx="10353762" cy="371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</a:rPr>
              <a:t>3.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</a:rPr>
              <a:t>I seem to be working all the time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</a:rPr>
              <a:t>Solution – Schedule in non-work activities.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DF654-C349-4196-B449-D4FDB0C6FB9F}"/>
              </a:ext>
            </a:extLst>
          </p:cNvPr>
          <p:cNvSpPr txBox="1"/>
          <p:nvPr/>
        </p:nvSpPr>
        <p:spPr>
          <a:xfrm>
            <a:off x="119001" y="1857626"/>
            <a:ext cx="66032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/>
              <a:t>1.</a:t>
            </a:r>
          </a:p>
          <a:p>
            <a:pPr algn="ctr">
              <a:spcAft>
                <a:spcPts val="600"/>
              </a:spcAft>
            </a:pPr>
            <a:r>
              <a:rPr lang="en-GB" sz="2400" b="1" dirty="0"/>
              <a:t>There’s to much to do, I worry and lose sleep</a:t>
            </a:r>
          </a:p>
          <a:p>
            <a:pPr algn="ctr">
              <a:spcAft>
                <a:spcPts val="600"/>
              </a:spcAft>
            </a:pPr>
            <a:r>
              <a:rPr lang="en-GB" sz="2400" b="1" dirty="0"/>
              <a:t>Solution – Priorities your 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8C0AD-6E51-4522-A42C-6A1A094504F6}"/>
              </a:ext>
            </a:extLst>
          </p:cNvPr>
          <p:cNvSpPr txBox="1"/>
          <p:nvPr/>
        </p:nvSpPr>
        <p:spPr>
          <a:xfrm>
            <a:off x="7291949" y="1857626"/>
            <a:ext cx="46071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/>
              <a:t>2.</a:t>
            </a:r>
          </a:p>
          <a:p>
            <a:pPr algn="ctr">
              <a:spcAft>
                <a:spcPts val="600"/>
              </a:spcAft>
            </a:pPr>
            <a:r>
              <a:rPr lang="en-GB" sz="2800" b="1" dirty="0"/>
              <a:t>I miss deadlines </a:t>
            </a:r>
          </a:p>
          <a:p>
            <a:pPr algn="ctr">
              <a:spcAft>
                <a:spcPts val="600"/>
              </a:spcAft>
            </a:pPr>
            <a:r>
              <a:rPr lang="en-GB" sz="2800" b="1" dirty="0"/>
              <a:t>Solution – plan your work </a:t>
            </a:r>
          </a:p>
        </p:txBody>
      </p:sp>
    </p:spTree>
    <p:extLst>
      <p:ext uri="{BB962C8B-B14F-4D97-AF65-F5344CB8AC3E}">
        <p14:creationId xmlns:p14="http://schemas.microsoft.com/office/powerpoint/2010/main" val="26252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rick building&#10;&#10;Description automatically generated">
            <a:extLst>
              <a:ext uri="{FF2B5EF4-FFF2-40B4-BE49-F238E27FC236}">
                <a16:creationId xmlns:a16="http://schemas.microsoft.com/office/drawing/2014/main" id="{778B0BC4-AF7A-45FB-93F3-C6A2FB06D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7658" r="345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75F250-7DED-4CA8-89EF-C755C5EFCF51}"/>
              </a:ext>
            </a:extLst>
          </p:cNvPr>
          <p:cNvSpPr txBox="1"/>
          <p:nvPr/>
        </p:nvSpPr>
        <p:spPr>
          <a:xfrm>
            <a:off x="445476" y="445478"/>
            <a:ext cx="116175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In summary…</a:t>
            </a:r>
          </a:p>
          <a:p>
            <a:endParaRPr lang="en-GB" sz="3600" b="1" dirty="0"/>
          </a:p>
          <a:p>
            <a:pPr marL="342900" indent="-342900">
              <a:buAutoNum type="arabicPeriod"/>
            </a:pPr>
            <a:r>
              <a:rPr lang="en-GB" sz="3600" b="1" dirty="0"/>
              <a:t>Planning your time to complete your assignment</a:t>
            </a:r>
          </a:p>
          <a:p>
            <a:pPr marL="342900" indent="-342900">
              <a:buAutoNum type="arabicPeriod"/>
            </a:pPr>
            <a:endParaRPr lang="en-GB" sz="3600" b="1" dirty="0"/>
          </a:p>
          <a:p>
            <a:pPr marL="342900" indent="-342900">
              <a:buAutoNum type="arabicPeriod"/>
            </a:pPr>
            <a:r>
              <a:rPr lang="en-GB" sz="3600" b="1" dirty="0"/>
              <a:t>Planning to succeed</a:t>
            </a:r>
          </a:p>
          <a:p>
            <a:pPr marL="342900" indent="-342900">
              <a:buAutoNum type="arabicPeriod"/>
            </a:pPr>
            <a:endParaRPr lang="en-GB" sz="3600" b="1" dirty="0"/>
          </a:p>
          <a:p>
            <a:pPr marL="342900" indent="-342900">
              <a:buAutoNum type="arabicPeriod"/>
            </a:pPr>
            <a:r>
              <a:rPr lang="en-GB" sz="3600" b="1" dirty="0"/>
              <a:t>Getting the work done </a:t>
            </a:r>
          </a:p>
          <a:p>
            <a:pPr marL="342900" indent="-342900">
              <a:buAutoNum type="arabicPeriod"/>
            </a:pPr>
            <a:endParaRPr lang="en-GB" sz="3600" b="1" dirty="0"/>
          </a:p>
          <a:p>
            <a:pPr marL="342900" indent="-342900">
              <a:buAutoNum type="arabicPeriod"/>
            </a:pPr>
            <a:r>
              <a:rPr lang="en-GB" sz="3600" b="1" dirty="0"/>
              <a:t>Manage your stress. </a:t>
            </a:r>
          </a:p>
          <a:p>
            <a:pPr marL="342900" indent="-342900">
              <a:buAutoNum type="arabicPeriod"/>
            </a:pPr>
            <a:endParaRPr lang="en-GB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A340F-F9FA-41AC-9214-4B8A74B085E9}"/>
              </a:ext>
            </a:extLst>
          </p:cNvPr>
          <p:cNvSpPr txBox="1"/>
          <p:nvPr/>
        </p:nvSpPr>
        <p:spPr>
          <a:xfrm>
            <a:off x="7485184" y="5978088"/>
            <a:ext cx="464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*Planning – Prevents – Poor – Performance (4Ps) </a:t>
            </a:r>
          </a:p>
        </p:txBody>
      </p:sp>
    </p:spTree>
    <p:extLst>
      <p:ext uri="{BB962C8B-B14F-4D97-AF65-F5344CB8AC3E}">
        <p14:creationId xmlns:p14="http://schemas.microsoft.com/office/powerpoint/2010/main" val="371929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E90625-D65D-40F1-AFDC-74246AB9BA6F}"/>
              </a:ext>
            </a:extLst>
          </p:cNvPr>
          <p:cNvSpPr txBox="1">
            <a:spLocks/>
          </p:cNvSpPr>
          <p:nvPr/>
        </p:nvSpPr>
        <p:spPr>
          <a:xfrm>
            <a:off x="603883" y="609600"/>
            <a:ext cx="3592978" cy="3466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4200" b="1" dirty="0">
                <a:ea typeface="+mj-ea"/>
              </a:rPr>
              <a:t>Planning Your Time to Complete Assignments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ck hanging from the side&#10;&#10;Description automatically generated">
            <a:extLst>
              <a:ext uri="{FF2B5EF4-FFF2-40B4-BE49-F238E27FC236}">
                <a16:creationId xmlns:a16="http://schemas.microsoft.com/office/drawing/2014/main" id="{E9ED2C21-6B85-4C82-81A3-F44D54FB3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749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2FC04B-6CB3-41C5-B613-25D62A77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Steps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EC67F32-913D-4A2F-8607-B939632E4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 lnSpcReduction="10000"/>
          </a:bodyPr>
          <a:lstStyle/>
          <a:p>
            <a:pPr marL="36900" indent="0">
              <a:buNone/>
            </a:pPr>
            <a:r>
              <a:rPr lang="en-GB" b="1" dirty="0"/>
              <a:t>Step 1 </a:t>
            </a:r>
            <a:r>
              <a:rPr lang="en-GB" dirty="0"/>
              <a:t>– Identify the Goal</a:t>
            </a:r>
          </a:p>
          <a:p>
            <a:pPr marL="36900" indent="0">
              <a:buNone/>
            </a:pPr>
            <a:endParaRPr lang="en-GB" dirty="0"/>
          </a:p>
          <a:p>
            <a:pPr marL="36900" indent="0">
              <a:buNone/>
            </a:pPr>
            <a:r>
              <a:rPr lang="en-GB" b="1" dirty="0"/>
              <a:t>Step 2 </a:t>
            </a:r>
            <a:r>
              <a:rPr lang="en-GB" dirty="0"/>
              <a:t>– Divide the assignment into parts</a:t>
            </a:r>
          </a:p>
          <a:p>
            <a:pPr marL="36900" indent="0">
              <a:buNone/>
            </a:pPr>
            <a:endParaRPr lang="en-GB" dirty="0"/>
          </a:p>
          <a:p>
            <a:pPr marL="36900" indent="0">
              <a:buNone/>
            </a:pPr>
            <a:r>
              <a:rPr lang="en-GB" b="1" dirty="0"/>
              <a:t>Step 3 </a:t>
            </a:r>
            <a:r>
              <a:rPr lang="en-GB" dirty="0"/>
              <a:t>– Identify an outcome for each task</a:t>
            </a:r>
          </a:p>
          <a:p>
            <a:pPr marL="36900" indent="0">
              <a:buNone/>
            </a:pPr>
            <a:endParaRPr lang="en-GB" dirty="0"/>
          </a:p>
          <a:p>
            <a:pPr marL="36900" indent="0">
              <a:buNone/>
            </a:pPr>
            <a:r>
              <a:rPr lang="en-GB" b="1" dirty="0"/>
              <a:t>Step 4 </a:t>
            </a:r>
            <a:r>
              <a:rPr lang="en-GB" dirty="0"/>
              <a:t>– Timetable your task </a:t>
            </a:r>
          </a:p>
          <a:p>
            <a:pPr marL="36900" indent="0">
              <a:buNone/>
            </a:pPr>
            <a:endParaRPr lang="en-GB" dirty="0"/>
          </a:p>
          <a:p>
            <a:pPr marL="36900" indent="0">
              <a:buNone/>
            </a:pPr>
            <a:r>
              <a:rPr lang="en-GB" b="1" dirty="0"/>
              <a:t>Step 5 </a:t>
            </a:r>
            <a:r>
              <a:rPr lang="en-GB" dirty="0"/>
              <a:t>– A contingency plan. </a:t>
            </a:r>
          </a:p>
        </p:txBody>
      </p:sp>
    </p:spTree>
    <p:extLst>
      <p:ext uri="{BB962C8B-B14F-4D97-AF65-F5344CB8AC3E}">
        <p14:creationId xmlns:p14="http://schemas.microsoft.com/office/powerpoint/2010/main" val="28983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886D4A05-AFD9-4D13-98E7-B23E4C9D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uke 14: 28-30 Planning to Succeed (2018) [Sermon] – DAVID VANATTER">
            <a:extLst>
              <a:ext uri="{FF2B5EF4-FFF2-40B4-BE49-F238E27FC236}">
                <a16:creationId xmlns:a16="http://schemas.microsoft.com/office/drawing/2014/main" id="{7A8C02F1-9B28-410F-933F-D7F9D9087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6"/>
          <a:stretch/>
        </p:blipFill>
        <p:spPr bwMode="auto">
          <a:xfrm>
            <a:off x="2066537" y="643463"/>
            <a:ext cx="8065713" cy="32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5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062506-CA04-4EA8-8BB7-8ED014F20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63937257-9B07-4360-A672-8DC1DB622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5E7363-5E6B-4EA2-A007-EB497636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2180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8367C0-FCC6-40BF-9E87-15C1B6BBF34C}"/>
              </a:ext>
            </a:extLst>
          </p:cNvPr>
          <p:cNvSpPr/>
          <p:nvPr/>
        </p:nvSpPr>
        <p:spPr>
          <a:xfrm>
            <a:off x="443646" y="1721461"/>
            <a:ext cx="8729980" cy="706532"/>
          </a:xfrm>
          <a:custGeom>
            <a:avLst/>
            <a:gdLst>
              <a:gd name="connsiteX0" fmla="*/ 0 w 8729980"/>
              <a:gd name="connsiteY0" fmla="*/ 70653 h 706532"/>
              <a:gd name="connsiteX1" fmla="*/ 70653 w 8729980"/>
              <a:gd name="connsiteY1" fmla="*/ 0 h 706532"/>
              <a:gd name="connsiteX2" fmla="*/ 8659327 w 8729980"/>
              <a:gd name="connsiteY2" fmla="*/ 0 h 706532"/>
              <a:gd name="connsiteX3" fmla="*/ 8729980 w 8729980"/>
              <a:gd name="connsiteY3" fmla="*/ 70653 h 706532"/>
              <a:gd name="connsiteX4" fmla="*/ 8729980 w 8729980"/>
              <a:gd name="connsiteY4" fmla="*/ 635879 h 706532"/>
              <a:gd name="connsiteX5" fmla="*/ 8659327 w 8729980"/>
              <a:gd name="connsiteY5" fmla="*/ 706532 h 706532"/>
              <a:gd name="connsiteX6" fmla="*/ 70653 w 8729980"/>
              <a:gd name="connsiteY6" fmla="*/ 706532 h 706532"/>
              <a:gd name="connsiteX7" fmla="*/ 0 w 8729980"/>
              <a:gd name="connsiteY7" fmla="*/ 635879 h 706532"/>
              <a:gd name="connsiteX8" fmla="*/ 0 w 8729980"/>
              <a:gd name="connsiteY8" fmla="*/ 70653 h 7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9980" h="706532">
                <a:moveTo>
                  <a:pt x="0" y="70653"/>
                </a:moveTo>
                <a:cubicBezTo>
                  <a:pt x="0" y="31632"/>
                  <a:pt x="31632" y="0"/>
                  <a:pt x="70653" y="0"/>
                </a:cubicBezTo>
                <a:lnTo>
                  <a:pt x="8659327" y="0"/>
                </a:lnTo>
                <a:cubicBezTo>
                  <a:pt x="8698348" y="0"/>
                  <a:pt x="8729980" y="31632"/>
                  <a:pt x="8729980" y="70653"/>
                </a:cubicBezTo>
                <a:lnTo>
                  <a:pt x="8729980" y="635879"/>
                </a:lnTo>
                <a:cubicBezTo>
                  <a:pt x="8729980" y="674900"/>
                  <a:pt x="8698348" y="706532"/>
                  <a:pt x="8659327" y="706532"/>
                </a:cubicBezTo>
                <a:lnTo>
                  <a:pt x="70653" y="706532"/>
                </a:lnTo>
                <a:cubicBezTo>
                  <a:pt x="31632" y="706532"/>
                  <a:pt x="0" y="674900"/>
                  <a:pt x="0" y="635879"/>
                </a:cubicBezTo>
                <a:lnTo>
                  <a:pt x="0" y="706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804" tIns="138804" rIns="919523" bIns="138804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100" kern="1200" dirty="0"/>
              <a:t>Identify what resources you will need</a:t>
            </a:r>
            <a:endParaRPr lang="en-US" sz="31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EB3A93-C3A5-41B5-99D8-298EC75254A4}"/>
              </a:ext>
            </a:extLst>
          </p:cNvPr>
          <p:cNvSpPr/>
          <p:nvPr/>
        </p:nvSpPr>
        <p:spPr>
          <a:xfrm>
            <a:off x="1174781" y="2556454"/>
            <a:ext cx="8729980" cy="706532"/>
          </a:xfrm>
          <a:custGeom>
            <a:avLst/>
            <a:gdLst>
              <a:gd name="connsiteX0" fmla="*/ 0 w 8729980"/>
              <a:gd name="connsiteY0" fmla="*/ 70653 h 706532"/>
              <a:gd name="connsiteX1" fmla="*/ 70653 w 8729980"/>
              <a:gd name="connsiteY1" fmla="*/ 0 h 706532"/>
              <a:gd name="connsiteX2" fmla="*/ 8659327 w 8729980"/>
              <a:gd name="connsiteY2" fmla="*/ 0 h 706532"/>
              <a:gd name="connsiteX3" fmla="*/ 8729980 w 8729980"/>
              <a:gd name="connsiteY3" fmla="*/ 70653 h 706532"/>
              <a:gd name="connsiteX4" fmla="*/ 8729980 w 8729980"/>
              <a:gd name="connsiteY4" fmla="*/ 635879 h 706532"/>
              <a:gd name="connsiteX5" fmla="*/ 8659327 w 8729980"/>
              <a:gd name="connsiteY5" fmla="*/ 706532 h 706532"/>
              <a:gd name="connsiteX6" fmla="*/ 70653 w 8729980"/>
              <a:gd name="connsiteY6" fmla="*/ 706532 h 706532"/>
              <a:gd name="connsiteX7" fmla="*/ 0 w 8729980"/>
              <a:gd name="connsiteY7" fmla="*/ 635879 h 706532"/>
              <a:gd name="connsiteX8" fmla="*/ 0 w 8729980"/>
              <a:gd name="connsiteY8" fmla="*/ 70653 h 7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9980" h="706532">
                <a:moveTo>
                  <a:pt x="0" y="70653"/>
                </a:moveTo>
                <a:cubicBezTo>
                  <a:pt x="0" y="31632"/>
                  <a:pt x="31632" y="0"/>
                  <a:pt x="70653" y="0"/>
                </a:cubicBezTo>
                <a:lnTo>
                  <a:pt x="8659327" y="0"/>
                </a:lnTo>
                <a:cubicBezTo>
                  <a:pt x="8698348" y="0"/>
                  <a:pt x="8729980" y="31632"/>
                  <a:pt x="8729980" y="70653"/>
                </a:cubicBezTo>
                <a:lnTo>
                  <a:pt x="8729980" y="635879"/>
                </a:lnTo>
                <a:cubicBezTo>
                  <a:pt x="8729980" y="674900"/>
                  <a:pt x="8698348" y="706532"/>
                  <a:pt x="8659327" y="706532"/>
                </a:cubicBezTo>
                <a:lnTo>
                  <a:pt x="70653" y="706532"/>
                </a:lnTo>
                <a:cubicBezTo>
                  <a:pt x="31632" y="706532"/>
                  <a:pt x="0" y="674900"/>
                  <a:pt x="0" y="635879"/>
                </a:cubicBezTo>
                <a:lnTo>
                  <a:pt x="0" y="706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262483"/>
              <a:satOff val="14096"/>
              <a:lumOff val="-5098"/>
              <a:alphaOff val="0"/>
            </a:schemeClr>
          </a:fillRef>
          <a:effectRef idx="2">
            <a:schemeClr val="accent5">
              <a:hueOff val="262483"/>
              <a:satOff val="14096"/>
              <a:lumOff val="-5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804" tIns="138804" rIns="1329187" bIns="138804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100" kern="1200" dirty="0"/>
              <a:t>When will you need these resources?  </a:t>
            </a:r>
            <a:endParaRPr lang="en-US" sz="31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9ABFEF-8D40-4FD1-B88B-A60F26927185}"/>
              </a:ext>
            </a:extLst>
          </p:cNvPr>
          <p:cNvSpPr/>
          <p:nvPr/>
        </p:nvSpPr>
        <p:spPr>
          <a:xfrm>
            <a:off x="1895005" y="3391447"/>
            <a:ext cx="8729980" cy="706532"/>
          </a:xfrm>
          <a:custGeom>
            <a:avLst/>
            <a:gdLst>
              <a:gd name="connsiteX0" fmla="*/ 0 w 8729980"/>
              <a:gd name="connsiteY0" fmla="*/ 70653 h 706532"/>
              <a:gd name="connsiteX1" fmla="*/ 70653 w 8729980"/>
              <a:gd name="connsiteY1" fmla="*/ 0 h 706532"/>
              <a:gd name="connsiteX2" fmla="*/ 8659327 w 8729980"/>
              <a:gd name="connsiteY2" fmla="*/ 0 h 706532"/>
              <a:gd name="connsiteX3" fmla="*/ 8729980 w 8729980"/>
              <a:gd name="connsiteY3" fmla="*/ 70653 h 706532"/>
              <a:gd name="connsiteX4" fmla="*/ 8729980 w 8729980"/>
              <a:gd name="connsiteY4" fmla="*/ 635879 h 706532"/>
              <a:gd name="connsiteX5" fmla="*/ 8659327 w 8729980"/>
              <a:gd name="connsiteY5" fmla="*/ 706532 h 706532"/>
              <a:gd name="connsiteX6" fmla="*/ 70653 w 8729980"/>
              <a:gd name="connsiteY6" fmla="*/ 706532 h 706532"/>
              <a:gd name="connsiteX7" fmla="*/ 0 w 8729980"/>
              <a:gd name="connsiteY7" fmla="*/ 635879 h 706532"/>
              <a:gd name="connsiteX8" fmla="*/ 0 w 8729980"/>
              <a:gd name="connsiteY8" fmla="*/ 70653 h 7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9980" h="706532">
                <a:moveTo>
                  <a:pt x="0" y="70653"/>
                </a:moveTo>
                <a:cubicBezTo>
                  <a:pt x="0" y="31632"/>
                  <a:pt x="31632" y="0"/>
                  <a:pt x="70653" y="0"/>
                </a:cubicBezTo>
                <a:lnTo>
                  <a:pt x="8659327" y="0"/>
                </a:lnTo>
                <a:cubicBezTo>
                  <a:pt x="8698348" y="0"/>
                  <a:pt x="8729980" y="31632"/>
                  <a:pt x="8729980" y="70653"/>
                </a:cubicBezTo>
                <a:lnTo>
                  <a:pt x="8729980" y="635879"/>
                </a:lnTo>
                <a:cubicBezTo>
                  <a:pt x="8729980" y="674900"/>
                  <a:pt x="8698348" y="706532"/>
                  <a:pt x="8659327" y="706532"/>
                </a:cubicBezTo>
                <a:lnTo>
                  <a:pt x="70653" y="706532"/>
                </a:lnTo>
                <a:cubicBezTo>
                  <a:pt x="31632" y="706532"/>
                  <a:pt x="0" y="674900"/>
                  <a:pt x="0" y="635879"/>
                </a:cubicBezTo>
                <a:lnTo>
                  <a:pt x="0" y="706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524966"/>
              <a:satOff val="28192"/>
              <a:lumOff val="-10196"/>
              <a:alphaOff val="0"/>
            </a:schemeClr>
          </a:fillRef>
          <a:effectRef idx="2">
            <a:schemeClr val="accent5">
              <a:hueOff val="524966"/>
              <a:satOff val="28192"/>
              <a:lumOff val="-1019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804" tIns="138804" rIns="1318274" bIns="138804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100" kern="1200" dirty="0"/>
              <a:t>Analyse the availability of the resources</a:t>
            </a:r>
            <a:endParaRPr lang="en-US" sz="31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FB0157-99F1-49B9-B872-D6E86DAC5E8B}"/>
              </a:ext>
            </a:extLst>
          </p:cNvPr>
          <p:cNvSpPr/>
          <p:nvPr/>
        </p:nvSpPr>
        <p:spPr>
          <a:xfrm>
            <a:off x="2626140" y="4226440"/>
            <a:ext cx="8729980" cy="706532"/>
          </a:xfrm>
          <a:custGeom>
            <a:avLst/>
            <a:gdLst>
              <a:gd name="connsiteX0" fmla="*/ 0 w 8729980"/>
              <a:gd name="connsiteY0" fmla="*/ 70653 h 706532"/>
              <a:gd name="connsiteX1" fmla="*/ 70653 w 8729980"/>
              <a:gd name="connsiteY1" fmla="*/ 0 h 706532"/>
              <a:gd name="connsiteX2" fmla="*/ 8659327 w 8729980"/>
              <a:gd name="connsiteY2" fmla="*/ 0 h 706532"/>
              <a:gd name="connsiteX3" fmla="*/ 8729980 w 8729980"/>
              <a:gd name="connsiteY3" fmla="*/ 70653 h 706532"/>
              <a:gd name="connsiteX4" fmla="*/ 8729980 w 8729980"/>
              <a:gd name="connsiteY4" fmla="*/ 635879 h 706532"/>
              <a:gd name="connsiteX5" fmla="*/ 8659327 w 8729980"/>
              <a:gd name="connsiteY5" fmla="*/ 706532 h 706532"/>
              <a:gd name="connsiteX6" fmla="*/ 70653 w 8729980"/>
              <a:gd name="connsiteY6" fmla="*/ 706532 h 706532"/>
              <a:gd name="connsiteX7" fmla="*/ 0 w 8729980"/>
              <a:gd name="connsiteY7" fmla="*/ 635879 h 706532"/>
              <a:gd name="connsiteX8" fmla="*/ 0 w 8729980"/>
              <a:gd name="connsiteY8" fmla="*/ 70653 h 7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9980" h="706532">
                <a:moveTo>
                  <a:pt x="0" y="70653"/>
                </a:moveTo>
                <a:cubicBezTo>
                  <a:pt x="0" y="31632"/>
                  <a:pt x="31632" y="0"/>
                  <a:pt x="70653" y="0"/>
                </a:cubicBezTo>
                <a:lnTo>
                  <a:pt x="8659327" y="0"/>
                </a:lnTo>
                <a:cubicBezTo>
                  <a:pt x="8698348" y="0"/>
                  <a:pt x="8729980" y="31632"/>
                  <a:pt x="8729980" y="70653"/>
                </a:cubicBezTo>
                <a:lnTo>
                  <a:pt x="8729980" y="635879"/>
                </a:lnTo>
                <a:cubicBezTo>
                  <a:pt x="8729980" y="674900"/>
                  <a:pt x="8698348" y="706532"/>
                  <a:pt x="8659327" y="706532"/>
                </a:cubicBezTo>
                <a:lnTo>
                  <a:pt x="70653" y="706532"/>
                </a:lnTo>
                <a:cubicBezTo>
                  <a:pt x="31632" y="706532"/>
                  <a:pt x="0" y="674900"/>
                  <a:pt x="0" y="635879"/>
                </a:cubicBezTo>
                <a:lnTo>
                  <a:pt x="0" y="706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787450"/>
              <a:satOff val="42288"/>
              <a:lumOff val="-15294"/>
              <a:alphaOff val="0"/>
            </a:schemeClr>
          </a:fillRef>
          <a:effectRef idx="2">
            <a:schemeClr val="accent5">
              <a:hueOff val="787450"/>
              <a:satOff val="42288"/>
              <a:lumOff val="-15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804" tIns="138804" rIns="1329187" bIns="138804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100" kern="1200" dirty="0"/>
              <a:t>Combine resources.  </a:t>
            </a:r>
            <a:endParaRPr lang="en-US" sz="31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15A217-13A6-46C1-BA62-3DE570F897C1}"/>
              </a:ext>
            </a:extLst>
          </p:cNvPr>
          <p:cNvSpPr/>
          <p:nvPr/>
        </p:nvSpPr>
        <p:spPr>
          <a:xfrm>
            <a:off x="8714379" y="2262600"/>
            <a:ext cx="459246" cy="459246"/>
          </a:xfrm>
          <a:custGeom>
            <a:avLst/>
            <a:gdLst>
              <a:gd name="connsiteX0" fmla="*/ 0 w 459246"/>
              <a:gd name="connsiteY0" fmla="*/ 252585 h 459246"/>
              <a:gd name="connsiteX1" fmla="*/ 103330 w 459246"/>
              <a:gd name="connsiteY1" fmla="*/ 252585 h 459246"/>
              <a:gd name="connsiteX2" fmla="*/ 103330 w 459246"/>
              <a:gd name="connsiteY2" fmla="*/ 0 h 459246"/>
              <a:gd name="connsiteX3" fmla="*/ 355916 w 459246"/>
              <a:gd name="connsiteY3" fmla="*/ 0 h 459246"/>
              <a:gd name="connsiteX4" fmla="*/ 355916 w 459246"/>
              <a:gd name="connsiteY4" fmla="*/ 252585 h 459246"/>
              <a:gd name="connsiteX5" fmla="*/ 459246 w 459246"/>
              <a:gd name="connsiteY5" fmla="*/ 252585 h 459246"/>
              <a:gd name="connsiteX6" fmla="*/ 229623 w 459246"/>
              <a:gd name="connsiteY6" fmla="*/ 459246 h 459246"/>
              <a:gd name="connsiteX7" fmla="*/ 0 w 459246"/>
              <a:gd name="connsiteY7" fmla="*/ 252585 h 45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246" h="459246">
                <a:moveTo>
                  <a:pt x="0" y="252585"/>
                </a:moveTo>
                <a:lnTo>
                  <a:pt x="103330" y="252585"/>
                </a:lnTo>
                <a:lnTo>
                  <a:pt x="103330" y="0"/>
                </a:lnTo>
                <a:lnTo>
                  <a:pt x="355916" y="0"/>
                </a:lnTo>
                <a:lnTo>
                  <a:pt x="355916" y="252585"/>
                </a:lnTo>
                <a:lnTo>
                  <a:pt x="459246" y="252585"/>
                </a:lnTo>
                <a:lnTo>
                  <a:pt x="229623" y="459246"/>
                </a:lnTo>
                <a:lnTo>
                  <a:pt x="0" y="252585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000" tIns="26670" rIns="130000" bIns="14033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F0CEE8-5231-4AF6-82FB-F764EC0FEA6D}"/>
              </a:ext>
            </a:extLst>
          </p:cNvPr>
          <p:cNvSpPr/>
          <p:nvPr/>
        </p:nvSpPr>
        <p:spPr>
          <a:xfrm>
            <a:off x="9445515" y="3097593"/>
            <a:ext cx="459246" cy="459246"/>
          </a:xfrm>
          <a:custGeom>
            <a:avLst/>
            <a:gdLst>
              <a:gd name="connsiteX0" fmla="*/ 0 w 459246"/>
              <a:gd name="connsiteY0" fmla="*/ 252585 h 459246"/>
              <a:gd name="connsiteX1" fmla="*/ 103330 w 459246"/>
              <a:gd name="connsiteY1" fmla="*/ 252585 h 459246"/>
              <a:gd name="connsiteX2" fmla="*/ 103330 w 459246"/>
              <a:gd name="connsiteY2" fmla="*/ 0 h 459246"/>
              <a:gd name="connsiteX3" fmla="*/ 355916 w 459246"/>
              <a:gd name="connsiteY3" fmla="*/ 0 h 459246"/>
              <a:gd name="connsiteX4" fmla="*/ 355916 w 459246"/>
              <a:gd name="connsiteY4" fmla="*/ 252585 h 459246"/>
              <a:gd name="connsiteX5" fmla="*/ 459246 w 459246"/>
              <a:gd name="connsiteY5" fmla="*/ 252585 h 459246"/>
              <a:gd name="connsiteX6" fmla="*/ 229623 w 459246"/>
              <a:gd name="connsiteY6" fmla="*/ 459246 h 459246"/>
              <a:gd name="connsiteX7" fmla="*/ 0 w 459246"/>
              <a:gd name="connsiteY7" fmla="*/ 252585 h 45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246" h="459246">
                <a:moveTo>
                  <a:pt x="0" y="252585"/>
                </a:moveTo>
                <a:lnTo>
                  <a:pt x="103330" y="252585"/>
                </a:lnTo>
                <a:lnTo>
                  <a:pt x="103330" y="0"/>
                </a:lnTo>
                <a:lnTo>
                  <a:pt x="355916" y="0"/>
                </a:lnTo>
                <a:lnTo>
                  <a:pt x="355916" y="252585"/>
                </a:lnTo>
                <a:lnTo>
                  <a:pt x="459246" y="252585"/>
                </a:lnTo>
                <a:lnTo>
                  <a:pt x="229623" y="459246"/>
                </a:lnTo>
                <a:lnTo>
                  <a:pt x="0" y="252585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668618"/>
              <a:satOff val="11035"/>
              <a:lumOff val="-712"/>
              <a:alphaOff val="0"/>
            </a:schemeClr>
          </a:fillRef>
          <a:effectRef idx="0">
            <a:schemeClr val="accent5">
              <a:tint val="40000"/>
              <a:alpha val="90000"/>
              <a:hueOff val="668618"/>
              <a:satOff val="11035"/>
              <a:lumOff val="-71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000" tIns="26670" rIns="130000" bIns="14033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86B86-EFF2-4FFB-8124-802B91076248}"/>
              </a:ext>
            </a:extLst>
          </p:cNvPr>
          <p:cNvSpPr/>
          <p:nvPr/>
        </p:nvSpPr>
        <p:spPr>
          <a:xfrm>
            <a:off x="10165738" y="3932587"/>
            <a:ext cx="459246" cy="459246"/>
          </a:xfrm>
          <a:custGeom>
            <a:avLst/>
            <a:gdLst>
              <a:gd name="connsiteX0" fmla="*/ 0 w 459246"/>
              <a:gd name="connsiteY0" fmla="*/ 252585 h 459246"/>
              <a:gd name="connsiteX1" fmla="*/ 103330 w 459246"/>
              <a:gd name="connsiteY1" fmla="*/ 252585 h 459246"/>
              <a:gd name="connsiteX2" fmla="*/ 103330 w 459246"/>
              <a:gd name="connsiteY2" fmla="*/ 0 h 459246"/>
              <a:gd name="connsiteX3" fmla="*/ 355916 w 459246"/>
              <a:gd name="connsiteY3" fmla="*/ 0 h 459246"/>
              <a:gd name="connsiteX4" fmla="*/ 355916 w 459246"/>
              <a:gd name="connsiteY4" fmla="*/ 252585 h 459246"/>
              <a:gd name="connsiteX5" fmla="*/ 459246 w 459246"/>
              <a:gd name="connsiteY5" fmla="*/ 252585 h 459246"/>
              <a:gd name="connsiteX6" fmla="*/ 229623 w 459246"/>
              <a:gd name="connsiteY6" fmla="*/ 459246 h 459246"/>
              <a:gd name="connsiteX7" fmla="*/ 0 w 459246"/>
              <a:gd name="connsiteY7" fmla="*/ 252585 h 45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246" h="459246">
                <a:moveTo>
                  <a:pt x="0" y="252585"/>
                </a:moveTo>
                <a:lnTo>
                  <a:pt x="103330" y="252585"/>
                </a:lnTo>
                <a:lnTo>
                  <a:pt x="103330" y="0"/>
                </a:lnTo>
                <a:lnTo>
                  <a:pt x="355916" y="0"/>
                </a:lnTo>
                <a:lnTo>
                  <a:pt x="355916" y="252585"/>
                </a:lnTo>
                <a:lnTo>
                  <a:pt x="459246" y="252585"/>
                </a:lnTo>
                <a:lnTo>
                  <a:pt x="229623" y="459246"/>
                </a:lnTo>
                <a:lnTo>
                  <a:pt x="0" y="252585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1337237"/>
              <a:satOff val="22070"/>
              <a:lumOff val="-1425"/>
              <a:alphaOff val="0"/>
            </a:schemeClr>
          </a:fillRef>
          <a:effectRef idx="0">
            <a:schemeClr val="accent5">
              <a:tint val="40000"/>
              <a:alpha val="90000"/>
              <a:hueOff val="1337237"/>
              <a:satOff val="22070"/>
              <a:lumOff val="-142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000" tIns="26670" rIns="130000" bIns="14033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</p:spTree>
    <p:extLst>
      <p:ext uri="{BB962C8B-B14F-4D97-AF65-F5344CB8AC3E}">
        <p14:creationId xmlns:p14="http://schemas.microsoft.com/office/powerpoint/2010/main" val="36496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5FA1496-8164-428F-8CCE-6D3257DE4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33" y="1480584"/>
            <a:ext cx="10322734" cy="3896832"/>
          </a:xfrm>
          <a:prstGeom prst="rect">
            <a:avLst/>
          </a:prstGeom>
          <a:ln w="190500">
            <a:noFill/>
          </a:ln>
        </p:spPr>
      </p:pic>
    </p:spTree>
    <p:extLst>
      <p:ext uri="{BB962C8B-B14F-4D97-AF65-F5344CB8AC3E}">
        <p14:creationId xmlns:p14="http://schemas.microsoft.com/office/powerpoint/2010/main" val="222328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ADD4C7D-B329-46D6-8471-04F555BC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05E7363-5E6B-4EA2-A007-EB497636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8736" y="62180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91C03C-4B0E-4F98-999F-95510A5F9840}"/>
              </a:ext>
            </a:extLst>
          </p:cNvPr>
          <p:cNvSpPr/>
          <p:nvPr/>
        </p:nvSpPr>
        <p:spPr>
          <a:xfrm>
            <a:off x="786157" y="1405394"/>
            <a:ext cx="2469693" cy="1481816"/>
          </a:xfrm>
          <a:custGeom>
            <a:avLst/>
            <a:gdLst>
              <a:gd name="connsiteX0" fmla="*/ 0 w 2469693"/>
              <a:gd name="connsiteY0" fmla="*/ 0 h 1481816"/>
              <a:gd name="connsiteX1" fmla="*/ 2469693 w 2469693"/>
              <a:gd name="connsiteY1" fmla="*/ 0 h 1481816"/>
              <a:gd name="connsiteX2" fmla="*/ 2469693 w 2469693"/>
              <a:gd name="connsiteY2" fmla="*/ 1481816 h 1481816"/>
              <a:gd name="connsiteX3" fmla="*/ 0 w 2469693"/>
              <a:gd name="connsiteY3" fmla="*/ 1481816 h 1481816"/>
              <a:gd name="connsiteX4" fmla="*/ 0 w 2469693"/>
              <a:gd name="connsiteY4" fmla="*/ 0 h 14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693" h="1481816">
                <a:moveTo>
                  <a:pt x="0" y="0"/>
                </a:moveTo>
                <a:lnTo>
                  <a:pt x="2469693" y="0"/>
                </a:lnTo>
                <a:lnTo>
                  <a:pt x="2469693" y="1481816"/>
                </a:lnTo>
                <a:lnTo>
                  <a:pt x="0" y="1481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300" kern="1200" dirty="0"/>
              <a:t>What work did you put off?</a:t>
            </a:r>
            <a:endParaRPr lang="en-US" sz="23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04DB9F-AA98-4509-9C44-909C0086D3EB}"/>
              </a:ext>
            </a:extLst>
          </p:cNvPr>
          <p:cNvSpPr/>
          <p:nvPr/>
        </p:nvSpPr>
        <p:spPr>
          <a:xfrm>
            <a:off x="3502820" y="1405394"/>
            <a:ext cx="2469693" cy="1481816"/>
          </a:xfrm>
          <a:custGeom>
            <a:avLst/>
            <a:gdLst>
              <a:gd name="connsiteX0" fmla="*/ 0 w 2469693"/>
              <a:gd name="connsiteY0" fmla="*/ 0 h 1481816"/>
              <a:gd name="connsiteX1" fmla="*/ 2469693 w 2469693"/>
              <a:gd name="connsiteY1" fmla="*/ 0 h 1481816"/>
              <a:gd name="connsiteX2" fmla="*/ 2469693 w 2469693"/>
              <a:gd name="connsiteY2" fmla="*/ 1481816 h 1481816"/>
              <a:gd name="connsiteX3" fmla="*/ 0 w 2469693"/>
              <a:gd name="connsiteY3" fmla="*/ 1481816 h 1481816"/>
              <a:gd name="connsiteX4" fmla="*/ 0 w 2469693"/>
              <a:gd name="connsiteY4" fmla="*/ 0 h 14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693" h="1481816">
                <a:moveTo>
                  <a:pt x="0" y="0"/>
                </a:moveTo>
                <a:lnTo>
                  <a:pt x="2469693" y="0"/>
                </a:lnTo>
                <a:lnTo>
                  <a:pt x="2469693" y="1481816"/>
                </a:lnTo>
                <a:lnTo>
                  <a:pt x="0" y="1481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300" kern="1200" dirty="0"/>
              <a:t>What did you do instead?</a:t>
            </a:r>
            <a:endParaRPr lang="en-US" sz="23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A0D457-82A5-4B26-A019-E5070D57D593}"/>
              </a:ext>
            </a:extLst>
          </p:cNvPr>
          <p:cNvSpPr/>
          <p:nvPr/>
        </p:nvSpPr>
        <p:spPr>
          <a:xfrm>
            <a:off x="6219483" y="1405394"/>
            <a:ext cx="2469693" cy="1481816"/>
          </a:xfrm>
          <a:custGeom>
            <a:avLst/>
            <a:gdLst>
              <a:gd name="connsiteX0" fmla="*/ 0 w 2469693"/>
              <a:gd name="connsiteY0" fmla="*/ 0 h 1481816"/>
              <a:gd name="connsiteX1" fmla="*/ 2469693 w 2469693"/>
              <a:gd name="connsiteY1" fmla="*/ 0 h 1481816"/>
              <a:gd name="connsiteX2" fmla="*/ 2469693 w 2469693"/>
              <a:gd name="connsiteY2" fmla="*/ 1481816 h 1481816"/>
              <a:gd name="connsiteX3" fmla="*/ 0 w 2469693"/>
              <a:gd name="connsiteY3" fmla="*/ 1481816 h 1481816"/>
              <a:gd name="connsiteX4" fmla="*/ 0 w 2469693"/>
              <a:gd name="connsiteY4" fmla="*/ 0 h 14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693" h="1481816">
                <a:moveTo>
                  <a:pt x="0" y="0"/>
                </a:moveTo>
                <a:lnTo>
                  <a:pt x="2469693" y="0"/>
                </a:lnTo>
                <a:lnTo>
                  <a:pt x="2469693" y="1481816"/>
                </a:lnTo>
                <a:lnTo>
                  <a:pt x="0" y="1481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300" kern="1200" dirty="0"/>
              <a:t>What was your excuse?</a:t>
            </a:r>
            <a:endParaRPr lang="en-US" sz="23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28FD240-EB65-4237-8CC1-9CD713D8131B}"/>
              </a:ext>
            </a:extLst>
          </p:cNvPr>
          <p:cNvSpPr/>
          <p:nvPr/>
        </p:nvSpPr>
        <p:spPr>
          <a:xfrm>
            <a:off x="8936145" y="1405394"/>
            <a:ext cx="2469693" cy="1481816"/>
          </a:xfrm>
          <a:custGeom>
            <a:avLst/>
            <a:gdLst>
              <a:gd name="connsiteX0" fmla="*/ 0 w 2469693"/>
              <a:gd name="connsiteY0" fmla="*/ 0 h 1481816"/>
              <a:gd name="connsiteX1" fmla="*/ 2469693 w 2469693"/>
              <a:gd name="connsiteY1" fmla="*/ 0 h 1481816"/>
              <a:gd name="connsiteX2" fmla="*/ 2469693 w 2469693"/>
              <a:gd name="connsiteY2" fmla="*/ 1481816 h 1481816"/>
              <a:gd name="connsiteX3" fmla="*/ 0 w 2469693"/>
              <a:gd name="connsiteY3" fmla="*/ 1481816 h 1481816"/>
              <a:gd name="connsiteX4" fmla="*/ 0 w 2469693"/>
              <a:gd name="connsiteY4" fmla="*/ 0 h 14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693" h="1481816">
                <a:moveTo>
                  <a:pt x="0" y="0"/>
                </a:moveTo>
                <a:lnTo>
                  <a:pt x="2469693" y="0"/>
                </a:lnTo>
                <a:lnTo>
                  <a:pt x="2469693" y="1481816"/>
                </a:lnTo>
                <a:lnTo>
                  <a:pt x="0" y="1481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300" kern="1200" dirty="0"/>
              <a:t>What was the results? </a:t>
            </a:r>
            <a:endParaRPr lang="en-US" sz="23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2BBB3C-4377-44C4-8BE9-492BF8A95F66}"/>
              </a:ext>
            </a:extLst>
          </p:cNvPr>
          <p:cNvSpPr/>
          <p:nvPr/>
        </p:nvSpPr>
        <p:spPr>
          <a:xfrm>
            <a:off x="786157" y="3134179"/>
            <a:ext cx="2469693" cy="1481816"/>
          </a:xfrm>
          <a:custGeom>
            <a:avLst/>
            <a:gdLst>
              <a:gd name="connsiteX0" fmla="*/ 0 w 2469693"/>
              <a:gd name="connsiteY0" fmla="*/ 0 h 1481816"/>
              <a:gd name="connsiteX1" fmla="*/ 2469693 w 2469693"/>
              <a:gd name="connsiteY1" fmla="*/ 0 h 1481816"/>
              <a:gd name="connsiteX2" fmla="*/ 2469693 w 2469693"/>
              <a:gd name="connsiteY2" fmla="*/ 1481816 h 1481816"/>
              <a:gd name="connsiteX3" fmla="*/ 0 w 2469693"/>
              <a:gd name="connsiteY3" fmla="*/ 1481816 h 1481816"/>
              <a:gd name="connsiteX4" fmla="*/ 0 w 2469693"/>
              <a:gd name="connsiteY4" fmla="*/ 0 h 14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693" h="1481816">
                <a:moveTo>
                  <a:pt x="0" y="0"/>
                </a:moveTo>
                <a:lnTo>
                  <a:pt x="2469693" y="0"/>
                </a:lnTo>
                <a:lnTo>
                  <a:pt x="2469693" y="1481816"/>
                </a:lnTo>
                <a:lnTo>
                  <a:pt x="0" y="1481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300" kern="1200" dirty="0"/>
              <a:t>Is there a pattern to your delaying? </a:t>
            </a:r>
            <a:endParaRPr lang="en-US" sz="23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D372821-842B-4F70-8D06-4FB94F643958}"/>
              </a:ext>
            </a:extLst>
          </p:cNvPr>
          <p:cNvSpPr/>
          <p:nvPr/>
        </p:nvSpPr>
        <p:spPr>
          <a:xfrm>
            <a:off x="3502820" y="3134179"/>
            <a:ext cx="2469693" cy="1481816"/>
          </a:xfrm>
          <a:custGeom>
            <a:avLst/>
            <a:gdLst>
              <a:gd name="connsiteX0" fmla="*/ 0 w 2469693"/>
              <a:gd name="connsiteY0" fmla="*/ 0 h 1481816"/>
              <a:gd name="connsiteX1" fmla="*/ 2469693 w 2469693"/>
              <a:gd name="connsiteY1" fmla="*/ 0 h 1481816"/>
              <a:gd name="connsiteX2" fmla="*/ 2469693 w 2469693"/>
              <a:gd name="connsiteY2" fmla="*/ 1481816 h 1481816"/>
              <a:gd name="connsiteX3" fmla="*/ 0 w 2469693"/>
              <a:gd name="connsiteY3" fmla="*/ 1481816 h 1481816"/>
              <a:gd name="connsiteX4" fmla="*/ 0 w 2469693"/>
              <a:gd name="connsiteY4" fmla="*/ 0 h 14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693" h="1481816">
                <a:moveTo>
                  <a:pt x="0" y="0"/>
                </a:moveTo>
                <a:lnTo>
                  <a:pt x="2469693" y="0"/>
                </a:lnTo>
                <a:lnTo>
                  <a:pt x="2469693" y="1481816"/>
                </a:lnTo>
                <a:lnTo>
                  <a:pt x="0" y="1481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300" kern="1200" dirty="0"/>
              <a:t>Do you always put of similar tasks? </a:t>
            </a:r>
            <a:endParaRPr lang="en-US" sz="23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6DD2E0-428A-4C97-AC16-4D7A77902A7B}"/>
              </a:ext>
            </a:extLst>
          </p:cNvPr>
          <p:cNvSpPr/>
          <p:nvPr/>
        </p:nvSpPr>
        <p:spPr>
          <a:xfrm>
            <a:off x="6219483" y="3134179"/>
            <a:ext cx="2469693" cy="1481816"/>
          </a:xfrm>
          <a:custGeom>
            <a:avLst/>
            <a:gdLst>
              <a:gd name="connsiteX0" fmla="*/ 0 w 2469693"/>
              <a:gd name="connsiteY0" fmla="*/ 0 h 1481816"/>
              <a:gd name="connsiteX1" fmla="*/ 2469693 w 2469693"/>
              <a:gd name="connsiteY1" fmla="*/ 0 h 1481816"/>
              <a:gd name="connsiteX2" fmla="*/ 2469693 w 2469693"/>
              <a:gd name="connsiteY2" fmla="*/ 1481816 h 1481816"/>
              <a:gd name="connsiteX3" fmla="*/ 0 w 2469693"/>
              <a:gd name="connsiteY3" fmla="*/ 1481816 h 1481816"/>
              <a:gd name="connsiteX4" fmla="*/ 0 w 2469693"/>
              <a:gd name="connsiteY4" fmla="*/ 0 h 14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693" h="1481816">
                <a:moveTo>
                  <a:pt x="0" y="0"/>
                </a:moveTo>
                <a:lnTo>
                  <a:pt x="2469693" y="0"/>
                </a:lnTo>
                <a:lnTo>
                  <a:pt x="2469693" y="1481816"/>
                </a:lnTo>
                <a:lnTo>
                  <a:pt x="0" y="1481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300" kern="1200" dirty="0"/>
              <a:t>What do you tend to do instead? </a:t>
            </a:r>
            <a:endParaRPr lang="en-US" sz="2300" kern="1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45C5A1-54CB-42D6-847C-668B63CCBFBA}"/>
              </a:ext>
            </a:extLst>
          </p:cNvPr>
          <p:cNvSpPr/>
          <p:nvPr/>
        </p:nvSpPr>
        <p:spPr>
          <a:xfrm>
            <a:off x="8936145" y="3134179"/>
            <a:ext cx="2469693" cy="1481816"/>
          </a:xfrm>
          <a:custGeom>
            <a:avLst/>
            <a:gdLst>
              <a:gd name="connsiteX0" fmla="*/ 0 w 2469693"/>
              <a:gd name="connsiteY0" fmla="*/ 0 h 1481816"/>
              <a:gd name="connsiteX1" fmla="*/ 2469693 w 2469693"/>
              <a:gd name="connsiteY1" fmla="*/ 0 h 1481816"/>
              <a:gd name="connsiteX2" fmla="*/ 2469693 w 2469693"/>
              <a:gd name="connsiteY2" fmla="*/ 1481816 h 1481816"/>
              <a:gd name="connsiteX3" fmla="*/ 0 w 2469693"/>
              <a:gd name="connsiteY3" fmla="*/ 1481816 h 1481816"/>
              <a:gd name="connsiteX4" fmla="*/ 0 w 2469693"/>
              <a:gd name="connsiteY4" fmla="*/ 0 h 14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693" h="1481816">
                <a:moveTo>
                  <a:pt x="0" y="0"/>
                </a:moveTo>
                <a:lnTo>
                  <a:pt x="2469693" y="0"/>
                </a:lnTo>
                <a:lnTo>
                  <a:pt x="2469693" y="1481816"/>
                </a:lnTo>
                <a:lnTo>
                  <a:pt x="0" y="14818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300" kern="1200" dirty="0"/>
              <a:t>Do you make the same excuses? </a:t>
            </a:r>
            <a:endParaRPr lang="en-US" sz="2300" kern="1200" dirty="0"/>
          </a:p>
        </p:txBody>
      </p:sp>
    </p:spTree>
    <p:extLst>
      <p:ext uri="{BB962C8B-B14F-4D97-AF65-F5344CB8AC3E}">
        <p14:creationId xmlns:p14="http://schemas.microsoft.com/office/powerpoint/2010/main" val="29188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A9A69-0F53-4A38-9DD1-761F7624323D}"/>
              </a:ext>
            </a:extLst>
          </p:cNvPr>
          <p:cNvSpPr txBox="1"/>
          <p:nvPr/>
        </p:nvSpPr>
        <p:spPr>
          <a:xfrm>
            <a:off x="621323" y="309892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1.</a:t>
            </a:r>
          </a:p>
          <a:p>
            <a:r>
              <a:rPr lang="en-GB" dirty="0"/>
              <a:t>Problem – You find it hard to get stuck into the work. </a:t>
            </a:r>
          </a:p>
          <a:p>
            <a:r>
              <a:rPr lang="en-GB" dirty="0"/>
              <a:t>Solution – think positive, break task into smaller parts pomodoro technique and reward yourself.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8321D-1BF2-4A81-AEED-3BB13B11E94E}"/>
              </a:ext>
            </a:extLst>
          </p:cNvPr>
          <p:cNvSpPr txBox="1"/>
          <p:nvPr/>
        </p:nvSpPr>
        <p:spPr>
          <a:xfrm>
            <a:off x="5638800" y="1319108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2.</a:t>
            </a:r>
          </a:p>
          <a:p>
            <a:r>
              <a:rPr lang="en-GB" dirty="0"/>
              <a:t>Problem – Something more attractive is available. </a:t>
            </a:r>
          </a:p>
          <a:p>
            <a:r>
              <a:rPr lang="en-GB" dirty="0"/>
              <a:t>Solution – Remove the distractions </a:t>
            </a:r>
          </a:p>
          <a:p>
            <a:r>
              <a:rPr lang="en-GB" dirty="0"/>
              <a:t>		restrict temptation</a:t>
            </a:r>
          </a:p>
          <a:p>
            <a:r>
              <a:rPr lang="en-GB" dirty="0"/>
              <a:t>		discipline yourself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EA78C-6A30-4043-B843-7DCC2CB43C42}"/>
              </a:ext>
            </a:extLst>
          </p:cNvPr>
          <p:cNvSpPr txBox="1"/>
          <p:nvPr/>
        </p:nvSpPr>
        <p:spPr>
          <a:xfrm>
            <a:off x="515815" y="2358245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3.</a:t>
            </a:r>
          </a:p>
          <a:p>
            <a:r>
              <a:rPr lang="en-GB" dirty="0"/>
              <a:t>Problem – You are bored with the work. </a:t>
            </a:r>
          </a:p>
          <a:p>
            <a:r>
              <a:rPr lang="en-GB" dirty="0"/>
              <a:t>Solution – Remind yourself of the purpose, consider doing more than one task </a:t>
            </a:r>
          </a:p>
          <a:p>
            <a:r>
              <a:rPr lang="en-GB" dirty="0"/>
              <a:t>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24FF8-0B83-4B13-947E-9442A8699F38}"/>
              </a:ext>
            </a:extLst>
          </p:cNvPr>
          <p:cNvSpPr txBox="1"/>
          <p:nvPr/>
        </p:nvSpPr>
        <p:spPr>
          <a:xfrm>
            <a:off x="7174523" y="3026086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4.</a:t>
            </a:r>
          </a:p>
          <a:p>
            <a:r>
              <a:rPr lang="en-GB" dirty="0"/>
              <a:t>Problem – The next step is unclear. </a:t>
            </a:r>
          </a:p>
          <a:p>
            <a:r>
              <a:rPr lang="en-GB" dirty="0"/>
              <a:t>Solution – ask tutor for guidance </a:t>
            </a:r>
          </a:p>
          <a:p>
            <a:r>
              <a:rPr lang="en-GB" dirty="0"/>
              <a:t>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71FB5-28FA-4A9B-8AE6-44E8C12AA4EA}"/>
              </a:ext>
            </a:extLst>
          </p:cNvPr>
          <p:cNvSpPr txBox="1"/>
          <p:nvPr/>
        </p:nvSpPr>
        <p:spPr>
          <a:xfrm>
            <a:off x="3616569" y="4114547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5.</a:t>
            </a:r>
          </a:p>
          <a:p>
            <a:r>
              <a:rPr lang="en-GB" dirty="0"/>
              <a:t>Problem – I’m so far behind I can’t cope. </a:t>
            </a:r>
          </a:p>
          <a:p>
            <a:r>
              <a:rPr lang="en-GB" dirty="0"/>
              <a:t>Solution – don’t suffer in silence </a:t>
            </a:r>
          </a:p>
          <a:p>
            <a:r>
              <a:rPr lang="en-GB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062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766CDA4A-6CAA-4FED-A424-FF9D363E9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BB07C-2FEE-410E-B4FD-9A593B3571B6}"/>
              </a:ext>
            </a:extLst>
          </p:cNvPr>
          <p:cNvSpPr txBox="1"/>
          <p:nvPr/>
        </p:nvSpPr>
        <p:spPr>
          <a:xfrm>
            <a:off x="1370693" y="4435229"/>
            <a:ext cx="9440034" cy="1059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Handling Stress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0DB875-49E3-4B9D-8AAE-D81A127B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7" name="Picture 6" descr="A person sitting on a bench posing for the camera&#10;&#10;Description automatically generated">
            <a:extLst>
              <a:ext uri="{FF2B5EF4-FFF2-40B4-BE49-F238E27FC236}">
                <a16:creationId xmlns:a16="http://schemas.microsoft.com/office/drawing/2014/main" id="{8064D524-22DA-4CB0-B51B-A1B355355C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20420"/>
          <a:stretch/>
        </p:blipFill>
        <p:spPr>
          <a:xfrm>
            <a:off x="1169349" y="695008"/>
            <a:ext cx="9845346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3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Widescreen</PresentationFormat>
  <Paragraphs>99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Nova</vt:lpstr>
      <vt:lpstr>Arial Nova Light</vt:lpstr>
      <vt:lpstr>Calibri</vt:lpstr>
      <vt:lpstr>Wingdings 2</vt:lpstr>
      <vt:lpstr>SlateVTI</vt:lpstr>
      <vt:lpstr>Time Management </vt:lpstr>
      <vt:lpstr>PowerPoint Presentation</vt:lpstr>
      <vt:lpstr>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2020-08-26T13:20:07Z</dcterms:created>
  <dcterms:modified xsi:type="dcterms:W3CDTF">2020-08-28T14:00:00Z</dcterms:modified>
</cp:coreProperties>
</file>