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1" r:id="rId7"/>
    <p:sldId id="272" r:id="rId8"/>
    <p:sldId id="261" r:id="rId9"/>
    <p:sldId id="262"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178756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40375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55367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22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01041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DD582-AEC0-4B73-ACC1-3A127AD31F16}"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62285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DD582-AEC0-4B73-ACC1-3A127AD31F16}"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09190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0DD582-AEC0-4B73-ACC1-3A127AD31F16}" type="datetimeFigureOut">
              <a:rPr lang="en-GB" smtClean="0"/>
              <a:t>20/11/2019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7102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87C04-6F89-4327-9D04-26E0D5E88386}" type="slidenum">
              <a:rPr lang="en-GB" smtClean="0"/>
              <a:t>‹#›</a:t>
            </a:fld>
            <a:endParaRPr lang="en-GB"/>
          </a:p>
        </p:txBody>
      </p:sp>
    </p:spTree>
    <p:extLst>
      <p:ext uri="{BB962C8B-B14F-4D97-AF65-F5344CB8AC3E}">
        <p14:creationId xmlns:p14="http://schemas.microsoft.com/office/powerpoint/2010/main" val="112650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79743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0DD582-AEC0-4B73-ACC1-3A127AD31F16}" type="datetimeFigureOut">
              <a:rPr lang="en-GB" smtClean="0"/>
              <a:t>20/11/2019</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787C04-6F89-4327-9D04-26E0D5E8838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702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hospitalityguild.co.uk/" TargetMode="External"/><Relationship Id="rId7" Type="http://schemas.openxmlformats.org/officeDocument/2006/relationships/hyperlink" Target="https://www.goleicestershire.com/" TargetMode="External"/><Relationship Id="rId2" Type="http://schemas.openxmlformats.org/officeDocument/2006/relationships/hyperlink" Target="https://careerscope.uk.net/" TargetMode="External"/><Relationship Id="rId1" Type="http://schemas.openxmlformats.org/officeDocument/2006/relationships/slideLayout" Target="../slideLayouts/slideLayout2.xml"/><Relationship Id="rId6" Type="http://schemas.openxmlformats.org/officeDocument/2006/relationships/hyperlink" Target="https://www.eastmidlandsairport.com/" TargetMode="External"/><Relationship Id="rId5" Type="http://schemas.openxmlformats.org/officeDocument/2006/relationships/hyperlink" Target="http://www.careersthatmove.co.uk/" TargetMode="External"/><Relationship Id="rId4" Type="http://schemas.openxmlformats.org/officeDocument/2006/relationships/hyperlink" Target="https://www.visitleicester.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latin typeface="Arial" panose="020B0604020202020204" pitchFamily="34" charset="0"/>
                <a:cs typeface="Arial" panose="020B0604020202020204" pitchFamily="34" charset="0"/>
              </a:rPr>
              <a:t>World of Work Leicestershire</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Tourism and Hospitality</a:t>
            </a:r>
          </a:p>
        </p:txBody>
      </p:sp>
      <p:sp>
        <p:nvSpPr>
          <p:cNvPr id="3" name="Subtitle 2"/>
          <p:cNvSpPr>
            <a:spLocks noGrp="1"/>
          </p:cNvSpPr>
          <p:nvPr>
            <p:ph type="subTitle" idx="1"/>
          </p:nvPr>
        </p:nvSpPr>
        <p:spPr/>
        <p:txBody>
          <a:bodyPr/>
          <a:lstStyle/>
          <a:p>
            <a:r>
              <a:rPr lang="en-GB" dirty="0"/>
              <a:t>Careers and Employability Team </a:t>
            </a:r>
          </a:p>
        </p:txBody>
      </p:sp>
      <p:pic>
        <p:nvPicPr>
          <p:cNvPr id="4" name="Picture 3" descr="https://scontent-lhr3-1.xx.fbcdn.net/v/t1.0-1/p200x200/20915308_10154962293803099_6652159904028005679_n.jpg?_nc_cat=0&amp;oh=5e86f885cf85d3da6e6bc6498de3c673&amp;oe=5BE8A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5262405"/>
            <a:ext cx="9334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715E99-579A-46F0-ADA9-2C8A05664BB1}"/>
              </a:ext>
            </a:extLst>
          </p:cNvPr>
          <p:cNvPicPr>
            <a:picLocks noChangeAspect="1"/>
          </p:cNvPicPr>
          <p:nvPr/>
        </p:nvPicPr>
        <p:blipFill>
          <a:blip r:embed="rId3"/>
          <a:stretch>
            <a:fillRect/>
          </a:stretch>
        </p:blipFill>
        <p:spPr>
          <a:xfrm>
            <a:off x="9611833" y="342082"/>
            <a:ext cx="1881873" cy="2060297"/>
          </a:xfrm>
          <a:prstGeom prst="rect">
            <a:avLst/>
          </a:prstGeom>
        </p:spPr>
      </p:pic>
    </p:spTree>
    <p:extLst>
      <p:ext uri="{BB962C8B-B14F-4D97-AF65-F5344CB8AC3E}">
        <p14:creationId xmlns:p14="http://schemas.microsoft.com/office/powerpoint/2010/main" val="318681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95B0-E0FE-49AB-8CED-195812F76A72}"/>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Tourism and Hospitality Links</a:t>
            </a:r>
          </a:p>
        </p:txBody>
      </p:sp>
      <p:sp>
        <p:nvSpPr>
          <p:cNvPr id="3" name="Content Placeholder 2">
            <a:extLst>
              <a:ext uri="{FF2B5EF4-FFF2-40B4-BE49-F238E27FC236}">
                <a16:creationId xmlns:a16="http://schemas.microsoft.com/office/drawing/2014/main" id="{0B1DFF88-03BF-4038-94B0-7431D6F620FA}"/>
              </a:ext>
            </a:extLst>
          </p:cNvPr>
          <p:cNvSpPr>
            <a:spLocks noGrp="1"/>
          </p:cNvSpPr>
          <p:nvPr>
            <p:ph idx="1"/>
          </p:nvPr>
        </p:nvSpPr>
        <p:spPr/>
        <p:txBody>
          <a:bodyPr>
            <a:normAutofit/>
          </a:bodyPr>
          <a:lstStyle/>
          <a:p>
            <a:pPr marL="0" indent="0">
              <a:buNone/>
            </a:pPr>
            <a:r>
              <a:rPr lang="en-GB" sz="3200" dirty="0">
                <a:hlinkClick r:id="rId2"/>
              </a:rPr>
              <a:t>https://careerscope.uk.net/</a:t>
            </a:r>
            <a:endParaRPr lang="en-GB" sz="3200" dirty="0">
              <a:latin typeface="Arial" panose="020B0604020202020204" pitchFamily="34" charset="0"/>
              <a:cs typeface="Arial" panose="020B0604020202020204" pitchFamily="34" charset="0"/>
            </a:endParaRPr>
          </a:p>
          <a:p>
            <a:pPr marL="0" indent="0">
              <a:buNone/>
            </a:pPr>
            <a:r>
              <a:rPr lang="en-GB" sz="3200" dirty="0">
                <a:hlinkClick r:id="rId3"/>
              </a:rPr>
              <a:t>http://hospitalityguild.co.uk/</a:t>
            </a:r>
            <a:endParaRPr lang="en-GB" sz="3200" dirty="0">
              <a:latin typeface="Arial" panose="020B0604020202020204" pitchFamily="34" charset="0"/>
              <a:cs typeface="Arial" panose="020B0604020202020204" pitchFamily="34" charset="0"/>
            </a:endParaRPr>
          </a:p>
          <a:p>
            <a:pPr marL="0" indent="0">
              <a:buNone/>
            </a:pPr>
            <a:r>
              <a:rPr lang="en-GB" sz="3200" dirty="0">
                <a:hlinkClick r:id="rId4"/>
              </a:rPr>
              <a:t>https://www.visitleicester.info/</a:t>
            </a:r>
            <a:endParaRPr lang="en-GB" sz="3200" dirty="0"/>
          </a:p>
          <a:p>
            <a:pPr marL="0" indent="0">
              <a:buNone/>
            </a:pPr>
            <a:r>
              <a:rPr lang="en-GB" sz="3200" dirty="0">
                <a:hlinkClick r:id="rId5"/>
              </a:rPr>
              <a:t>http://www.careersthatmove.co.uk/</a:t>
            </a:r>
            <a:endParaRPr lang="en-GB" sz="3200" dirty="0"/>
          </a:p>
          <a:p>
            <a:pPr marL="0" indent="0">
              <a:buNone/>
            </a:pPr>
            <a:r>
              <a:rPr lang="en-GB" sz="3200" dirty="0">
                <a:hlinkClick r:id="rId6"/>
              </a:rPr>
              <a:t>https://www.eastmidlandsairport.com/</a:t>
            </a:r>
            <a:endParaRPr lang="en-GB" sz="3200" dirty="0"/>
          </a:p>
          <a:p>
            <a:pPr marL="0" indent="0">
              <a:buNone/>
            </a:pPr>
            <a:r>
              <a:rPr lang="en-GB" sz="3200" dirty="0">
                <a:hlinkClick r:id="rId7"/>
              </a:rPr>
              <a:t>https://www.goleicestershire.com/</a:t>
            </a:r>
            <a:endParaRPr lang="en-GB" sz="3200" dirty="0"/>
          </a:p>
        </p:txBody>
      </p:sp>
      <p:pic>
        <p:nvPicPr>
          <p:cNvPr id="4" name="Picture 3">
            <a:extLst>
              <a:ext uri="{FF2B5EF4-FFF2-40B4-BE49-F238E27FC236}">
                <a16:creationId xmlns:a16="http://schemas.microsoft.com/office/drawing/2014/main" id="{6DBAC565-B4DD-4203-8628-BE18C2F65295}"/>
              </a:ext>
            </a:extLst>
          </p:cNvPr>
          <p:cNvPicPr>
            <a:picLocks noChangeAspect="1"/>
          </p:cNvPicPr>
          <p:nvPr/>
        </p:nvPicPr>
        <p:blipFill>
          <a:blip r:embed="rId8"/>
          <a:stretch>
            <a:fillRect/>
          </a:stretch>
        </p:blipFill>
        <p:spPr>
          <a:xfrm>
            <a:off x="8083750" y="3857414"/>
            <a:ext cx="3520025" cy="1877711"/>
          </a:xfrm>
          <a:prstGeom prst="rect">
            <a:avLst/>
          </a:prstGeom>
        </p:spPr>
      </p:pic>
    </p:spTree>
    <p:extLst>
      <p:ext uri="{BB962C8B-B14F-4D97-AF65-F5344CB8AC3E}">
        <p14:creationId xmlns:p14="http://schemas.microsoft.com/office/powerpoint/2010/main" val="1942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Tourism and Hospitality</a:t>
            </a:r>
            <a:endParaRPr lang="en-GB" sz="4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3"/>
            <a:ext cx="10058400" cy="4350121"/>
          </a:xfrm>
        </p:spPr>
        <p:txBody>
          <a:bodyPr>
            <a:normAutofit lnSpcReduction="10000"/>
          </a:bodyPr>
          <a:lstStyle/>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This industry includes events, hospitality services, hotels, pubs, tourist attractions, night clubs, festivals and restaurants.</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If you like meeting people, and are enthusiastic and organised, then it could be for you. </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There are plenty of entry level jobs from which you can quickly progress! </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The National Space Centre in Leicester is the UK’s only space themed visitor attraction; or how about a zoo, international hotel chain, conference centre, airline, theme park, exclusive restaurant or tour guide... take your pick!</a:t>
            </a:r>
            <a:endParaRPr lang="en-GB" sz="2500" dirty="0">
              <a:latin typeface="Arial" panose="020B0604020202020204" pitchFamily="34" charset="0"/>
              <a:cs typeface="Arial" panose="020B0604020202020204" pitchFamily="34" charset="0"/>
            </a:endParaRPr>
          </a:p>
        </p:txBody>
      </p:sp>
      <p:pic>
        <p:nvPicPr>
          <p:cNvPr id="4" name="Picture 3" descr="https://scontent-lhr3-1.xx.fbcdn.net/v/t1.0-1/p200x200/20915308_10154962293803099_6652159904028005679_n.jpg?_nc_cat=0&amp;oh=5e86f885cf85d3da6e6bc6498de3c673&amp;oe=5BE8A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5262405"/>
            <a:ext cx="9334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41BE12-94A0-4F0D-B8B0-D2B4FF2D3A21}"/>
              </a:ext>
            </a:extLst>
          </p:cNvPr>
          <p:cNvPicPr>
            <a:picLocks noChangeAspect="1"/>
          </p:cNvPicPr>
          <p:nvPr/>
        </p:nvPicPr>
        <p:blipFill>
          <a:blip r:embed="rId3"/>
          <a:stretch>
            <a:fillRect/>
          </a:stretch>
        </p:blipFill>
        <p:spPr>
          <a:xfrm>
            <a:off x="9409815" y="408623"/>
            <a:ext cx="1356426" cy="1248986"/>
          </a:xfrm>
          <a:prstGeom prst="rect">
            <a:avLst/>
          </a:prstGeom>
        </p:spPr>
      </p:pic>
    </p:spTree>
    <p:extLst>
      <p:ext uri="{BB962C8B-B14F-4D97-AF65-F5344CB8AC3E}">
        <p14:creationId xmlns:p14="http://schemas.microsoft.com/office/powerpoint/2010/main" val="2658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5A3D-A372-4BF2-AA71-B22F88CE516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Local employers</a:t>
            </a:r>
          </a:p>
        </p:txBody>
      </p:sp>
      <p:sp>
        <p:nvSpPr>
          <p:cNvPr id="3" name="Content Placeholder 2">
            <a:extLst>
              <a:ext uri="{FF2B5EF4-FFF2-40B4-BE49-F238E27FC236}">
                <a16:creationId xmlns:a16="http://schemas.microsoft.com/office/drawing/2014/main" id="{F5F84EAF-1CAF-42CF-8949-AA69DC7C3AA5}"/>
              </a:ext>
            </a:extLst>
          </p:cNvPr>
          <p:cNvSpPr>
            <a:spLocks noGrp="1"/>
          </p:cNvSpPr>
          <p:nvPr>
            <p:ph idx="1"/>
          </p:nvPr>
        </p:nvSpPr>
        <p:spPr/>
        <p:txBody>
          <a:bodyPr>
            <a:noAutofit/>
          </a:bodyPr>
          <a:lstStyle/>
          <a:p>
            <a:pPr marL="0" indent="0">
              <a:buNone/>
            </a:pPr>
            <a:endParaRPr lang="en-GB" sz="25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9F05A71-EE51-40BC-9A74-23D85BF40E2D}"/>
              </a:ext>
            </a:extLst>
          </p:cNvPr>
          <p:cNvGraphicFramePr>
            <a:graphicFrameLocks noGrp="1"/>
          </p:cNvGraphicFramePr>
          <p:nvPr>
            <p:extLst>
              <p:ext uri="{D42A27DB-BD31-4B8C-83A1-F6EECF244321}">
                <p14:modId xmlns:p14="http://schemas.microsoft.com/office/powerpoint/2010/main" val="3560534001"/>
              </p:ext>
            </p:extLst>
          </p:nvPr>
        </p:nvGraphicFramePr>
        <p:xfrm>
          <a:off x="1097280" y="1845733"/>
          <a:ext cx="10058400" cy="4310517"/>
        </p:xfrm>
        <a:graphic>
          <a:graphicData uri="http://schemas.openxmlformats.org/drawingml/2006/table">
            <a:tbl>
              <a:tblPr firstRow="1" bandRow="1">
                <a:tableStyleId>{5C22544A-7EE6-4342-B048-85BDC9FD1C3A}</a:tableStyleId>
              </a:tblPr>
              <a:tblGrid>
                <a:gridCol w="4367855">
                  <a:extLst>
                    <a:ext uri="{9D8B030D-6E8A-4147-A177-3AD203B41FA5}">
                      <a16:colId xmlns:a16="http://schemas.microsoft.com/office/drawing/2014/main" val="1121372450"/>
                    </a:ext>
                  </a:extLst>
                </a:gridCol>
                <a:gridCol w="5690545">
                  <a:extLst>
                    <a:ext uri="{9D8B030D-6E8A-4147-A177-3AD203B41FA5}">
                      <a16:colId xmlns:a16="http://schemas.microsoft.com/office/drawing/2014/main" val="4258255163"/>
                    </a:ext>
                  </a:extLst>
                </a:gridCol>
              </a:tblGrid>
              <a:tr h="4310517">
                <a:tc>
                  <a:txBody>
                    <a:bodyPr/>
                    <a:lstStyle/>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East Midlands Airport</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The National Space Centre</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Conkers</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Twycross Zoo</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King Richard III Visitor Centre</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Twin Lakes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err="1">
                          <a:solidFill>
                            <a:schemeClr val="tx1"/>
                          </a:solidFill>
                          <a:latin typeface="Arial" panose="020B0604020202020204" pitchFamily="34" charset="0"/>
                          <a:cs typeface="Arial" panose="020B0604020202020204" pitchFamily="34" charset="0"/>
                        </a:rPr>
                        <a:t>Wistow</a:t>
                      </a:r>
                      <a:r>
                        <a:rPr lang="en-GB" sz="2500" b="0" dirty="0">
                          <a:solidFill>
                            <a:schemeClr val="tx1"/>
                          </a:solidFill>
                          <a:latin typeface="Arial" panose="020B0604020202020204" pitchFamily="34" charset="0"/>
                          <a:cs typeface="Arial" panose="020B0604020202020204" pitchFamily="34" charset="0"/>
                        </a:rPr>
                        <a:t> Maze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Stonehurst Family Farm</a:t>
                      </a:r>
                    </a:p>
                    <a:p>
                      <a:pPr marL="342900" indent="-342900">
                        <a:buFont typeface="Arial" panose="020B0604020202020204" pitchFamily="34" charset="0"/>
                        <a:buChar char="•"/>
                      </a:pPr>
                      <a:endParaRPr lang="en-GB" sz="25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Meridian Leisure Park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Local museums and tourism centres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Hotels, bars and restaurants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Major sporting venues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Conference centres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Casual work is often available through festivals, seasonal and sporting events</a:t>
                      </a:r>
                    </a:p>
                  </a:txBody>
                  <a:tcPr>
                    <a:solidFill>
                      <a:schemeClr val="bg1"/>
                    </a:solidFill>
                  </a:tcPr>
                </a:tc>
                <a:extLst>
                  <a:ext uri="{0D108BD9-81ED-4DB2-BD59-A6C34878D82A}">
                    <a16:rowId xmlns:a16="http://schemas.microsoft.com/office/drawing/2014/main" val="1961726468"/>
                  </a:ext>
                </a:extLst>
              </a:tr>
            </a:tbl>
          </a:graphicData>
        </a:graphic>
      </p:graphicFrame>
      <p:pic>
        <p:nvPicPr>
          <p:cNvPr id="6" name="Picture 5">
            <a:extLst>
              <a:ext uri="{FF2B5EF4-FFF2-40B4-BE49-F238E27FC236}">
                <a16:creationId xmlns:a16="http://schemas.microsoft.com/office/drawing/2014/main" id="{A066E2A6-75D9-4E28-A425-B74CD43AFC0C}"/>
              </a:ext>
            </a:extLst>
          </p:cNvPr>
          <p:cNvPicPr>
            <a:picLocks noChangeAspect="1"/>
          </p:cNvPicPr>
          <p:nvPr/>
        </p:nvPicPr>
        <p:blipFill>
          <a:blip r:embed="rId2"/>
          <a:stretch>
            <a:fillRect/>
          </a:stretch>
        </p:blipFill>
        <p:spPr>
          <a:xfrm>
            <a:off x="6502035" y="444125"/>
            <a:ext cx="4653645" cy="1135711"/>
          </a:xfrm>
          <a:prstGeom prst="rect">
            <a:avLst/>
          </a:prstGeom>
        </p:spPr>
      </p:pic>
    </p:spTree>
    <p:extLst>
      <p:ext uri="{BB962C8B-B14F-4D97-AF65-F5344CB8AC3E}">
        <p14:creationId xmlns:p14="http://schemas.microsoft.com/office/powerpoint/2010/main" val="104227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F743-F78B-4D61-B6A9-DEC8D114B54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1E0EB5C7-8783-4385-BCF8-987794FFA016}"/>
              </a:ext>
            </a:extLst>
          </p:cNvPr>
          <p:cNvSpPr>
            <a:spLocks noGrp="1"/>
          </p:cNvSpPr>
          <p:nvPr>
            <p:ph idx="1"/>
          </p:nvPr>
        </p:nvSpPr>
        <p:spPr>
          <a:xfrm>
            <a:off x="1097280" y="1845734"/>
            <a:ext cx="10058400" cy="4331782"/>
          </a:xfrm>
        </p:spPr>
        <p:txBody>
          <a:bodyPr>
            <a:noAutofit/>
          </a:bodyPr>
          <a:lstStyle/>
          <a:p>
            <a:pPr>
              <a:buFont typeface="Arial" panose="020B0604020202020204" pitchFamily="34" charset="0"/>
              <a:buChar char="•"/>
            </a:pPr>
            <a:r>
              <a:rPr lang="en-GB" sz="3000" dirty="0">
                <a:latin typeface="Arial" panose="020B0604020202020204" pitchFamily="34" charset="0"/>
                <a:cs typeface="Arial" panose="020B0604020202020204" pitchFamily="34" charset="0"/>
              </a:rPr>
              <a:t>In 2018 £1.86bn was injected into the Leicestershire economy by 34.5 million visitors. </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The sector is a key provider of first jobs for young people. Skill shortages include chefs, management roles, language skills, front of house, catering support, tour guide, and cabin crew. </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Social media skills are also useful as most companies have an on line presence.</a:t>
            </a:r>
          </a:p>
        </p:txBody>
      </p:sp>
      <p:pic>
        <p:nvPicPr>
          <p:cNvPr id="5" name="Picture 4">
            <a:extLst>
              <a:ext uri="{FF2B5EF4-FFF2-40B4-BE49-F238E27FC236}">
                <a16:creationId xmlns:a16="http://schemas.microsoft.com/office/drawing/2014/main" id="{F739638C-2174-4282-9170-D559F2B7CC53}"/>
              </a:ext>
            </a:extLst>
          </p:cNvPr>
          <p:cNvPicPr>
            <a:picLocks noChangeAspect="1"/>
          </p:cNvPicPr>
          <p:nvPr/>
        </p:nvPicPr>
        <p:blipFill>
          <a:blip r:embed="rId2"/>
          <a:stretch>
            <a:fillRect/>
          </a:stretch>
        </p:blipFill>
        <p:spPr>
          <a:xfrm>
            <a:off x="8340001" y="165735"/>
            <a:ext cx="2705100" cy="1571625"/>
          </a:xfrm>
          <a:prstGeom prst="rect">
            <a:avLst/>
          </a:prstGeom>
        </p:spPr>
      </p:pic>
    </p:spTree>
    <p:extLst>
      <p:ext uri="{BB962C8B-B14F-4D97-AF65-F5344CB8AC3E}">
        <p14:creationId xmlns:p14="http://schemas.microsoft.com/office/powerpoint/2010/main" val="341629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B45D-C648-467A-BAFB-F53DBB59151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B2FA98F5-4F34-4946-A369-6FD0ABBA3A9B}"/>
              </a:ext>
            </a:extLst>
          </p:cNvPr>
          <p:cNvSpPr>
            <a:spLocks noGrp="1"/>
          </p:cNvSpPr>
          <p:nvPr>
            <p:ph idx="1"/>
          </p:nvPr>
        </p:nvSpPr>
        <p:spPr>
          <a:xfrm>
            <a:off x="1097280" y="1845733"/>
            <a:ext cx="10058400" cy="4342415"/>
          </a:xfrm>
        </p:spPr>
        <p:txBody>
          <a:bodyPr>
            <a:noAutofit/>
          </a:bodyPr>
          <a:lstStyle/>
          <a:p>
            <a:pPr>
              <a:buFont typeface="Arial" panose="020B0604020202020204" pitchFamily="34" charset="0"/>
              <a:buChar char="•"/>
            </a:pPr>
            <a:r>
              <a:rPr lang="en-GB" sz="2600" dirty="0">
                <a:latin typeface="Arial" panose="020B0604020202020204" pitchFamily="34" charset="0"/>
                <a:cs typeface="Arial" panose="020B0604020202020204" pitchFamily="34" charset="0"/>
              </a:rPr>
              <a:t>Three local attractions were included in the Lonely Planet Ultimate List 2019, which were </a:t>
            </a:r>
          </a:p>
          <a:p>
            <a:pPr marL="384048" lvl="2" indent="0">
              <a:buNone/>
            </a:pPr>
            <a:r>
              <a:rPr lang="en-GB" sz="2600" dirty="0">
                <a:latin typeface="Arial" panose="020B0604020202020204" pitchFamily="34" charset="0"/>
                <a:cs typeface="Arial" panose="020B0604020202020204" pitchFamily="34" charset="0"/>
              </a:rPr>
              <a:t>• King Richard III Visitor Centre </a:t>
            </a:r>
          </a:p>
          <a:p>
            <a:pPr marL="384048" lvl="2" indent="0">
              <a:buNone/>
            </a:pPr>
            <a:r>
              <a:rPr lang="en-GB" sz="2600" dirty="0">
                <a:latin typeface="Arial" panose="020B0604020202020204" pitchFamily="34" charset="0"/>
                <a:cs typeface="Arial" panose="020B0604020202020204" pitchFamily="34" charset="0"/>
              </a:rPr>
              <a:t>• Bradgate Park </a:t>
            </a:r>
          </a:p>
          <a:p>
            <a:pPr marL="384048" lvl="2" indent="0">
              <a:buNone/>
            </a:pPr>
            <a:r>
              <a:rPr lang="en-GB" sz="2600" dirty="0">
                <a:latin typeface="Arial" panose="020B0604020202020204" pitchFamily="34" charset="0"/>
                <a:cs typeface="Arial" panose="020B0604020202020204" pitchFamily="34" charset="0"/>
              </a:rPr>
              <a:t>• Diwali celebrations in Leicester </a:t>
            </a:r>
          </a:p>
          <a:p>
            <a:pPr>
              <a:buFont typeface="Arial" panose="020B0604020202020204" pitchFamily="34" charset="0"/>
              <a:buChar char="•"/>
            </a:pPr>
            <a:r>
              <a:rPr lang="en-GB" sz="2600" dirty="0">
                <a:latin typeface="Arial" panose="020B0604020202020204" pitchFamily="34" charset="0"/>
                <a:cs typeface="Arial" panose="020B0604020202020204" pitchFamily="34" charset="0"/>
              </a:rPr>
              <a:t>The sector employs 37,000 people. People are travelling and eating out more, so the sector is growing. With so many eateries, tourist destinations and accommodation to choose from, organisations need to be creative with fresh ideas to make their offer stand out.</a:t>
            </a:r>
          </a:p>
        </p:txBody>
      </p:sp>
      <p:pic>
        <p:nvPicPr>
          <p:cNvPr id="5" name="Picture 4">
            <a:extLst>
              <a:ext uri="{FF2B5EF4-FFF2-40B4-BE49-F238E27FC236}">
                <a16:creationId xmlns:a16="http://schemas.microsoft.com/office/drawing/2014/main" id="{A1720B2C-FF03-463A-AFB2-A3B755267AB0}"/>
              </a:ext>
            </a:extLst>
          </p:cNvPr>
          <p:cNvPicPr>
            <a:picLocks noChangeAspect="1"/>
          </p:cNvPicPr>
          <p:nvPr/>
        </p:nvPicPr>
        <p:blipFill>
          <a:blip r:embed="rId2"/>
          <a:stretch>
            <a:fillRect/>
          </a:stretch>
        </p:blipFill>
        <p:spPr>
          <a:xfrm>
            <a:off x="8240232" y="2384194"/>
            <a:ext cx="1902563" cy="1558823"/>
          </a:xfrm>
          <a:prstGeom prst="rect">
            <a:avLst/>
          </a:prstGeom>
        </p:spPr>
      </p:pic>
    </p:spTree>
    <p:extLst>
      <p:ext uri="{BB962C8B-B14F-4D97-AF65-F5344CB8AC3E}">
        <p14:creationId xmlns:p14="http://schemas.microsoft.com/office/powerpoint/2010/main" val="45847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1FF5-45CD-4C3D-B49C-320064E9240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0E2AC7DC-6B0D-4921-8777-0DCA0CD3EBF2}"/>
              </a:ext>
            </a:extLst>
          </p:cNvPr>
          <p:cNvSpPr>
            <a:spLocks noGrp="1"/>
          </p:cNvSpPr>
          <p:nvPr>
            <p:ph idx="1"/>
          </p:nvPr>
        </p:nvSpPr>
        <p:spPr/>
        <p:txBody>
          <a:bodyPr>
            <a:noAutofit/>
          </a:bodyPr>
          <a:lstStyle/>
          <a:p>
            <a:pPr>
              <a:buFont typeface="Arial" panose="020B0604020202020204" pitchFamily="34" charset="0"/>
              <a:buChar char="•"/>
            </a:pPr>
            <a:r>
              <a:rPr lang="en-GB" sz="2900" dirty="0">
                <a:latin typeface="Arial" panose="020B0604020202020204" pitchFamily="34" charset="0"/>
                <a:cs typeface="Arial" panose="020B0604020202020204" pitchFamily="34" charset="0"/>
              </a:rPr>
              <a:t>Work is often fast paced, and there are great opportunities to progress and travel. There is also satisfaction in delivering a good service to visitors. </a:t>
            </a:r>
          </a:p>
          <a:p>
            <a:pPr>
              <a:buFont typeface="Arial" panose="020B0604020202020204" pitchFamily="34" charset="0"/>
              <a:buChar char="•"/>
            </a:pPr>
            <a:r>
              <a:rPr lang="en-GB" sz="2900" dirty="0">
                <a:latin typeface="Arial" panose="020B0604020202020204" pitchFamily="34" charset="0"/>
                <a:cs typeface="Arial" panose="020B0604020202020204" pitchFamily="34" charset="0"/>
              </a:rPr>
              <a:t>There are growing numbers of vegetarians and vegans, and clients who value sustainability, that hotels and eateries need to cater for. </a:t>
            </a:r>
          </a:p>
          <a:p>
            <a:pPr>
              <a:buFont typeface="Arial" panose="020B0604020202020204" pitchFamily="34" charset="0"/>
              <a:buChar char="•"/>
            </a:pPr>
            <a:r>
              <a:rPr lang="en-GB" sz="2900" dirty="0">
                <a:latin typeface="Arial" panose="020B0604020202020204" pitchFamily="34" charset="0"/>
                <a:cs typeface="Arial" panose="020B0604020202020204" pitchFamily="34" charset="0"/>
              </a:rPr>
              <a:t>Leicester and Leicestershire regularly host a range of major cultural, sport and business events and festivals (including the Leicester Comedy Festival); work is often seasonal and part-time.</a:t>
            </a:r>
          </a:p>
        </p:txBody>
      </p:sp>
      <p:pic>
        <p:nvPicPr>
          <p:cNvPr id="4" name="Picture 3">
            <a:extLst>
              <a:ext uri="{FF2B5EF4-FFF2-40B4-BE49-F238E27FC236}">
                <a16:creationId xmlns:a16="http://schemas.microsoft.com/office/drawing/2014/main" id="{26864C76-26B6-4439-8157-345769ED0D28}"/>
              </a:ext>
            </a:extLst>
          </p:cNvPr>
          <p:cNvPicPr>
            <a:picLocks noChangeAspect="1"/>
          </p:cNvPicPr>
          <p:nvPr/>
        </p:nvPicPr>
        <p:blipFill>
          <a:blip r:embed="rId2"/>
          <a:stretch>
            <a:fillRect/>
          </a:stretch>
        </p:blipFill>
        <p:spPr>
          <a:xfrm>
            <a:off x="7630522" y="178229"/>
            <a:ext cx="3076575" cy="1543050"/>
          </a:xfrm>
          <a:prstGeom prst="rect">
            <a:avLst/>
          </a:prstGeom>
        </p:spPr>
      </p:pic>
    </p:spTree>
    <p:extLst>
      <p:ext uri="{BB962C8B-B14F-4D97-AF65-F5344CB8AC3E}">
        <p14:creationId xmlns:p14="http://schemas.microsoft.com/office/powerpoint/2010/main" val="113548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1FF5-45CD-4C3D-B49C-320064E9240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0E2AC7DC-6B0D-4921-8777-0DCA0CD3EBF2}"/>
              </a:ext>
            </a:extLst>
          </p:cNvPr>
          <p:cNvSpPr>
            <a:spLocks noGrp="1"/>
          </p:cNvSpPr>
          <p:nvPr>
            <p:ph idx="1"/>
          </p:nvPr>
        </p:nvSpPr>
        <p:spPr/>
        <p:txBody>
          <a:bodyPr>
            <a:noAutofit/>
          </a:bodyPr>
          <a:lstStyle/>
          <a:p>
            <a:pPr>
              <a:buFont typeface="Arial" panose="020B0604020202020204" pitchFamily="34" charset="0"/>
              <a:buChar char="•"/>
            </a:pPr>
            <a:r>
              <a:rPr lang="en-GB" sz="2800" dirty="0">
                <a:latin typeface="Arial" panose="020B0604020202020204" pitchFamily="34" charset="0"/>
                <a:cs typeface="Arial" panose="020B0604020202020204" pitchFamily="34" charset="0"/>
              </a:rPr>
              <a:t>Attractions such as Conkers, Twin Lakes and Leicester Outdoor Pursuits Centre employ a high percentage of young people. </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There are some picturesque historical sites here, including Belvoir Castle, the Great Central Railway and Bosworth Battlefield. </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Twycross Zoo is a world-renowned primate centre and welcomed 585,000 visitors in 2018. </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Foxton Locks in Harborough has the largest flight of staircase locks on the English canal system.</a:t>
            </a:r>
          </a:p>
        </p:txBody>
      </p:sp>
      <p:pic>
        <p:nvPicPr>
          <p:cNvPr id="4" name="Picture 3">
            <a:extLst>
              <a:ext uri="{FF2B5EF4-FFF2-40B4-BE49-F238E27FC236}">
                <a16:creationId xmlns:a16="http://schemas.microsoft.com/office/drawing/2014/main" id="{543FD5DD-6BFC-4814-BF50-75B87C19DE9D}"/>
              </a:ext>
            </a:extLst>
          </p:cNvPr>
          <p:cNvPicPr>
            <a:picLocks noChangeAspect="1"/>
          </p:cNvPicPr>
          <p:nvPr/>
        </p:nvPicPr>
        <p:blipFill>
          <a:blip r:embed="rId2"/>
          <a:stretch>
            <a:fillRect/>
          </a:stretch>
        </p:blipFill>
        <p:spPr>
          <a:xfrm>
            <a:off x="7898838" y="286603"/>
            <a:ext cx="3080276" cy="1297648"/>
          </a:xfrm>
          <a:prstGeom prst="rect">
            <a:avLst/>
          </a:prstGeom>
        </p:spPr>
      </p:pic>
    </p:spTree>
    <p:extLst>
      <p:ext uri="{BB962C8B-B14F-4D97-AF65-F5344CB8AC3E}">
        <p14:creationId xmlns:p14="http://schemas.microsoft.com/office/powerpoint/2010/main" val="282827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685-B328-4CB7-B14C-F601944A3FD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Earnings</a:t>
            </a:r>
          </a:p>
        </p:txBody>
      </p:sp>
      <p:sp>
        <p:nvSpPr>
          <p:cNvPr id="5" name="Content Placeholder 4">
            <a:extLst>
              <a:ext uri="{FF2B5EF4-FFF2-40B4-BE49-F238E27FC236}">
                <a16:creationId xmlns:a16="http://schemas.microsoft.com/office/drawing/2014/main" id="{8A9EB7F6-0498-443E-8536-78754E9EA7E1}"/>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1C9A70D3-910B-4547-A2C7-4C325485440F}"/>
              </a:ext>
            </a:extLst>
          </p:cNvPr>
          <p:cNvPicPr>
            <a:picLocks noChangeAspect="1"/>
          </p:cNvPicPr>
          <p:nvPr/>
        </p:nvPicPr>
        <p:blipFill>
          <a:blip r:embed="rId2"/>
          <a:stretch>
            <a:fillRect/>
          </a:stretch>
        </p:blipFill>
        <p:spPr>
          <a:xfrm>
            <a:off x="8697237" y="286603"/>
            <a:ext cx="1787684" cy="1318913"/>
          </a:xfrm>
          <a:prstGeom prst="rect">
            <a:avLst/>
          </a:prstGeom>
        </p:spPr>
      </p:pic>
      <p:pic>
        <p:nvPicPr>
          <p:cNvPr id="4" name="Picture 3">
            <a:extLst>
              <a:ext uri="{FF2B5EF4-FFF2-40B4-BE49-F238E27FC236}">
                <a16:creationId xmlns:a16="http://schemas.microsoft.com/office/drawing/2014/main" id="{DBC1625D-6840-40CB-8074-775592D4CC3F}"/>
              </a:ext>
            </a:extLst>
          </p:cNvPr>
          <p:cNvPicPr>
            <a:picLocks noChangeAspect="1"/>
          </p:cNvPicPr>
          <p:nvPr/>
        </p:nvPicPr>
        <p:blipFill rotWithShape="1">
          <a:blip r:embed="rId3"/>
          <a:srcRect b="1404"/>
          <a:stretch/>
        </p:blipFill>
        <p:spPr>
          <a:xfrm>
            <a:off x="2923067" y="1845734"/>
            <a:ext cx="7066136" cy="4440156"/>
          </a:xfrm>
          <a:prstGeom prst="rect">
            <a:avLst/>
          </a:prstGeom>
        </p:spPr>
      </p:pic>
    </p:spTree>
    <p:extLst>
      <p:ext uri="{BB962C8B-B14F-4D97-AF65-F5344CB8AC3E}">
        <p14:creationId xmlns:p14="http://schemas.microsoft.com/office/powerpoint/2010/main" val="92635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8B55-A6CC-48EE-B53A-13FB726EC6D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Skills and qualities</a:t>
            </a:r>
          </a:p>
        </p:txBody>
      </p:sp>
      <p:sp>
        <p:nvSpPr>
          <p:cNvPr id="3" name="Content Placeholder 2">
            <a:extLst>
              <a:ext uri="{FF2B5EF4-FFF2-40B4-BE49-F238E27FC236}">
                <a16:creationId xmlns:a16="http://schemas.microsoft.com/office/drawing/2014/main" id="{F1C6A225-6A9E-4A56-9097-EC904F50A428}"/>
              </a:ext>
            </a:extLst>
          </p:cNvPr>
          <p:cNvSpPr>
            <a:spLocks noGrp="1"/>
          </p:cNvSpPr>
          <p:nvPr>
            <p:ph idx="1"/>
          </p:nvPr>
        </p:nvSpPr>
        <p:spPr/>
        <p:txBody>
          <a:bodyPr>
            <a:normAutofit lnSpcReduction="10000"/>
          </a:bodyPr>
          <a:lstStyle/>
          <a:p>
            <a:pPr>
              <a:buFont typeface="Arial" panose="020B0604020202020204" pitchFamily="34" charset="0"/>
              <a:buChar char="•"/>
            </a:pPr>
            <a:r>
              <a:rPr lang="en-GB" sz="3200" dirty="0">
                <a:latin typeface="Arial" panose="020B0604020202020204" pitchFamily="34" charset="0"/>
                <a:cs typeface="Arial" panose="020B0604020202020204" pitchFamily="34" charset="0"/>
              </a:rPr>
              <a:t>presentation skills</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problem solving</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team work</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communication</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literacy</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negotiation skills</a:t>
            </a:r>
          </a:p>
          <a:p>
            <a:pPr>
              <a:buFont typeface="Arial" panose="020B0604020202020204" pitchFamily="34" charset="0"/>
              <a:buChar char="•"/>
            </a:pPr>
            <a:r>
              <a:rPr lang="en-GB" sz="3200" dirty="0">
                <a:latin typeface="Arial" panose="020B0604020202020204" pitchFamily="34" charset="0"/>
                <a:cs typeface="Arial" panose="020B0604020202020204" pitchFamily="34" charset="0"/>
              </a:rPr>
              <a:t>customer service skills</a:t>
            </a:r>
          </a:p>
        </p:txBody>
      </p:sp>
      <p:pic>
        <p:nvPicPr>
          <p:cNvPr id="4" name="Picture 3">
            <a:extLst>
              <a:ext uri="{FF2B5EF4-FFF2-40B4-BE49-F238E27FC236}">
                <a16:creationId xmlns:a16="http://schemas.microsoft.com/office/drawing/2014/main" id="{308F3E17-2419-4B1E-ABB0-45479790D3ED}"/>
              </a:ext>
            </a:extLst>
          </p:cNvPr>
          <p:cNvPicPr>
            <a:picLocks noChangeAspect="1"/>
          </p:cNvPicPr>
          <p:nvPr/>
        </p:nvPicPr>
        <p:blipFill>
          <a:blip r:embed="rId2"/>
          <a:stretch>
            <a:fillRect/>
          </a:stretch>
        </p:blipFill>
        <p:spPr>
          <a:xfrm>
            <a:off x="6808270" y="2417024"/>
            <a:ext cx="4379626" cy="3026846"/>
          </a:xfrm>
          <a:prstGeom prst="rect">
            <a:avLst/>
          </a:prstGeom>
        </p:spPr>
      </p:pic>
    </p:spTree>
    <p:extLst>
      <p:ext uri="{BB962C8B-B14F-4D97-AF65-F5344CB8AC3E}">
        <p14:creationId xmlns:p14="http://schemas.microsoft.com/office/powerpoint/2010/main" val="135791454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1104</TotalTime>
  <Words>549</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World of Work Leicestershire Tourism and Hospitality</vt:lpstr>
      <vt:lpstr>Tourism and Hospitality</vt:lpstr>
      <vt:lpstr>Local employers</vt:lpstr>
      <vt:lpstr>What is happening?</vt:lpstr>
      <vt:lpstr>What is happening?</vt:lpstr>
      <vt:lpstr>What is happening?</vt:lpstr>
      <vt:lpstr>What is happening?</vt:lpstr>
      <vt:lpstr>Earnings</vt:lpstr>
      <vt:lpstr>Skills and qualities</vt:lpstr>
      <vt:lpstr>Tourism and Hospitality Links</vt:lpstr>
    </vt:vector>
  </TitlesOfParts>
  <Company>Loughborough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Drewry</dc:creator>
  <cp:lastModifiedBy>Susanna Mason</cp:lastModifiedBy>
  <cp:revision>128</cp:revision>
  <dcterms:created xsi:type="dcterms:W3CDTF">2018-08-08T12:45:08Z</dcterms:created>
  <dcterms:modified xsi:type="dcterms:W3CDTF">2019-11-20T11:51:08Z</dcterms:modified>
</cp:coreProperties>
</file>