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71" r:id="rId7"/>
    <p:sldId id="272" r:id="rId8"/>
    <p:sldId id="261" r:id="rId9"/>
    <p:sldId id="262" r:id="rId10"/>
    <p:sldId id="270"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90" d="100"/>
          <a:sy n="90" d="100"/>
        </p:scale>
        <p:origin x="12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40DD582-AEC0-4B73-ACC1-3A127AD31F16}" type="datetimeFigureOut">
              <a:rPr lang="en-GB" smtClean="0"/>
              <a:t>20/11/2019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B787C04-6F89-4327-9D04-26E0D5E88386}"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5066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40DD582-AEC0-4B73-ACC1-3A127AD31F16}" type="datetimeFigureOut">
              <a:rPr lang="en-GB" smtClean="0"/>
              <a:t>20/11/2019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B787C04-6F89-4327-9D04-26E0D5E88386}" type="slidenum">
              <a:rPr lang="en-GB" smtClean="0"/>
              <a:t>‹#›</a:t>
            </a:fld>
            <a:endParaRPr lang="en-GB"/>
          </a:p>
        </p:txBody>
      </p:sp>
    </p:spTree>
    <p:extLst>
      <p:ext uri="{BB962C8B-B14F-4D97-AF65-F5344CB8AC3E}">
        <p14:creationId xmlns:p14="http://schemas.microsoft.com/office/powerpoint/2010/main" val="17875633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40DD582-AEC0-4B73-ACC1-3A127AD31F16}" type="datetimeFigureOut">
              <a:rPr lang="en-GB" smtClean="0"/>
              <a:t>20/11/2019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B787C04-6F89-4327-9D04-26E0D5E88386}" type="slidenum">
              <a:rPr lang="en-GB" smtClean="0"/>
              <a:t>‹#›</a:t>
            </a:fld>
            <a:endParaRPr lang="en-GB"/>
          </a:p>
        </p:txBody>
      </p:sp>
    </p:spTree>
    <p:extLst>
      <p:ext uri="{BB962C8B-B14F-4D97-AF65-F5344CB8AC3E}">
        <p14:creationId xmlns:p14="http://schemas.microsoft.com/office/powerpoint/2010/main" val="34037597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40DD582-AEC0-4B73-ACC1-3A127AD31F16}" type="datetimeFigureOut">
              <a:rPr lang="en-GB" smtClean="0"/>
              <a:t>20/11/2019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B787C04-6F89-4327-9D04-26E0D5E88386}" type="slidenum">
              <a:rPr lang="en-GB" smtClean="0"/>
              <a:t>‹#›</a:t>
            </a:fld>
            <a:endParaRPr lang="en-GB"/>
          </a:p>
        </p:txBody>
      </p:sp>
    </p:spTree>
    <p:extLst>
      <p:ext uri="{BB962C8B-B14F-4D97-AF65-F5344CB8AC3E}">
        <p14:creationId xmlns:p14="http://schemas.microsoft.com/office/powerpoint/2010/main" val="3553673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40DD582-AEC0-4B73-ACC1-3A127AD31F16}" type="datetimeFigureOut">
              <a:rPr lang="en-GB" smtClean="0"/>
              <a:t>20/11/2019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B787C04-6F89-4327-9D04-26E0D5E88386}"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6220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40DD582-AEC0-4B73-ACC1-3A127AD31F16}" type="datetimeFigureOut">
              <a:rPr lang="en-GB" smtClean="0"/>
              <a:t>20/11/2019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B787C04-6F89-4327-9D04-26E0D5E88386}" type="slidenum">
              <a:rPr lang="en-GB" smtClean="0"/>
              <a:t>‹#›</a:t>
            </a:fld>
            <a:endParaRPr lang="en-GB"/>
          </a:p>
        </p:txBody>
      </p:sp>
    </p:spTree>
    <p:extLst>
      <p:ext uri="{BB962C8B-B14F-4D97-AF65-F5344CB8AC3E}">
        <p14:creationId xmlns:p14="http://schemas.microsoft.com/office/powerpoint/2010/main" val="30104100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40DD582-AEC0-4B73-ACC1-3A127AD31F16}" type="datetimeFigureOut">
              <a:rPr lang="en-GB" smtClean="0"/>
              <a:t>20/11/2019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B787C04-6F89-4327-9D04-26E0D5E88386}" type="slidenum">
              <a:rPr lang="en-GB" smtClean="0"/>
              <a:t>‹#›</a:t>
            </a:fld>
            <a:endParaRPr lang="en-GB"/>
          </a:p>
        </p:txBody>
      </p:sp>
    </p:spTree>
    <p:extLst>
      <p:ext uri="{BB962C8B-B14F-4D97-AF65-F5344CB8AC3E}">
        <p14:creationId xmlns:p14="http://schemas.microsoft.com/office/powerpoint/2010/main" val="36228563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40DD582-AEC0-4B73-ACC1-3A127AD31F16}" type="datetimeFigureOut">
              <a:rPr lang="en-GB" smtClean="0"/>
              <a:t>20/11/2019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B787C04-6F89-4327-9D04-26E0D5E88386}" type="slidenum">
              <a:rPr lang="en-GB" smtClean="0"/>
              <a:t>‹#›</a:t>
            </a:fld>
            <a:endParaRPr lang="en-GB"/>
          </a:p>
        </p:txBody>
      </p:sp>
    </p:spTree>
    <p:extLst>
      <p:ext uri="{BB962C8B-B14F-4D97-AF65-F5344CB8AC3E}">
        <p14:creationId xmlns:p14="http://schemas.microsoft.com/office/powerpoint/2010/main" val="30919087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A40DD582-AEC0-4B73-ACC1-3A127AD31F16}" type="datetimeFigureOut">
              <a:rPr lang="en-GB" smtClean="0"/>
              <a:t>20/11/2019</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AB787C04-6F89-4327-9D04-26E0D5E88386}" type="slidenum">
              <a:rPr lang="en-GB" smtClean="0"/>
              <a:t>‹#›</a:t>
            </a:fld>
            <a:endParaRPr lang="en-GB"/>
          </a:p>
        </p:txBody>
      </p:sp>
    </p:spTree>
    <p:extLst>
      <p:ext uri="{BB962C8B-B14F-4D97-AF65-F5344CB8AC3E}">
        <p14:creationId xmlns:p14="http://schemas.microsoft.com/office/powerpoint/2010/main" val="37102173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A40DD582-AEC0-4B73-ACC1-3A127AD31F16}" type="datetimeFigureOut">
              <a:rPr lang="en-GB" smtClean="0"/>
              <a:t>20/11/2019</a:t>
            </a:fld>
            <a:endParaRPr lang="en-GB"/>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AB787C04-6F89-4327-9D04-26E0D5E88386}" type="slidenum">
              <a:rPr lang="en-GB" smtClean="0"/>
              <a:t>‹#›</a:t>
            </a:fld>
            <a:endParaRPr lang="en-GB"/>
          </a:p>
        </p:txBody>
      </p:sp>
    </p:spTree>
    <p:extLst>
      <p:ext uri="{BB962C8B-B14F-4D97-AF65-F5344CB8AC3E}">
        <p14:creationId xmlns:p14="http://schemas.microsoft.com/office/powerpoint/2010/main" val="1126503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A40DD582-AEC0-4B73-ACC1-3A127AD31F16}" type="datetimeFigureOut">
              <a:rPr lang="en-GB" smtClean="0"/>
              <a:t>20/11/2019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B787C04-6F89-4327-9D04-26E0D5E88386}" type="slidenum">
              <a:rPr lang="en-GB" smtClean="0"/>
              <a:t>‹#›</a:t>
            </a:fld>
            <a:endParaRPr lang="en-GB"/>
          </a:p>
        </p:txBody>
      </p:sp>
    </p:spTree>
    <p:extLst>
      <p:ext uri="{BB962C8B-B14F-4D97-AF65-F5344CB8AC3E}">
        <p14:creationId xmlns:p14="http://schemas.microsoft.com/office/powerpoint/2010/main" val="37974310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A40DD582-AEC0-4B73-ACC1-3A127AD31F16}" type="datetimeFigureOut">
              <a:rPr lang="en-GB" smtClean="0"/>
              <a:t>20/11/2019</a:t>
            </a:fld>
            <a:endParaRPr lang="en-GB"/>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GB"/>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AB787C04-6F89-4327-9D04-26E0D5E88386}" type="slidenum">
              <a:rPr lang="en-GB" smtClean="0"/>
              <a:t>‹#›</a:t>
            </a:fld>
            <a:endParaRPr lang="en-GB"/>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470291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hyperlink" Target="http://hospitalityguild.co.uk/" TargetMode="External"/><Relationship Id="rId7" Type="http://schemas.openxmlformats.org/officeDocument/2006/relationships/hyperlink" Target="https://www.goleicestershire.com/" TargetMode="External"/><Relationship Id="rId2" Type="http://schemas.openxmlformats.org/officeDocument/2006/relationships/hyperlink" Target="https://careerscope.uk.net/" TargetMode="External"/><Relationship Id="rId1" Type="http://schemas.openxmlformats.org/officeDocument/2006/relationships/slideLayout" Target="../slideLayouts/slideLayout2.xml"/><Relationship Id="rId6" Type="http://schemas.openxmlformats.org/officeDocument/2006/relationships/hyperlink" Target="https://www.eastmidlandsairport.com/" TargetMode="External"/><Relationship Id="rId5" Type="http://schemas.openxmlformats.org/officeDocument/2006/relationships/hyperlink" Target="http://www.careersthatmove.co.uk/" TargetMode="External"/><Relationship Id="rId4" Type="http://schemas.openxmlformats.org/officeDocument/2006/relationships/hyperlink" Target="https://www.visitleicester.info/"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6000" dirty="0">
                <a:latin typeface="Arial" panose="020B0604020202020204" pitchFamily="34" charset="0"/>
                <a:cs typeface="Arial" panose="020B0604020202020204" pitchFamily="34" charset="0"/>
              </a:rPr>
              <a:t>World of Work Leicestershire</a:t>
            </a:r>
            <a:br>
              <a:rPr lang="en-GB" sz="6000" dirty="0">
                <a:latin typeface="Arial" panose="020B0604020202020204" pitchFamily="34" charset="0"/>
                <a:cs typeface="Arial" panose="020B0604020202020204" pitchFamily="34" charset="0"/>
              </a:rPr>
            </a:br>
            <a:r>
              <a:rPr lang="en-GB" sz="6000" dirty="0">
                <a:latin typeface="Arial" panose="020B0604020202020204" pitchFamily="34" charset="0"/>
                <a:cs typeface="Arial" panose="020B0604020202020204" pitchFamily="34" charset="0"/>
              </a:rPr>
              <a:t>Tourism and Hospitality</a:t>
            </a:r>
          </a:p>
        </p:txBody>
      </p:sp>
      <p:sp>
        <p:nvSpPr>
          <p:cNvPr id="3" name="Subtitle 2"/>
          <p:cNvSpPr>
            <a:spLocks noGrp="1"/>
          </p:cNvSpPr>
          <p:nvPr>
            <p:ph type="subTitle" idx="1"/>
          </p:nvPr>
        </p:nvSpPr>
        <p:spPr/>
        <p:txBody>
          <a:bodyPr/>
          <a:lstStyle/>
          <a:p>
            <a:r>
              <a:rPr lang="en-GB" dirty="0"/>
              <a:t>Careers and Employability Team </a:t>
            </a:r>
          </a:p>
        </p:txBody>
      </p:sp>
      <p:pic>
        <p:nvPicPr>
          <p:cNvPr id="4" name="Picture 3" descr="https://scontent-lhr3-1.xx.fbcdn.net/v/t1.0-1/p200x200/20915308_10154962293803099_6652159904028005679_n.jpg?_nc_cat=0&amp;oh=5e86f885cf85d3da6e6bc6498de3c673&amp;oe=5BE8A1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55680" y="5262405"/>
            <a:ext cx="933450" cy="9334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90715E99-579A-46F0-ADA9-2C8A05664BB1}"/>
              </a:ext>
            </a:extLst>
          </p:cNvPr>
          <p:cNvPicPr>
            <a:picLocks noChangeAspect="1"/>
          </p:cNvPicPr>
          <p:nvPr/>
        </p:nvPicPr>
        <p:blipFill>
          <a:blip r:embed="rId3"/>
          <a:stretch>
            <a:fillRect/>
          </a:stretch>
        </p:blipFill>
        <p:spPr>
          <a:xfrm>
            <a:off x="9611833" y="342082"/>
            <a:ext cx="1881873" cy="2060297"/>
          </a:xfrm>
          <a:prstGeom prst="rect">
            <a:avLst/>
          </a:prstGeom>
        </p:spPr>
      </p:pic>
    </p:spTree>
    <p:extLst>
      <p:ext uri="{BB962C8B-B14F-4D97-AF65-F5344CB8AC3E}">
        <p14:creationId xmlns:p14="http://schemas.microsoft.com/office/powerpoint/2010/main" val="31868117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595B0-E0FE-49AB-8CED-195812F76A72}"/>
              </a:ext>
            </a:extLst>
          </p:cNvPr>
          <p:cNvSpPr>
            <a:spLocks noGrp="1"/>
          </p:cNvSpPr>
          <p:nvPr>
            <p:ph type="title"/>
          </p:nvPr>
        </p:nvSpPr>
        <p:spPr/>
        <p:txBody>
          <a:bodyPr>
            <a:normAutofit/>
          </a:bodyPr>
          <a:lstStyle/>
          <a:p>
            <a:r>
              <a:rPr lang="en-GB" sz="3600" dirty="0">
                <a:latin typeface="Arial" panose="020B0604020202020204" pitchFamily="34" charset="0"/>
                <a:cs typeface="Arial" panose="020B0604020202020204" pitchFamily="34" charset="0"/>
              </a:rPr>
              <a:t>Tourism and Hospitality Links</a:t>
            </a:r>
          </a:p>
        </p:txBody>
      </p:sp>
      <p:sp>
        <p:nvSpPr>
          <p:cNvPr id="3" name="Content Placeholder 2">
            <a:extLst>
              <a:ext uri="{FF2B5EF4-FFF2-40B4-BE49-F238E27FC236}">
                <a16:creationId xmlns:a16="http://schemas.microsoft.com/office/drawing/2014/main" id="{0B1DFF88-03BF-4038-94B0-7431D6F620FA}"/>
              </a:ext>
            </a:extLst>
          </p:cNvPr>
          <p:cNvSpPr>
            <a:spLocks noGrp="1"/>
          </p:cNvSpPr>
          <p:nvPr>
            <p:ph idx="1"/>
          </p:nvPr>
        </p:nvSpPr>
        <p:spPr/>
        <p:txBody>
          <a:bodyPr>
            <a:normAutofit/>
          </a:bodyPr>
          <a:lstStyle/>
          <a:p>
            <a:pPr marL="0" indent="0">
              <a:buNone/>
            </a:pPr>
            <a:r>
              <a:rPr lang="en-GB" sz="3200" dirty="0">
                <a:hlinkClick r:id="rId2"/>
              </a:rPr>
              <a:t>https://careerscope.uk.net/</a:t>
            </a:r>
            <a:endParaRPr lang="en-GB" sz="3200" dirty="0">
              <a:latin typeface="Arial" panose="020B0604020202020204" pitchFamily="34" charset="0"/>
              <a:cs typeface="Arial" panose="020B0604020202020204" pitchFamily="34" charset="0"/>
            </a:endParaRPr>
          </a:p>
          <a:p>
            <a:pPr marL="0" indent="0">
              <a:buNone/>
            </a:pPr>
            <a:r>
              <a:rPr lang="en-GB" sz="3200" dirty="0">
                <a:hlinkClick r:id="rId3"/>
              </a:rPr>
              <a:t>http://hospitalityguild.co.uk/</a:t>
            </a:r>
            <a:endParaRPr lang="en-GB" sz="3200" dirty="0">
              <a:latin typeface="Arial" panose="020B0604020202020204" pitchFamily="34" charset="0"/>
              <a:cs typeface="Arial" panose="020B0604020202020204" pitchFamily="34" charset="0"/>
            </a:endParaRPr>
          </a:p>
          <a:p>
            <a:pPr marL="0" indent="0">
              <a:buNone/>
            </a:pPr>
            <a:r>
              <a:rPr lang="en-GB" sz="3200" dirty="0">
                <a:hlinkClick r:id="rId4"/>
              </a:rPr>
              <a:t>https://www.visitleicester.info/</a:t>
            </a:r>
            <a:endParaRPr lang="en-GB" sz="3200" dirty="0"/>
          </a:p>
          <a:p>
            <a:pPr marL="0" indent="0">
              <a:buNone/>
            </a:pPr>
            <a:r>
              <a:rPr lang="en-GB" sz="3200" dirty="0">
                <a:hlinkClick r:id="rId5"/>
              </a:rPr>
              <a:t>http://www.careersthatmove.co.uk/</a:t>
            </a:r>
            <a:endParaRPr lang="en-GB" sz="3200" dirty="0"/>
          </a:p>
          <a:p>
            <a:pPr marL="0" indent="0">
              <a:buNone/>
            </a:pPr>
            <a:r>
              <a:rPr lang="en-GB" sz="3200" dirty="0">
                <a:hlinkClick r:id="rId6"/>
              </a:rPr>
              <a:t>https://www.eastmidlandsairport.com/</a:t>
            </a:r>
            <a:endParaRPr lang="en-GB" sz="3200" dirty="0"/>
          </a:p>
          <a:p>
            <a:pPr marL="0" indent="0">
              <a:buNone/>
            </a:pPr>
            <a:r>
              <a:rPr lang="en-GB" sz="3200" dirty="0">
                <a:hlinkClick r:id="rId7"/>
              </a:rPr>
              <a:t>https://www.goleicestershire.com/</a:t>
            </a:r>
            <a:endParaRPr lang="en-GB" sz="3200" dirty="0"/>
          </a:p>
        </p:txBody>
      </p:sp>
      <p:pic>
        <p:nvPicPr>
          <p:cNvPr id="4" name="Picture 3">
            <a:extLst>
              <a:ext uri="{FF2B5EF4-FFF2-40B4-BE49-F238E27FC236}">
                <a16:creationId xmlns:a16="http://schemas.microsoft.com/office/drawing/2014/main" id="{6DBAC565-B4DD-4203-8628-BE18C2F65295}"/>
              </a:ext>
            </a:extLst>
          </p:cNvPr>
          <p:cNvPicPr>
            <a:picLocks noChangeAspect="1"/>
          </p:cNvPicPr>
          <p:nvPr/>
        </p:nvPicPr>
        <p:blipFill>
          <a:blip r:embed="rId8"/>
          <a:stretch>
            <a:fillRect/>
          </a:stretch>
        </p:blipFill>
        <p:spPr>
          <a:xfrm>
            <a:off x="8083750" y="3857414"/>
            <a:ext cx="3520025" cy="1877711"/>
          </a:xfrm>
          <a:prstGeom prst="rect">
            <a:avLst/>
          </a:prstGeom>
        </p:spPr>
      </p:pic>
    </p:spTree>
    <p:extLst>
      <p:ext uri="{BB962C8B-B14F-4D97-AF65-F5344CB8AC3E}">
        <p14:creationId xmlns:p14="http://schemas.microsoft.com/office/powerpoint/2010/main" val="1942647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a:latin typeface="Arial" panose="020B0604020202020204" pitchFamily="34" charset="0"/>
                <a:cs typeface="Arial" panose="020B0604020202020204" pitchFamily="34" charset="0"/>
              </a:rPr>
              <a:t>Tourism and Hospitality</a:t>
            </a:r>
            <a:endParaRPr lang="en-GB" sz="4000" dirty="0">
              <a:solidFill>
                <a:schemeClr val="tx1"/>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097280" y="1845733"/>
            <a:ext cx="10058400" cy="4350121"/>
          </a:xfrm>
        </p:spPr>
        <p:txBody>
          <a:bodyPr>
            <a:normAutofit lnSpcReduction="10000"/>
          </a:bodyPr>
          <a:lstStyle/>
          <a:p>
            <a:pPr>
              <a:buClrTx/>
              <a:buFont typeface="Arial" panose="020B0604020202020204" pitchFamily="34" charset="0"/>
              <a:buChar char="•"/>
            </a:pPr>
            <a:r>
              <a:rPr lang="en-GB" sz="2800" dirty="0">
                <a:latin typeface="Arial" panose="020B0604020202020204" pitchFamily="34" charset="0"/>
                <a:cs typeface="Arial" panose="020B0604020202020204" pitchFamily="34" charset="0"/>
              </a:rPr>
              <a:t>This industry includes events, hospitality services, hotels, pubs, tourist attractions, night clubs, festivals and restaurants.</a:t>
            </a:r>
          </a:p>
          <a:p>
            <a:pPr>
              <a:buClrTx/>
              <a:buFont typeface="Arial" panose="020B0604020202020204" pitchFamily="34" charset="0"/>
              <a:buChar char="•"/>
            </a:pPr>
            <a:r>
              <a:rPr lang="en-GB" sz="2800" dirty="0">
                <a:latin typeface="Arial" panose="020B0604020202020204" pitchFamily="34" charset="0"/>
                <a:cs typeface="Arial" panose="020B0604020202020204" pitchFamily="34" charset="0"/>
              </a:rPr>
              <a:t>If you like meeting people, and are enthusiastic and organised, then it could be for you. </a:t>
            </a:r>
          </a:p>
          <a:p>
            <a:pPr>
              <a:buClrTx/>
              <a:buFont typeface="Arial" panose="020B0604020202020204" pitchFamily="34" charset="0"/>
              <a:buChar char="•"/>
            </a:pPr>
            <a:r>
              <a:rPr lang="en-GB" sz="2800" dirty="0">
                <a:latin typeface="Arial" panose="020B0604020202020204" pitchFamily="34" charset="0"/>
                <a:cs typeface="Arial" panose="020B0604020202020204" pitchFamily="34" charset="0"/>
              </a:rPr>
              <a:t>There are plenty of entry level jobs from which you can quickly progress! </a:t>
            </a:r>
          </a:p>
          <a:p>
            <a:pPr>
              <a:buClrTx/>
              <a:buFont typeface="Arial" panose="020B0604020202020204" pitchFamily="34" charset="0"/>
              <a:buChar char="•"/>
            </a:pPr>
            <a:r>
              <a:rPr lang="en-GB" sz="2800" dirty="0">
                <a:latin typeface="Arial" panose="020B0604020202020204" pitchFamily="34" charset="0"/>
                <a:cs typeface="Arial" panose="020B0604020202020204" pitchFamily="34" charset="0"/>
              </a:rPr>
              <a:t>The National Space Centre in Leicester is the UK’s only space themed visitor attraction; or how about a zoo, international hotel chain, conference centre, airline, theme park, exclusive restaurant or tour guide... take your pick!</a:t>
            </a:r>
            <a:endParaRPr lang="en-GB" sz="2500" dirty="0">
              <a:latin typeface="Arial" panose="020B0604020202020204" pitchFamily="34" charset="0"/>
              <a:cs typeface="Arial" panose="020B0604020202020204" pitchFamily="34" charset="0"/>
            </a:endParaRPr>
          </a:p>
        </p:txBody>
      </p:sp>
      <p:pic>
        <p:nvPicPr>
          <p:cNvPr id="4" name="Picture 3" descr="https://scontent-lhr3-1.xx.fbcdn.net/v/t1.0-1/p200x200/20915308_10154962293803099_6652159904028005679_n.jpg?_nc_cat=0&amp;oh=5e86f885cf85d3da6e6bc6498de3c673&amp;oe=5BE8A1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55680" y="5262405"/>
            <a:ext cx="933450" cy="9334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5041BE12-94A0-4F0D-B8B0-D2B4FF2D3A21}"/>
              </a:ext>
            </a:extLst>
          </p:cNvPr>
          <p:cNvPicPr>
            <a:picLocks noChangeAspect="1"/>
          </p:cNvPicPr>
          <p:nvPr/>
        </p:nvPicPr>
        <p:blipFill>
          <a:blip r:embed="rId3"/>
          <a:stretch>
            <a:fillRect/>
          </a:stretch>
        </p:blipFill>
        <p:spPr>
          <a:xfrm>
            <a:off x="9409815" y="408623"/>
            <a:ext cx="1356426" cy="1248986"/>
          </a:xfrm>
          <a:prstGeom prst="rect">
            <a:avLst/>
          </a:prstGeom>
        </p:spPr>
      </p:pic>
    </p:spTree>
    <p:extLst>
      <p:ext uri="{BB962C8B-B14F-4D97-AF65-F5344CB8AC3E}">
        <p14:creationId xmlns:p14="http://schemas.microsoft.com/office/powerpoint/2010/main" val="2658226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C5A3D-A372-4BF2-AA71-B22F88CE516F}"/>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Local employers</a:t>
            </a:r>
          </a:p>
        </p:txBody>
      </p:sp>
      <p:sp>
        <p:nvSpPr>
          <p:cNvPr id="3" name="Content Placeholder 2">
            <a:extLst>
              <a:ext uri="{FF2B5EF4-FFF2-40B4-BE49-F238E27FC236}">
                <a16:creationId xmlns:a16="http://schemas.microsoft.com/office/drawing/2014/main" id="{F5F84EAF-1CAF-42CF-8949-AA69DC7C3AA5}"/>
              </a:ext>
            </a:extLst>
          </p:cNvPr>
          <p:cNvSpPr>
            <a:spLocks noGrp="1"/>
          </p:cNvSpPr>
          <p:nvPr>
            <p:ph idx="1"/>
          </p:nvPr>
        </p:nvSpPr>
        <p:spPr/>
        <p:txBody>
          <a:bodyPr>
            <a:noAutofit/>
          </a:bodyPr>
          <a:lstStyle/>
          <a:p>
            <a:pPr marL="0" indent="0">
              <a:buNone/>
            </a:pPr>
            <a:endParaRPr lang="en-GB" sz="2500" dirty="0">
              <a:latin typeface="Arial" panose="020B0604020202020204" pitchFamily="34" charset="0"/>
              <a:cs typeface="Arial" panose="020B0604020202020204" pitchFamily="34" charset="0"/>
            </a:endParaRPr>
          </a:p>
        </p:txBody>
      </p:sp>
      <p:graphicFrame>
        <p:nvGraphicFramePr>
          <p:cNvPr id="4" name="Table 3">
            <a:extLst>
              <a:ext uri="{FF2B5EF4-FFF2-40B4-BE49-F238E27FC236}">
                <a16:creationId xmlns:a16="http://schemas.microsoft.com/office/drawing/2014/main" id="{19F05A71-EE51-40BC-9A74-23D85BF40E2D}"/>
              </a:ext>
            </a:extLst>
          </p:cNvPr>
          <p:cNvGraphicFramePr>
            <a:graphicFrameLocks noGrp="1"/>
          </p:cNvGraphicFramePr>
          <p:nvPr>
            <p:extLst>
              <p:ext uri="{D42A27DB-BD31-4B8C-83A1-F6EECF244321}">
                <p14:modId xmlns:p14="http://schemas.microsoft.com/office/powerpoint/2010/main" val="3560534001"/>
              </p:ext>
            </p:extLst>
          </p:nvPr>
        </p:nvGraphicFramePr>
        <p:xfrm>
          <a:off x="1097280" y="1845733"/>
          <a:ext cx="10058400" cy="4310517"/>
        </p:xfrm>
        <a:graphic>
          <a:graphicData uri="http://schemas.openxmlformats.org/drawingml/2006/table">
            <a:tbl>
              <a:tblPr firstRow="1" bandRow="1">
                <a:tableStyleId>{5C22544A-7EE6-4342-B048-85BDC9FD1C3A}</a:tableStyleId>
              </a:tblPr>
              <a:tblGrid>
                <a:gridCol w="4367855">
                  <a:extLst>
                    <a:ext uri="{9D8B030D-6E8A-4147-A177-3AD203B41FA5}">
                      <a16:colId xmlns:a16="http://schemas.microsoft.com/office/drawing/2014/main" val="1121372450"/>
                    </a:ext>
                  </a:extLst>
                </a:gridCol>
                <a:gridCol w="5690545">
                  <a:extLst>
                    <a:ext uri="{9D8B030D-6E8A-4147-A177-3AD203B41FA5}">
                      <a16:colId xmlns:a16="http://schemas.microsoft.com/office/drawing/2014/main" val="4258255163"/>
                    </a:ext>
                  </a:extLst>
                </a:gridCol>
              </a:tblGrid>
              <a:tr h="4310517">
                <a:tc>
                  <a:txBody>
                    <a:bodyPr/>
                    <a:lstStyle/>
                    <a:p>
                      <a:pPr marL="342900" indent="-342900">
                        <a:buFont typeface="Arial" panose="020B0604020202020204" pitchFamily="34" charset="0"/>
                        <a:buChar char="•"/>
                      </a:pPr>
                      <a:r>
                        <a:rPr lang="en-GB" sz="2500" b="0" dirty="0">
                          <a:solidFill>
                            <a:schemeClr val="tx1"/>
                          </a:solidFill>
                          <a:latin typeface="Arial" panose="020B0604020202020204" pitchFamily="34" charset="0"/>
                          <a:cs typeface="Arial" panose="020B0604020202020204" pitchFamily="34" charset="0"/>
                        </a:rPr>
                        <a:t>East Midlands Airport</a:t>
                      </a:r>
                    </a:p>
                    <a:p>
                      <a:pPr marL="342900" indent="-342900">
                        <a:buFont typeface="Arial" panose="020B0604020202020204" pitchFamily="34" charset="0"/>
                        <a:buChar char="•"/>
                      </a:pPr>
                      <a:r>
                        <a:rPr lang="en-GB" sz="2500" b="0" dirty="0">
                          <a:solidFill>
                            <a:schemeClr val="tx1"/>
                          </a:solidFill>
                          <a:latin typeface="Arial" panose="020B0604020202020204" pitchFamily="34" charset="0"/>
                          <a:cs typeface="Arial" panose="020B0604020202020204" pitchFamily="34" charset="0"/>
                        </a:rPr>
                        <a:t>The National Space Centre</a:t>
                      </a:r>
                    </a:p>
                    <a:p>
                      <a:pPr marL="342900" indent="-342900">
                        <a:buFont typeface="Arial" panose="020B0604020202020204" pitchFamily="34" charset="0"/>
                        <a:buChar char="•"/>
                      </a:pPr>
                      <a:r>
                        <a:rPr lang="en-GB" sz="2500" b="0" dirty="0">
                          <a:solidFill>
                            <a:schemeClr val="tx1"/>
                          </a:solidFill>
                          <a:latin typeface="Arial" panose="020B0604020202020204" pitchFamily="34" charset="0"/>
                          <a:cs typeface="Arial" panose="020B0604020202020204" pitchFamily="34" charset="0"/>
                        </a:rPr>
                        <a:t>Conkers</a:t>
                      </a:r>
                    </a:p>
                    <a:p>
                      <a:pPr marL="342900" indent="-342900">
                        <a:buFont typeface="Arial" panose="020B0604020202020204" pitchFamily="34" charset="0"/>
                        <a:buChar char="•"/>
                      </a:pPr>
                      <a:r>
                        <a:rPr lang="en-GB" sz="2500" b="0" dirty="0">
                          <a:solidFill>
                            <a:schemeClr val="tx1"/>
                          </a:solidFill>
                          <a:latin typeface="Arial" panose="020B0604020202020204" pitchFamily="34" charset="0"/>
                          <a:cs typeface="Arial" panose="020B0604020202020204" pitchFamily="34" charset="0"/>
                        </a:rPr>
                        <a:t>Twycross Zoo</a:t>
                      </a:r>
                    </a:p>
                    <a:p>
                      <a:pPr marL="342900" indent="-342900">
                        <a:buFont typeface="Arial" panose="020B0604020202020204" pitchFamily="34" charset="0"/>
                        <a:buChar char="•"/>
                      </a:pPr>
                      <a:r>
                        <a:rPr lang="en-GB" sz="2500" b="0" dirty="0">
                          <a:solidFill>
                            <a:schemeClr val="tx1"/>
                          </a:solidFill>
                          <a:latin typeface="Arial" panose="020B0604020202020204" pitchFamily="34" charset="0"/>
                          <a:cs typeface="Arial" panose="020B0604020202020204" pitchFamily="34" charset="0"/>
                        </a:rPr>
                        <a:t>King Richard III Visitor Centre</a:t>
                      </a:r>
                    </a:p>
                    <a:p>
                      <a:pPr marL="342900" indent="-342900">
                        <a:buFont typeface="Arial" panose="020B0604020202020204" pitchFamily="34" charset="0"/>
                        <a:buChar char="•"/>
                      </a:pPr>
                      <a:r>
                        <a:rPr lang="en-GB" sz="2500" b="0" dirty="0">
                          <a:solidFill>
                            <a:schemeClr val="tx1"/>
                          </a:solidFill>
                          <a:latin typeface="Arial" panose="020B0604020202020204" pitchFamily="34" charset="0"/>
                          <a:cs typeface="Arial" panose="020B0604020202020204" pitchFamily="34" charset="0"/>
                        </a:rPr>
                        <a:t>Twin Lakes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500" b="0" dirty="0" err="1">
                          <a:solidFill>
                            <a:schemeClr val="tx1"/>
                          </a:solidFill>
                          <a:latin typeface="Arial" panose="020B0604020202020204" pitchFamily="34" charset="0"/>
                          <a:cs typeface="Arial" panose="020B0604020202020204" pitchFamily="34" charset="0"/>
                        </a:rPr>
                        <a:t>Wistow</a:t>
                      </a:r>
                      <a:r>
                        <a:rPr lang="en-GB" sz="2500" b="0" dirty="0">
                          <a:solidFill>
                            <a:schemeClr val="tx1"/>
                          </a:solidFill>
                          <a:latin typeface="Arial" panose="020B0604020202020204" pitchFamily="34" charset="0"/>
                          <a:cs typeface="Arial" panose="020B0604020202020204" pitchFamily="34" charset="0"/>
                        </a:rPr>
                        <a:t> Maze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500" b="0" dirty="0">
                          <a:solidFill>
                            <a:schemeClr val="tx1"/>
                          </a:solidFill>
                          <a:latin typeface="Arial" panose="020B0604020202020204" pitchFamily="34" charset="0"/>
                          <a:cs typeface="Arial" panose="020B0604020202020204" pitchFamily="34" charset="0"/>
                        </a:rPr>
                        <a:t>Stonehurst Family Farm</a:t>
                      </a:r>
                    </a:p>
                    <a:p>
                      <a:pPr marL="342900" indent="-342900">
                        <a:buFont typeface="Arial" panose="020B0604020202020204" pitchFamily="34" charset="0"/>
                        <a:buChar char="•"/>
                      </a:pPr>
                      <a:endParaRPr lang="en-GB" sz="2500" b="0" dirty="0">
                        <a:solidFill>
                          <a:schemeClr val="tx1"/>
                        </a:solidFill>
                        <a:latin typeface="Arial" panose="020B0604020202020204" pitchFamily="34" charset="0"/>
                        <a:cs typeface="Arial" panose="020B0604020202020204" pitchFamily="34" charset="0"/>
                      </a:endParaRPr>
                    </a:p>
                  </a:txBody>
                  <a:tcPr>
                    <a:solidFill>
                      <a:schemeClr val="bg1"/>
                    </a:solid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500" b="0" dirty="0">
                          <a:solidFill>
                            <a:schemeClr val="tx1"/>
                          </a:solidFill>
                          <a:latin typeface="Arial" panose="020B0604020202020204" pitchFamily="34" charset="0"/>
                          <a:cs typeface="Arial" panose="020B0604020202020204" pitchFamily="34" charset="0"/>
                        </a:rPr>
                        <a:t>Meridian Leisure Park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500" b="0" dirty="0">
                          <a:solidFill>
                            <a:schemeClr val="tx1"/>
                          </a:solidFill>
                          <a:latin typeface="Arial" panose="020B0604020202020204" pitchFamily="34" charset="0"/>
                          <a:cs typeface="Arial" panose="020B0604020202020204" pitchFamily="34" charset="0"/>
                        </a:rPr>
                        <a:t>Local museums and tourism centres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500" b="0" dirty="0">
                          <a:solidFill>
                            <a:schemeClr val="tx1"/>
                          </a:solidFill>
                          <a:latin typeface="Arial" panose="020B0604020202020204" pitchFamily="34" charset="0"/>
                          <a:cs typeface="Arial" panose="020B0604020202020204" pitchFamily="34" charset="0"/>
                        </a:rPr>
                        <a:t>Hotels, bars and restaurants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500" b="0" dirty="0">
                          <a:solidFill>
                            <a:schemeClr val="tx1"/>
                          </a:solidFill>
                          <a:latin typeface="Arial" panose="020B0604020202020204" pitchFamily="34" charset="0"/>
                          <a:cs typeface="Arial" panose="020B0604020202020204" pitchFamily="34" charset="0"/>
                        </a:rPr>
                        <a:t>Major sporting venues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500" b="0" dirty="0">
                          <a:solidFill>
                            <a:schemeClr val="tx1"/>
                          </a:solidFill>
                          <a:latin typeface="Arial" panose="020B0604020202020204" pitchFamily="34" charset="0"/>
                          <a:cs typeface="Arial" panose="020B0604020202020204" pitchFamily="34" charset="0"/>
                        </a:rPr>
                        <a:t>Conference centres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500" b="0" dirty="0">
                          <a:solidFill>
                            <a:schemeClr val="tx1"/>
                          </a:solidFill>
                          <a:latin typeface="Arial" panose="020B0604020202020204" pitchFamily="34" charset="0"/>
                          <a:cs typeface="Arial" panose="020B0604020202020204" pitchFamily="34" charset="0"/>
                        </a:rPr>
                        <a:t>Casual work is often available through festivals, seasonal and sporting events</a:t>
                      </a:r>
                    </a:p>
                  </a:txBody>
                  <a:tcPr>
                    <a:solidFill>
                      <a:schemeClr val="bg1"/>
                    </a:solidFill>
                  </a:tcPr>
                </a:tc>
                <a:extLst>
                  <a:ext uri="{0D108BD9-81ED-4DB2-BD59-A6C34878D82A}">
                    <a16:rowId xmlns:a16="http://schemas.microsoft.com/office/drawing/2014/main" val="1961726468"/>
                  </a:ext>
                </a:extLst>
              </a:tr>
            </a:tbl>
          </a:graphicData>
        </a:graphic>
      </p:graphicFrame>
      <p:pic>
        <p:nvPicPr>
          <p:cNvPr id="6" name="Picture 5">
            <a:extLst>
              <a:ext uri="{FF2B5EF4-FFF2-40B4-BE49-F238E27FC236}">
                <a16:creationId xmlns:a16="http://schemas.microsoft.com/office/drawing/2014/main" id="{A066E2A6-75D9-4E28-A425-B74CD43AFC0C}"/>
              </a:ext>
            </a:extLst>
          </p:cNvPr>
          <p:cNvPicPr>
            <a:picLocks noChangeAspect="1"/>
          </p:cNvPicPr>
          <p:nvPr/>
        </p:nvPicPr>
        <p:blipFill>
          <a:blip r:embed="rId2"/>
          <a:stretch>
            <a:fillRect/>
          </a:stretch>
        </p:blipFill>
        <p:spPr>
          <a:xfrm>
            <a:off x="6502035" y="444125"/>
            <a:ext cx="4653645" cy="1135711"/>
          </a:xfrm>
          <a:prstGeom prst="rect">
            <a:avLst/>
          </a:prstGeom>
        </p:spPr>
      </p:pic>
    </p:spTree>
    <p:extLst>
      <p:ext uri="{BB962C8B-B14F-4D97-AF65-F5344CB8AC3E}">
        <p14:creationId xmlns:p14="http://schemas.microsoft.com/office/powerpoint/2010/main" val="10422790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DF743-F78B-4D61-B6A9-DEC8D114B54F}"/>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What is happening?</a:t>
            </a:r>
            <a:endParaRPr lang="en-GB" dirty="0"/>
          </a:p>
        </p:txBody>
      </p:sp>
      <p:sp>
        <p:nvSpPr>
          <p:cNvPr id="3" name="Content Placeholder 2">
            <a:extLst>
              <a:ext uri="{FF2B5EF4-FFF2-40B4-BE49-F238E27FC236}">
                <a16:creationId xmlns:a16="http://schemas.microsoft.com/office/drawing/2014/main" id="{1E0EB5C7-8783-4385-BCF8-987794FFA016}"/>
              </a:ext>
            </a:extLst>
          </p:cNvPr>
          <p:cNvSpPr>
            <a:spLocks noGrp="1"/>
          </p:cNvSpPr>
          <p:nvPr>
            <p:ph idx="1"/>
          </p:nvPr>
        </p:nvSpPr>
        <p:spPr>
          <a:xfrm>
            <a:off x="1097280" y="1845734"/>
            <a:ext cx="10058400" cy="4331782"/>
          </a:xfrm>
        </p:spPr>
        <p:txBody>
          <a:bodyPr>
            <a:noAutofit/>
          </a:bodyPr>
          <a:lstStyle/>
          <a:p>
            <a:pPr>
              <a:buFont typeface="Arial" panose="020B0604020202020204" pitchFamily="34" charset="0"/>
              <a:buChar char="•"/>
            </a:pPr>
            <a:r>
              <a:rPr lang="en-GB" sz="3000" dirty="0">
                <a:latin typeface="Arial" panose="020B0604020202020204" pitchFamily="34" charset="0"/>
                <a:cs typeface="Arial" panose="020B0604020202020204" pitchFamily="34" charset="0"/>
              </a:rPr>
              <a:t>In 2018 £1.86bn was injected into the Leicestershire economy by 34.5 million visitors. </a:t>
            </a:r>
          </a:p>
          <a:p>
            <a:pPr>
              <a:buFont typeface="Arial" panose="020B0604020202020204" pitchFamily="34" charset="0"/>
              <a:buChar char="•"/>
            </a:pPr>
            <a:r>
              <a:rPr lang="en-GB" sz="3000" dirty="0">
                <a:latin typeface="Arial" panose="020B0604020202020204" pitchFamily="34" charset="0"/>
                <a:cs typeface="Arial" panose="020B0604020202020204" pitchFamily="34" charset="0"/>
              </a:rPr>
              <a:t>The sector is a key provider of first jobs for young people. Skill shortages include chefs, management roles, language skills, front of house, catering support, tour guide, and cabin crew. </a:t>
            </a:r>
          </a:p>
          <a:p>
            <a:pPr>
              <a:buFont typeface="Arial" panose="020B0604020202020204" pitchFamily="34" charset="0"/>
              <a:buChar char="•"/>
            </a:pPr>
            <a:r>
              <a:rPr lang="en-GB" sz="3000" dirty="0">
                <a:latin typeface="Arial" panose="020B0604020202020204" pitchFamily="34" charset="0"/>
                <a:cs typeface="Arial" panose="020B0604020202020204" pitchFamily="34" charset="0"/>
              </a:rPr>
              <a:t>Social media skills are also useful as most companies have an on line presence.</a:t>
            </a:r>
          </a:p>
        </p:txBody>
      </p:sp>
      <p:pic>
        <p:nvPicPr>
          <p:cNvPr id="5" name="Picture 4">
            <a:extLst>
              <a:ext uri="{FF2B5EF4-FFF2-40B4-BE49-F238E27FC236}">
                <a16:creationId xmlns:a16="http://schemas.microsoft.com/office/drawing/2014/main" id="{F739638C-2174-4282-9170-D559F2B7CC53}"/>
              </a:ext>
            </a:extLst>
          </p:cNvPr>
          <p:cNvPicPr>
            <a:picLocks noChangeAspect="1"/>
          </p:cNvPicPr>
          <p:nvPr/>
        </p:nvPicPr>
        <p:blipFill>
          <a:blip r:embed="rId2"/>
          <a:stretch>
            <a:fillRect/>
          </a:stretch>
        </p:blipFill>
        <p:spPr>
          <a:xfrm>
            <a:off x="8340001" y="165735"/>
            <a:ext cx="2705100" cy="1571625"/>
          </a:xfrm>
          <a:prstGeom prst="rect">
            <a:avLst/>
          </a:prstGeom>
        </p:spPr>
      </p:pic>
    </p:spTree>
    <p:extLst>
      <p:ext uri="{BB962C8B-B14F-4D97-AF65-F5344CB8AC3E}">
        <p14:creationId xmlns:p14="http://schemas.microsoft.com/office/powerpoint/2010/main" val="34162918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7B45D-C648-467A-BAFB-F53DBB591510}"/>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What is happening?</a:t>
            </a:r>
            <a:endParaRPr lang="en-GB" dirty="0"/>
          </a:p>
        </p:txBody>
      </p:sp>
      <p:sp>
        <p:nvSpPr>
          <p:cNvPr id="3" name="Content Placeholder 2">
            <a:extLst>
              <a:ext uri="{FF2B5EF4-FFF2-40B4-BE49-F238E27FC236}">
                <a16:creationId xmlns:a16="http://schemas.microsoft.com/office/drawing/2014/main" id="{B2FA98F5-4F34-4946-A369-6FD0ABBA3A9B}"/>
              </a:ext>
            </a:extLst>
          </p:cNvPr>
          <p:cNvSpPr>
            <a:spLocks noGrp="1"/>
          </p:cNvSpPr>
          <p:nvPr>
            <p:ph idx="1"/>
          </p:nvPr>
        </p:nvSpPr>
        <p:spPr>
          <a:xfrm>
            <a:off x="1097280" y="1845733"/>
            <a:ext cx="10058400" cy="4342415"/>
          </a:xfrm>
        </p:spPr>
        <p:txBody>
          <a:bodyPr>
            <a:noAutofit/>
          </a:bodyPr>
          <a:lstStyle/>
          <a:p>
            <a:pPr>
              <a:buFont typeface="Arial" panose="020B0604020202020204" pitchFamily="34" charset="0"/>
              <a:buChar char="•"/>
            </a:pPr>
            <a:r>
              <a:rPr lang="en-GB" sz="2600" dirty="0">
                <a:latin typeface="Arial" panose="020B0604020202020204" pitchFamily="34" charset="0"/>
                <a:cs typeface="Arial" panose="020B0604020202020204" pitchFamily="34" charset="0"/>
              </a:rPr>
              <a:t>Three local attractions were included in the Lonely Planet Ultimate List 2019, which were </a:t>
            </a:r>
          </a:p>
          <a:p>
            <a:pPr marL="384048" lvl="2" indent="0">
              <a:buNone/>
            </a:pPr>
            <a:r>
              <a:rPr lang="en-GB" sz="2600" dirty="0">
                <a:latin typeface="Arial" panose="020B0604020202020204" pitchFamily="34" charset="0"/>
                <a:cs typeface="Arial" panose="020B0604020202020204" pitchFamily="34" charset="0"/>
              </a:rPr>
              <a:t>• King Richard III Visitor Centre </a:t>
            </a:r>
          </a:p>
          <a:p>
            <a:pPr marL="384048" lvl="2" indent="0">
              <a:buNone/>
            </a:pPr>
            <a:r>
              <a:rPr lang="en-GB" sz="2600" dirty="0">
                <a:latin typeface="Arial" panose="020B0604020202020204" pitchFamily="34" charset="0"/>
                <a:cs typeface="Arial" panose="020B0604020202020204" pitchFamily="34" charset="0"/>
              </a:rPr>
              <a:t>• Bradgate Park </a:t>
            </a:r>
          </a:p>
          <a:p>
            <a:pPr marL="384048" lvl="2" indent="0">
              <a:buNone/>
            </a:pPr>
            <a:r>
              <a:rPr lang="en-GB" sz="2600" dirty="0">
                <a:latin typeface="Arial" panose="020B0604020202020204" pitchFamily="34" charset="0"/>
                <a:cs typeface="Arial" panose="020B0604020202020204" pitchFamily="34" charset="0"/>
              </a:rPr>
              <a:t>• Diwali celebrations in Leicester </a:t>
            </a:r>
          </a:p>
          <a:p>
            <a:pPr>
              <a:buFont typeface="Arial" panose="020B0604020202020204" pitchFamily="34" charset="0"/>
              <a:buChar char="•"/>
            </a:pPr>
            <a:r>
              <a:rPr lang="en-GB" sz="2600" dirty="0">
                <a:latin typeface="Arial" panose="020B0604020202020204" pitchFamily="34" charset="0"/>
                <a:cs typeface="Arial" panose="020B0604020202020204" pitchFamily="34" charset="0"/>
              </a:rPr>
              <a:t>The sector employs 37,000 people. People are travelling and eating out more, so the sector is growing. With so many eateries, tourist destinations and accommodation to choose from, organisations need to be creative with fresh ideas to make their offer stand out.</a:t>
            </a:r>
          </a:p>
        </p:txBody>
      </p:sp>
      <p:pic>
        <p:nvPicPr>
          <p:cNvPr id="5" name="Picture 4">
            <a:extLst>
              <a:ext uri="{FF2B5EF4-FFF2-40B4-BE49-F238E27FC236}">
                <a16:creationId xmlns:a16="http://schemas.microsoft.com/office/drawing/2014/main" id="{A1720B2C-FF03-463A-AFB2-A3B755267AB0}"/>
              </a:ext>
            </a:extLst>
          </p:cNvPr>
          <p:cNvPicPr>
            <a:picLocks noChangeAspect="1"/>
          </p:cNvPicPr>
          <p:nvPr/>
        </p:nvPicPr>
        <p:blipFill>
          <a:blip r:embed="rId2"/>
          <a:stretch>
            <a:fillRect/>
          </a:stretch>
        </p:blipFill>
        <p:spPr>
          <a:xfrm>
            <a:off x="8240232" y="2384194"/>
            <a:ext cx="1902563" cy="1558823"/>
          </a:xfrm>
          <a:prstGeom prst="rect">
            <a:avLst/>
          </a:prstGeom>
        </p:spPr>
      </p:pic>
    </p:spTree>
    <p:extLst>
      <p:ext uri="{BB962C8B-B14F-4D97-AF65-F5344CB8AC3E}">
        <p14:creationId xmlns:p14="http://schemas.microsoft.com/office/powerpoint/2010/main" val="4584744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21FF5-45CD-4C3D-B49C-320064E92404}"/>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What is happening?</a:t>
            </a:r>
            <a:endParaRPr lang="en-GB" dirty="0"/>
          </a:p>
        </p:txBody>
      </p:sp>
      <p:sp>
        <p:nvSpPr>
          <p:cNvPr id="3" name="Content Placeholder 2">
            <a:extLst>
              <a:ext uri="{FF2B5EF4-FFF2-40B4-BE49-F238E27FC236}">
                <a16:creationId xmlns:a16="http://schemas.microsoft.com/office/drawing/2014/main" id="{0E2AC7DC-6B0D-4921-8777-0DCA0CD3EBF2}"/>
              </a:ext>
            </a:extLst>
          </p:cNvPr>
          <p:cNvSpPr>
            <a:spLocks noGrp="1"/>
          </p:cNvSpPr>
          <p:nvPr>
            <p:ph idx="1"/>
          </p:nvPr>
        </p:nvSpPr>
        <p:spPr/>
        <p:txBody>
          <a:bodyPr>
            <a:noAutofit/>
          </a:bodyPr>
          <a:lstStyle/>
          <a:p>
            <a:pPr>
              <a:buFont typeface="Arial" panose="020B0604020202020204" pitchFamily="34" charset="0"/>
              <a:buChar char="•"/>
            </a:pPr>
            <a:r>
              <a:rPr lang="en-GB" sz="2900" dirty="0">
                <a:latin typeface="Arial" panose="020B0604020202020204" pitchFamily="34" charset="0"/>
                <a:cs typeface="Arial" panose="020B0604020202020204" pitchFamily="34" charset="0"/>
              </a:rPr>
              <a:t>Work is often fast paced, and there are great opportunities to progress and travel. There is also satisfaction in delivering a good service to visitors. </a:t>
            </a:r>
          </a:p>
          <a:p>
            <a:pPr>
              <a:buFont typeface="Arial" panose="020B0604020202020204" pitchFamily="34" charset="0"/>
              <a:buChar char="•"/>
            </a:pPr>
            <a:r>
              <a:rPr lang="en-GB" sz="2900" dirty="0">
                <a:latin typeface="Arial" panose="020B0604020202020204" pitchFamily="34" charset="0"/>
                <a:cs typeface="Arial" panose="020B0604020202020204" pitchFamily="34" charset="0"/>
              </a:rPr>
              <a:t>There are growing numbers of vegetarians and vegans, and clients who value sustainability, that hotels and eateries need to cater for. </a:t>
            </a:r>
          </a:p>
          <a:p>
            <a:pPr>
              <a:buFont typeface="Arial" panose="020B0604020202020204" pitchFamily="34" charset="0"/>
              <a:buChar char="•"/>
            </a:pPr>
            <a:r>
              <a:rPr lang="en-GB" sz="2900" dirty="0">
                <a:latin typeface="Arial" panose="020B0604020202020204" pitchFamily="34" charset="0"/>
                <a:cs typeface="Arial" panose="020B0604020202020204" pitchFamily="34" charset="0"/>
              </a:rPr>
              <a:t>Leicester and Leicestershire regularly host a range of major cultural, sport and business events and festivals (including the Leicester Comedy Festival); work is often seasonal and part-time.</a:t>
            </a:r>
          </a:p>
        </p:txBody>
      </p:sp>
      <p:pic>
        <p:nvPicPr>
          <p:cNvPr id="4" name="Picture 3">
            <a:extLst>
              <a:ext uri="{FF2B5EF4-FFF2-40B4-BE49-F238E27FC236}">
                <a16:creationId xmlns:a16="http://schemas.microsoft.com/office/drawing/2014/main" id="{26864C76-26B6-4439-8157-345769ED0D28}"/>
              </a:ext>
            </a:extLst>
          </p:cNvPr>
          <p:cNvPicPr>
            <a:picLocks noChangeAspect="1"/>
          </p:cNvPicPr>
          <p:nvPr/>
        </p:nvPicPr>
        <p:blipFill>
          <a:blip r:embed="rId2"/>
          <a:stretch>
            <a:fillRect/>
          </a:stretch>
        </p:blipFill>
        <p:spPr>
          <a:xfrm>
            <a:off x="7630522" y="178229"/>
            <a:ext cx="3076575" cy="1543050"/>
          </a:xfrm>
          <a:prstGeom prst="rect">
            <a:avLst/>
          </a:prstGeom>
        </p:spPr>
      </p:pic>
    </p:spTree>
    <p:extLst>
      <p:ext uri="{BB962C8B-B14F-4D97-AF65-F5344CB8AC3E}">
        <p14:creationId xmlns:p14="http://schemas.microsoft.com/office/powerpoint/2010/main" val="1135488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21FF5-45CD-4C3D-B49C-320064E92404}"/>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What is happening?</a:t>
            </a:r>
            <a:endParaRPr lang="en-GB" dirty="0"/>
          </a:p>
        </p:txBody>
      </p:sp>
      <p:sp>
        <p:nvSpPr>
          <p:cNvPr id="3" name="Content Placeholder 2">
            <a:extLst>
              <a:ext uri="{FF2B5EF4-FFF2-40B4-BE49-F238E27FC236}">
                <a16:creationId xmlns:a16="http://schemas.microsoft.com/office/drawing/2014/main" id="{0E2AC7DC-6B0D-4921-8777-0DCA0CD3EBF2}"/>
              </a:ext>
            </a:extLst>
          </p:cNvPr>
          <p:cNvSpPr>
            <a:spLocks noGrp="1"/>
          </p:cNvSpPr>
          <p:nvPr>
            <p:ph idx="1"/>
          </p:nvPr>
        </p:nvSpPr>
        <p:spPr/>
        <p:txBody>
          <a:bodyPr>
            <a:noAutofit/>
          </a:bodyPr>
          <a:lstStyle/>
          <a:p>
            <a:pPr>
              <a:buFont typeface="Arial" panose="020B0604020202020204" pitchFamily="34" charset="0"/>
              <a:buChar char="•"/>
            </a:pPr>
            <a:r>
              <a:rPr lang="en-GB" sz="2800" dirty="0">
                <a:latin typeface="Arial" panose="020B0604020202020204" pitchFamily="34" charset="0"/>
                <a:cs typeface="Arial" panose="020B0604020202020204" pitchFamily="34" charset="0"/>
              </a:rPr>
              <a:t>Attractions such as Conkers, Twin Lakes and Leicester Outdoor Pursuits Centre employ a high percentage of young people. </a:t>
            </a:r>
          </a:p>
          <a:p>
            <a:pPr>
              <a:buFont typeface="Arial" panose="020B0604020202020204" pitchFamily="34" charset="0"/>
              <a:buChar char="•"/>
            </a:pPr>
            <a:r>
              <a:rPr lang="en-GB" sz="2800" dirty="0">
                <a:latin typeface="Arial" panose="020B0604020202020204" pitchFamily="34" charset="0"/>
                <a:cs typeface="Arial" panose="020B0604020202020204" pitchFamily="34" charset="0"/>
              </a:rPr>
              <a:t>There are some picturesque historical sites here, including Belvoir Castle, the Great Central Railway and Bosworth Battlefield. </a:t>
            </a:r>
          </a:p>
          <a:p>
            <a:pPr>
              <a:buFont typeface="Arial" panose="020B0604020202020204" pitchFamily="34" charset="0"/>
              <a:buChar char="•"/>
            </a:pPr>
            <a:r>
              <a:rPr lang="en-GB" sz="2800" dirty="0">
                <a:latin typeface="Arial" panose="020B0604020202020204" pitchFamily="34" charset="0"/>
                <a:cs typeface="Arial" panose="020B0604020202020204" pitchFamily="34" charset="0"/>
              </a:rPr>
              <a:t>Twycross Zoo is a world-renowned primate centre and welcomed 585,000 visitors in 2018. </a:t>
            </a:r>
          </a:p>
          <a:p>
            <a:pPr>
              <a:buFont typeface="Arial" panose="020B0604020202020204" pitchFamily="34" charset="0"/>
              <a:buChar char="•"/>
            </a:pPr>
            <a:r>
              <a:rPr lang="en-GB" sz="2800" dirty="0">
                <a:latin typeface="Arial" panose="020B0604020202020204" pitchFamily="34" charset="0"/>
                <a:cs typeface="Arial" panose="020B0604020202020204" pitchFamily="34" charset="0"/>
              </a:rPr>
              <a:t>Foxton Locks in Harborough has the largest flight of staircase locks on the English canal system.</a:t>
            </a:r>
          </a:p>
        </p:txBody>
      </p:sp>
      <p:pic>
        <p:nvPicPr>
          <p:cNvPr id="4" name="Picture 3">
            <a:extLst>
              <a:ext uri="{FF2B5EF4-FFF2-40B4-BE49-F238E27FC236}">
                <a16:creationId xmlns:a16="http://schemas.microsoft.com/office/drawing/2014/main" id="{543FD5DD-6BFC-4814-BF50-75B87C19DE9D}"/>
              </a:ext>
            </a:extLst>
          </p:cNvPr>
          <p:cNvPicPr>
            <a:picLocks noChangeAspect="1"/>
          </p:cNvPicPr>
          <p:nvPr/>
        </p:nvPicPr>
        <p:blipFill>
          <a:blip r:embed="rId2"/>
          <a:stretch>
            <a:fillRect/>
          </a:stretch>
        </p:blipFill>
        <p:spPr>
          <a:xfrm>
            <a:off x="7898838" y="286603"/>
            <a:ext cx="3080276" cy="1297648"/>
          </a:xfrm>
          <a:prstGeom prst="rect">
            <a:avLst/>
          </a:prstGeom>
        </p:spPr>
      </p:pic>
    </p:spTree>
    <p:extLst>
      <p:ext uri="{BB962C8B-B14F-4D97-AF65-F5344CB8AC3E}">
        <p14:creationId xmlns:p14="http://schemas.microsoft.com/office/powerpoint/2010/main" val="2828271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AAA685-B328-4CB7-B14C-F601944A3FDF}"/>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Earnings</a:t>
            </a:r>
          </a:p>
        </p:txBody>
      </p:sp>
      <p:sp>
        <p:nvSpPr>
          <p:cNvPr id="5" name="Content Placeholder 4">
            <a:extLst>
              <a:ext uri="{FF2B5EF4-FFF2-40B4-BE49-F238E27FC236}">
                <a16:creationId xmlns:a16="http://schemas.microsoft.com/office/drawing/2014/main" id="{8A9EB7F6-0498-443E-8536-78754E9EA7E1}"/>
              </a:ext>
            </a:extLst>
          </p:cNvPr>
          <p:cNvSpPr>
            <a:spLocks noGrp="1"/>
          </p:cNvSpPr>
          <p:nvPr>
            <p:ph idx="1"/>
          </p:nvPr>
        </p:nvSpPr>
        <p:spPr/>
        <p:txBody>
          <a:bodyPr/>
          <a:lstStyle/>
          <a:p>
            <a:endParaRPr lang="en-GB" dirty="0"/>
          </a:p>
        </p:txBody>
      </p:sp>
      <p:pic>
        <p:nvPicPr>
          <p:cNvPr id="7" name="Picture 6">
            <a:extLst>
              <a:ext uri="{FF2B5EF4-FFF2-40B4-BE49-F238E27FC236}">
                <a16:creationId xmlns:a16="http://schemas.microsoft.com/office/drawing/2014/main" id="{1C9A70D3-910B-4547-A2C7-4C325485440F}"/>
              </a:ext>
            </a:extLst>
          </p:cNvPr>
          <p:cNvPicPr>
            <a:picLocks noChangeAspect="1"/>
          </p:cNvPicPr>
          <p:nvPr/>
        </p:nvPicPr>
        <p:blipFill>
          <a:blip r:embed="rId2"/>
          <a:stretch>
            <a:fillRect/>
          </a:stretch>
        </p:blipFill>
        <p:spPr>
          <a:xfrm>
            <a:off x="8697237" y="286603"/>
            <a:ext cx="1787684" cy="1318913"/>
          </a:xfrm>
          <a:prstGeom prst="rect">
            <a:avLst/>
          </a:prstGeom>
        </p:spPr>
      </p:pic>
      <p:pic>
        <p:nvPicPr>
          <p:cNvPr id="4" name="Picture 3">
            <a:extLst>
              <a:ext uri="{FF2B5EF4-FFF2-40B4-BE49-F238E27FC236}">
                <a16:creationId xmlns:a16="http://schemas.microsoft.com/office/drawing/2014/main" id="{DBC1625D-6840-40CB-8074-775592D4CC3F}"/>
              </a:ext>
            </a:extLst>
          </p:cNvPr>
          <p:cNvPicPr>
            <a:picLocks noChangeAspect="1"/>
          </p:cNvPicPr>
          <p:nvPr/>
        </p:nvPicPr>
        <p:blipFill rotWithShape="1">
          <a:blip r:embed="rId3"/>
          <a:srcRect b="1404"/>
          <a:stretch/>
        </p:blipFill>
        <p:spPr>
          <a:xfrm>
            <a:off x="2923067" y="1845734"/>
            <a:ext cx="7066136" cy="4440156"/>
          </a:xfrm>
          <a:prstGeom prst="rect">
            <a:avLst/>
          </a:prstGeom>
        </p:spPr>
      </p:pic>
    </p:spTree>
    <p:extLst>
      <p:ext uri="{BB962C8B-B14F-4D97-AF65-F5344CB8AC3E}">
        <p14:creationId xmlns:p14="http://schemas.microsoft.com/office/powerpoint/2010/main" val="9263525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E18B55-A6CC-48EE-B53A-13FB726EC6D6}"/>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Skills and qualities</a:t>
            </a:r>
          </a:p>
        </p:txBody>
      </p:sp>
      <p:sp>
        <p:nvSpPr>
          <p:cNvPr id="3" name="Content Placeholder 2">
            <a:extLst>
              <a:ext uri="{FF2B5EF4-FFF2-40B4-BE49-F238E27FC236}">
                <a16:creationId xmlns:a16="http://schemas.microsoft.com/office/drawing/2014/main" id="{F1C6A225-6A9E-4A56-9097-EC904F50A428}"/>
              </a:ext>
            </a:extLst>
          </p:cNvPr>
          <p:cNvSpPr>
            <a:spLocks noGrp="1"/>
          </p:cNvSpPr>
          <p:nvPr>
            <p:ph idx="1"/>
          </p:nvPr>
        </p:nvSpPr>
        <p:spPr/>
        <p:txBody>
          <a:bodyPr>
            <a:normAutofit lnSpcReduction="10000"/>
          </a:bodyPr>
          <a:lstStyle/>
          <a:p>
            <a:pPr>
              <a:buFont typeface="Arial" panose="020B0604020202020204" pitchFamily="34" charset="0"/>
              <a:buChar char="•"/>
            </a:pPr>
            <a:r>
              <a:rPr lang="en-GB" sz="3200" dirty="0">
                <a:latin typeface="Arial" panose="020B0604020202020204" pitchFamily="34" charset="0"/>
                <a:cs typeface="Arial" panose="020B0604020202020204" pitchFamily="34" charset="0"/>
              </a:rPr>
              <a:t>presentation skills</a:t>
            </a:r>
          </a:p>
          <a:p>
            <a:pPr>
              <a:buFont typeface="Arial" panose="020B0604020202020204" pitchFamily="34" charset="0"/>
              <a:buChar char="•"/>
            </a:pPr>
            <a:r>
              <a:rPr lang="en-GB" sz="3200" dirty="0">
                <a:latin typeface="Arial" panose="020B0604020202020204" pitchFamily="34" charset="0"/>
                <a:cs typeface="Arial" panose="020B0604020202020204" pitchFamily="34" charset="0"/>
              </a:rPr>
              <a:t>problem solving</a:t>
            </a:r>
          </a:p>
          <a:p>
            <a:pPr>
              <a:buFont typeface="Arial" panose="020B0604020202020204" pitchFamily="34" charset="0"/>
              <a:buChar char="•"/>
            </a:pPr>
            <a:r>
              <a:rPr lang="en-GB" sz="3200" dirty="0">
                <a:latin typeface="Arial" panose="020B0604020202020204" pitchFamily="34" charset="0"/>
                <a:cs typeface="Arial" panose="020B0604020202020204" pitchFamily="34" charset="0"/>
              </a:rPr>
              <a:t>team work</a:t>
            </a:r>
          </a:p>
          <a:p>
            <a:pPr>
              <a:buFont typeface="Arial" panose="020B0604020202020204" pitchFamily="34" charset="0"/>
              <a:buChar char="•"/>
            </a:pPr>
            <a:r>
              <a:rPr lang="en-GB" sz="3200" dirty="0">
                <a:latin typeface="Arial" panose="020B0604020202020204" pitchFamily="34" charset="0"/>
                <a:cs typeface="Arial" panose="020B0604020202020204" pitchFamily="34" charset="0"/>
              </a:rPr>
              <a:t>communication</a:t>
            </a:r>
          </a:p>
          <a:p>
            <a:pPr>
              <a:buFont typeface="Arial" panose="020B0604020202020204" pitchFamily="34" charset="0"/>
              <a:buChar char="•"/>
            </a:pPr>
            <a:r>
              <a:rPr lang="en-GB" sz="3200" dirty="0">
                <a:latin typeface="Arial" panose="020B0604020202020204" pitchFamily="34" charset="0"/>
                <a:cs typeface="Arial" panose="020B0604020202020204" pitchFamily="34" charset="0"/>
              </a:rPr>
              <a:t>literacy</a:t>
            </a:r>
          </a:p>
          <a:p>
            <a:pPr>
              <a:buFont typeface="Arial" panose="020B0604020202020204" pitchFamily="34" charset="0"/>
              <a:buChar char="•"/>
            </a:pPr>
            <a:r>
              <a:rPr lang="en-GB" sz="3200" dirty="0">
                <a:latin typeface="Arial" panose="020B0604020202020204" pitchFamily="34" charset="0"/>
                <a:cs typeface="Arial" panose="020B0604020202020204" pitchFamily="34" charset="0"/>
              </a:rPr>
              <a:t>negotiation skills</a:t>
            </a:r>
          </a:p>
          <a:p>
            <a:pPr>
              <a:buFont typeface="Arial" panose="020B0604020202020204" pitchFamily="34" charset="0"/>
              <a:buChar char="•"/>
            </a:pPr>
            <a:r>
              <a:rPr lang="en-GB" sz="3200" dirty="0">
                <a:latin typeface="Arial" panose="020B0604020202020204" pitchFamily="34" charset="0"/>
                <a:cs typeface="Arial" panose="020B0604020202020204" pitchFamily="34" charset="0"/>
              </a:rPr>
              <a:t>customer service skills</a:t>
            </a:r>
          </a:p>
        </p:txBody>
      </p:sp>
      <p:pic>
        <p:nvPicPr>
          <p:cNvPr id="4" name="Picture 3">
            <a:extLst>
              <a:ext uri="{FF2B5EF4-FFF2-40B4-BE49-F238E27FC236}">
                <a16:creationId xmlns:a16="http://schemas.microsoft.com/office/drawing/2014/main" id="{308F3E17-2419-4B1E-ABB0-45479790D3ED}"/>
              </a:ext>
            </a:extLst>
          </p:cNvPr>
          <p:cNvPicPr>
            <a:picLocks noChangeAspect="1"/>
          </p:cNvPicPr>
          <p:nvPr/>
        </p:nvPicPr>
        <p:blipFill>
          <a:blip r:embed="rId2"/>
          <a:stretch>
            <a:fillRect/>
          </a:stretch>
        </p:blipFill>
        <p:spPr>
          <a:xfrm>
            <a:off x="6808270" y="2417024"/>
            <a:ext cx="4379626" cy="3026846"/>
          </a:xfrm>
          <a:prstGeom prst="rect">
            <a:avLst/>
          </a:prstGeom>
        </p:spPr>
      </p:pic>
    </p:spTree>
    <p:extLst>
      <p:ext uri="{BB962C8B-B14F-4D97-AF65-F5344CB8AC3E}">
        <p14:creationId xmlns:p14="http://schemas.microsoft.com/office/powerpoint/2010/main" val="1357914541"/>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TM02900769[[fn=Retrospect]]</Template>
  <TotalTime>1104</TotalTime>
  <Words>549</Words>
  <Application>Microsoft Office PowerPoint</Application>
  <PresentationFormat>Widescreen</PresentationFormat>
  <Paragraphs>57</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Retrospect</vt:lpstr>
      <vt:lpstr>World of Work Leicestershire Tourism and Hospitality</vt:lpstr>
      <vt:lpstr>Tourism and Hospitality</vt:lpstr>
      <vt:lpstr>Local employers</vt:lpstr>
      <vt:lpstr>What is happening?</vt:lpstr>
      <vt:lpstr>What is happening?</vt:lpstr>
      <vt:lpstr>What is happening?</vt:lpstr>
      <vt:lpstr>What is happening?</vt:lpstr>
      <vt:lpstr>Earnings</vt:lpstr>
      <vt:lpstr>Skills and qualities</vt:lpstr>
      <vt:lpstr>Tourism and Hospitality Links</vt:lpstr>
    </vt:vector>
  </TitlesOfParts>
  <Company>Loughborough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Drewry</dc:creator>
  <cp:lastModifiedBy>Susanna Mason</cp:lastModifiedBy>
  <cp:revision>128</cp:revision>
  <dcterms:created xsi:type="dcterms:W3CDTF">2018-08-08T12:45:08Z</dcterms:created>
  <dcterms:modified xsi:type="dcterms:W3CDTF">2019-11-20T11:51:08Z</dcterms:modified>
</cp:coreProperties>
</file>