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8288000" cy="10287000"/>
  <p:notesSz cx="6858000" cy="9144000"/>
  <p:embeddedFontLst>
    <p:embeddedFont>
      <p:font typeface="Quicksand" panose="020B0604020202020204" charset="0"/>
      <p:regular r:id="rId11"/>
    </p:embeddedFont>
    <p:embeddedFont>
      <p:font typeface="Quicksand Bold" panose="020B0604020202020204" charset="0"/>
      <p:regular r:id="rId12"/>
    </p:embeddedFont>
    <p:embeddedFont>
      <p:font typeface="Sugar Pie" panose="020B0604020202020204" charset="0"/>
      <p:regular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1CADA"/>
    <a:srgbClr val="809EBE"/>
    <a:srgbClr val="0499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2" d="100"/>
          <a:sy n="52" d="100"/>
        </p:scale>
        <p:origin x="850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eph Tirrell" userId="3668c6a8-d574-434e-ae27-dcbe6248169a" providerId="ADAL" clId="{85F9EBF6-37AE-4F49-8D1F-79BCAA7AEE36}"/>
    <pc:docChg chg="undo redo custSel modSld">
      <pc:chgData name="Steph Tirrell" userId="3668c6a8-d574-434e-ae27-dcbe6248169a" providerId="ADAL" clId="{85F9EBF6-37AE-4F49-8D1F-79BCAA7AEE36}" dt="2026-03-19T10:36:26.923" v="129" actId="13926"/>
      <pc:docMkLst>
        <pc:docMk/>
      </pc:docMkLst>
      <pc:sldChg chg="modSp mod">
        <pc:chgData name="Steph Tirrell" userId="3668c6a8-d574-434e-ae27-dcbe6248169a" providerId="ADAL" clId="{85F9EBF6-37AE-4F49-8D1F-79BCAA7AEE36}" dt="2026-03-17T12:45:06.115" v="37" actId="20577"/>
        <pc:sldMkLst>
          <pc:docMk/>
          <pc:sldMk cId="0" sldId="256"/>
        </pc:sldMkLst>
        <pc:spChg chg="mod">
          <ac:chgData name="Steph Tirrell" userId="3668c6a8-d574-434e-ae27-dcbe6248169a" providerId="ADAL" clId="{85F9EBF6-37AE-4F49-8D1F-79BCAA7AEE36}" dt="2026-03-17T12:45:06.115" v="37" actId="20577"/>
          <ac:spMkLst>
            <pc:docMk/>
            <pc:sldMk cId="0" sldId="256"/>
            <ac:spMk id="5" creationId="{00000000-0000-0000-0000-000000000000}"/>
          </ac:spMkLst>
        </pc:spChg>
        <pc:spChg chg="mod">
          <ac:chgData name="Steph Tirrell" userId="3668c6a8-d574-434e-ae27-dcbe6248169a" providerId="ADAL" clId="{85F9EBF6-37AE-4F49-8D1F-79BCAA7AEE36}" dt="2026-03-17T12:45:02.719" v="31" actId="20577"/>
          <ac:spMkLst>
            <pc:docMk/>
            <pc:sldMk cId="0" sldId="256"/>
            <ac:spMk id="6" creationId="{00000000-0000-0000-0000-000000000000}"/>
          </ac:spMkLst>
        </pc:spChg>
      </pc:sldChg>
      <pc:sldChg chg="modSp mod">
        <pc:chgData name="Steph Tirrell" userId="3668c6a8-d574-434e-ae27-dcbe6248169a" providerId="ADAL" clId="{85F9EBF6-37AE-4F49-8D1F-79BCAA7AEE36}" dt="2026-03-19T10:35:35.953" v="128" actId="1076"/>
        <pc:sldMkLst>
          <pc:docMk/>
          <pc:sldMk cId="0" sldId="257"/>
        </pc:sldMkLst>
        <pc:spChg chg="mod">
          <ac:chgData name="Steph Tirrell" userId="3668c6a8-d574-434e-ae27-dcbe6248169a" providerId="ADAL" clId="{85F9EBF6-37AE-4F49-8D1F-79BCAA7AEE36}" dt="2026-03-19T10:35:35.953" v="128" actId="1076"/>
          <ac:spMkLst>
            <pc:docMk/>
            <pc:sldMk cId="0" sldId="257"/>
            <ac:spMk id="10" creationId="{00000000-0000-0000-0000-000000000000}"/>
          </ac:spMkLst>
        </pc:spChg>
      </pc:sldChg>
      <pc:sldChg chg="modSp mod">
        <pc:chgData name="Steph Tirrell" userId="3668c6a8-d574-434e-ae27-dcbe6248169a" providerId="ADAL" clId="{85F9EBF6-37AE-4F49-8D1F-79BCAA7AEE36}" dt="2026-03-17T12:45:00.008" v="28" actId="1076"/>
        <pc:sldMkLst>
          <pc:docMk/>
          <pc:sldMk cId="0" sldId="261"/>
        </pc:sldMkLst>
        <pc:spChg chg="mod">
          <ac:chgData name="Steph Tirrell" userId="3668c6a8-d574-434e-ae27-dcbe6248169a" providerId="ADAL" clId="{85F9EBF6-37AE-4F49-8D1F-79BCAA7AEE36}" dt="2026-03-17T12:45:00.008" v="28" actId="1076"/>
          <ac:spMkLst>
            <pc:docMk/>
            <pc:sldMk cId="0" sldId="261"/>
            <ac:spMk id="5" creationId="{00000000-0000-0000-0000-000000000000}"/>
          </ac:spMkLst>
        </pc:spChg>
      </pc:sldChg>
      <pc:sldChg chg="modSp mod">
        <pc:chgData name="Steph Tirrell" userId="3668c6a8-d574-434e-ae27-dcbe6248169a" providerId="ADAL" clId="{85F9EBF6-37AE-4F49-8D1F-79BCAA7AEE36}" dt="2026-03-19T10:36:26.923" v="129" actId="13926"/>
        <pc:sldMkLst>
          <pc:docMk/>
          <pc:sldMk cId="0" sldId="262"/>
        </pc:sldMkLst>
        <pc:spChg chg="mod">
          <ac:chgData name="Steph Tirrell" userId="3668c6a8-d574-434e-ae27-dcbe6248169a" providerId="ADAL" clId="{85F9EBF6-37AE-4F49-8D1F-79BCAA7AEE36}" dt="2026-03-19T10:36:26.923" v="129" actId="13926"/>
          <ac:spMkLst>
            <pc:docMk/>
            <pc:sldMk cId="0" sldId="262"/>
            <ac:spMk id="10" creationId="{00000000-0000-0000-0000-000000000000}"/>
          </ac:spMkLst>
        </pc:spChg>
      </pc:sldChg>
      <pc:sldChg chg="modSp mod">
        <pc:chgData name="Steph Tirrell" userId="3668c6a8-d574-434e-ae27-dcbe6248169a" providerId="ADAL" clId="{85F9EBF6-37AE-4F49-8D1F-79BCAA7AEE36}" dt="2026-03-17T12:44:59.568" v="27" actId="20577"/>
        <pc:sldMkLst>
          <pc:docMk/>
          <pc:sldMk cId="0" sldId="264"/>
        </pc:sldMkLst>
        <pc:spChg chg="mod">
          <ac:chgData name="Steph Tirrell" userId="3668c6a8-d574-434e-ae27-dcbe6248169a" providerId="ADAL" clId="{85F9EBF6-37AE-4F49-8D1F-79BCAA7AEE36}" dt="2026-03-17T12:44:59.568" v="27" actId="20577"/>
          <ac:spMkLst>
            <pc:docMk/>
            <pc:sldMk cId="0" sldId="264"/>
            <ac:spMk id="10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sv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10.svg"/><Relationship Id="rId4" Type="http://schemas.openxmlformats.org/officeDocument/2006/relationships/image" Target="../media/image3.png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ED1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85208"/>
            <a:ext cx="16230600" cy="8173092"/>
            <a:chOff x="0" y="0"/>
            <a:chExt cx="4274726" cy="215258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74726" cy="2152584"/>
            </a:xfrm>
            <a:custGeom>
              <a:avLst/>
              <a:gdLst/>
              <a:ahLst/>
              <a:cxnLst/>
              <a:rect l="l" t="t" r="r" b="b"/>
              <a:pathLst>
                <a:path w="4274726" h="2152584">
                  <a:moveTo>
                    <a:pt x="7155" y="0"/>
                  </a:moveTo>
                  <a:lnTo>
                    <a:pt x="4267571" y="0"/>
                  </a:lnTo>
                  <a:cubicBezTo>
                    <a:pt x="4271523" y="0"/>
                    <a:pt x="4274726" y="3203"/>
                    <a:pt x="4274726" y="7155"/>
                  </a:cubicBezTo>
                  <a:lnTo>
                    <a:pt x="4274726" y="2145429"/>
                  </a:lnTo>
                  <a:cubicBezTo>
                    <a:pt x="4274726" y="2147327"/>
                    <a:pt x="4273972" y="2149147"/>
                    <a:pt x="4272630" y="2150488"/>
                  </a:cubicBezTo>
                  <a:cubicBezTo>
                    <a:pt x="4271289" y="2151830"/>
                    <a:pt x="4269468" y="2152584"/>
                    <a:pt x="4267571" y="2152584"/>
                  </a:cubicBezTo>
                  <a:lnTo>
                    <a:pt x="7155" y="2152584"/>
                  </a:lnTo>
                  <a:cubicBezTo>
                    <a:pt x="5257" y="2152584"/>
                    <a:pt x="3437" y="2151830"/>
                    <a:pt x="2096" y="2150488"/>
                  </a:cubicBezTo>
                  <a:cubicBezTo>
                    <a:pt x="754" y="2149147"/>
                    <a:pt x="0" y="2147327"/>
                    <a:pt x="0" y="2145429"/>
                  </a:cubicBezTo>
                  <a:lnTo>
                    <a:pt x="0" y="7155"/>
                  </a:lnTo>
                  <a:cubicBezTo>
                    <a:pt x="0" y="5257"/>
                    <a:pt x="754" y="3437"/>
                    <a:pt x="2096" y="2096"/>
                  </a:cubicBezTo>
                  <a:cubicBezTo>
                    <a:pt x="3437" y="754"/>
                    <a:pt x="5257" y="0"/>
                    <a:pt x="7155" y="0"/>
                  </a:cubicBezTo>
                  <a:close/>
                </a:path>
              </a:pathLst>
            </a:custGeom>
            <a:solidFill>
              <a:srgbClr val="FCFFFD"/>
            </a:solidFill>
            <a:ln w="352425" cap="sq">
              <a:solidFill>
                <a:srgbClr val="A1CADA"/>
              </a:solidFill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274726" cy="219068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5257834" y="2221246"/>
            <a:ext cx="7772333" cy="11022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069"/>
              </a:lnSpc>
            </a:pPr>
            <a:r>
              <a:rPr lang="en-US" sz="6478" b="1" spc="-440" dirty="0">
                <a:solidFill>
                  <a:srgbClr val="0499B8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Final camp 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3196724" y="4455487"/>
            <a:ext cx="12087567" cy="37873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42"/>
              </a:lnSpc>
            </a:pPr>
            <a:r>
              <a:rPr lang="en-US" sz="17553" dirty="0" err="1">
                <a:solidFill>
                  <a:srgbClr val="416E9E"/>
                </a:solidFill>
                <a:latin typeface="Sugar Pie"/>
                <a:ea typeface="Sugar Pie"/>
                <a:cs typeface="Sugar Pie"/>
                <a:sym typeface="Sugar Pie"/>
              </a:rPr>
              <a:t>DiSE</a:t>
            </a:r>
            <a:r>
              <a:rPr lang="en-US" sz="17553" dirty="0">
                <a:solidFill>
                  <a:srgbClr val="416E9E"/>
                </a:solidFill>
                <a:latin typeface="Sugar Pie"/>
                <a:ea typeface="Sugar Pie"/>
                <a:cs typeface="Sugar Pie"/>
                <a:sym typeface="Sugar Pie"/>
              </a:rPr>
              <a:t> &amp; YTP 24-26</a:t>
            </a:r>
          </a:p>
        </p:txBody>
      </p:sp>
      <p:sp>
        <p:nvSpPr>
          <p:cNvPr id="7" name="Freeform 7"/>
          <p:cNvSpPr/>
          <p:nvPr/>
        </p:nvSpPr>
        <p:spPr>
          <a:xfrm>
            <a:off x="11952202" y="5487633"/>
            <a:ext cx="6335798" cy="4799367"/>
          </a:xfrm>
          <a:custGeom>
            <a:avLst/>
            <a:gdLst/>
            <a:ahLst/>
            <a:cxnLst/>
            <a:rect l="l" t="t" r="r" b="b"/>
            <a:pathLst>
              <a:path w="6335798" h="4799367">
                <a:moveTo>
                  <a:pt x="0" y="0"/>
                </a:moveTo>
                <a:lnTo>
                  <a:pt x="6335798" y="0"/>
                </a:lnTo>
                <a:lnTo>
                  <a:pt x="6335798" y="4799367"/>
                </a:lnTo>
                <a:lnTo>
                  <a:pt x="0" y="479936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8" name="Freeform 8"/>
          <p:cNvSpPr/>
          <p:nvPr/>
        </p:nvSpPr>
        <p:spPr>
          <a:xfrm flipH="1" flipV="1">
            <a:off x="28825" y="0"/>
            <a:ext cx="6335798" cy="4799367"/>
          </a:xfrm>
          <a:custGeom>
            <a:avLst/>
            <a:gdLst/>
            <a:ahLst/>
            <a:cxnLst/>
            <a:rect l="l" t="t" r="r" b="b"/>
            <a:pathLst>
              <a:path w="6335798" h="4799367">
                <a:moveTo>
                  <a:pt x="6335799" y="4799367"/>
                </a:moveTo>
                <a:lnTo>
                  <a:pt x="0" y="4799367"/>
                </a:lnTo>
                <a:lnTo>
                  <a:pt x="0" y="0"/>
                </a:lnTo>
                <a:lnTo>
                  <a:pt x="6335799" y="0"/>
                </a:lnTo>
                <a:lnTo>
                  <a:pt x="6335799" y="4799367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9" name="Freeform 9"/>
          <p:cNvSpPr/>
          <p:nvPr/>
        </p:nvSpPr>
        <p:spPr>
          <a:xfrm>
            <a:off x="165027" y="9376441"/>
            <a:ext cx="2271814" cy="773772"/>
          </a:xfrm>
          <a:custGeom>
            <a:avLst/>
            <a:gdLst/>
            <a:ahLst/>
            <a:cxnLst/>
            <a:rect l="l" t="t" r="r" b="b"/>
            <a:pathLst>
              <a:path w="2271814" h="773772">
                <a:moveTo>
                  <a:pt x="0" y="0"/>
                </a:moveTo>
                <a:lnTo>
                  <a:pt x="2271814" y="0"/>
                </a:lnTo>
                <a:lnTo>
                  <a:pt x="2271814" y="773771"/>
                </a:lnTo>
                <a:lnTo>
                  <a:pt x="0" y="77377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" name="Freeform 10"/>
          <p:cNvSpPr/>
          <p:nvPr/>
        </p:nvSpPr>
        <p:spPr>
          <a:xfrm>
            <a:off x="2576450" y="9436889"/>
            <a:ext cx="4118543" cy="652876"/>
          </a:xfrm>
          <a:custGeom>
            <a:avLst/>
            <a:gdLst/>
            <a:ahLst/>
            <a:cxnLst/>
            <a:rect l="l" t="t" r="r" b="b"/>
            <a:pathLst>
              <a:path w="4118543" h="652876">
                <a:moveTo>
                  <a:pt x="0" y="0"/>
                </a:moveTo>
                <a:lnTo>
                  <a:pt x="4118543" y="0"/>
                </a:lnTo>
                <a:lnTo>
                  <a:pt x="4118543" y="652875"/>
                </a:lnTo>
                <a:lnTo>
                  <a:pt x="0" y="65287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1" name="Freeform 11"/>
          <p:cNvSpPr/>
          <p:nvPr/>
        </p:nvSpPr>
        <p:spPr>
          <a:xfrm>
            <a:off x="6939780" y="9308047"/>
            <a:ext cx="2338659" cy="910559"/>
          </a:xfrm>
          <a:custGeom>
            <a:avLst/>
            <a:gdLst/>
            <a:ahLst/>
            <a:cxnLst/>
            <a:rect l="l" t="t" r="r" b="b"/>
            <a:pathLst>
              <a:path w="2338659" h="910559">
                <a:moveTo>
                  <a:pt x="0" y="0"/>
                </a:moveTo>
                <a:lnTo>
                  <a:pt x="2338659" y="0"/>
                </a:lnTo>
                <a:lnTo>
                  <a:pt x="2338659" y="910559"/>
                </a:lnTo>
                <a:lnTo>
                  <a:pt x="0" y="91055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ED1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85208"/>
            <a:ext cx="16230600" cy="8173092"/>
            <a:chOff x="0" y="0"/>
            <a:chExt cx="4274726" cy="215258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74726" cy="2152584"/>
            </a:xfrm>
            <a:custGeom>
              <a:avLst/>
              <a:gdLst/>
              <a:ahLst/>
              <a:cxnLst/>
              <a:rect l="l" t="t" r="r" b="b"/>
              <a:pathLst>
                <a:path w="4274726" h="2152584">
                  <a:moveTo>
                    <a:pt x="7155" y="0"/>
                  </a:moveTo>
                  <a:lnTo>
                    <a:pt x="4267571" y="0"/>
                  </a:lnTo>
                  <a:cubicBezTo>
                    <a:pt x="4271523" y="0"/>
                    <a:pt x="4274726" y="3203"/>
                    <a:pt x="4274726" y="7155"/>
                  </a:cubicBezTo>
                  <a:lnTo>
                    <a:pt x="4274726" y="2145429"/>
                  </a:lnTo>
                  <a:cubicBezTo>
                    <a:pt x="4274726" y="2147327"/>
                    <a:pt x="4273972" y="2149147"/>
                    <a:pt x="4272630" y="2150488"/>
                  </a:cubicBezTo>
                  <a:cubicBezTo>
                    <a:pt x="4271289" y="2151830"/>
                    <a:pt x="4269468" y="2152584"/>
                    <a:pt x="4267571" y="2152584"/>
                  </a:cubicBezTo>
                  <a:lnTo>
                    <a:pt x="7155" y="2152584"/>
                  </a:lnTo>
                  <a:cubicBezTo>
                    <a:pt x="5257" y="2152584"/>
                    <a:pt x="3437" y="2151830"/>
                    <a:pt x="2096" y="2150488"/>
                  </a:cubicBezTo>
                  <a:cubicBezTo>
                    <a:pt x="754" y="2149147"/>
                    <a:pt x="0" y="2147327"/>
                    <a:pt x="0" y="2145429"/>
                  </a:cubicBezTo>
                  <a:lnTo>
                    <a:pt x="0" y="7155"/>
                  </a:lnTo>
                  <a:cubicBezTo>
                    <a:pt x="0" y="5257"/>
                    <a:pt x="754" y="3437"/>
                    <a:pt x="2096" y="2096"/>
                  </a:cubicBezTo>
                  <a:cubicBezTo>
                    <a:pt x="3437" y="754"/>
                    <a:pt x="5257" y="0"/>
                    <a:pt x="7155" y="0"/>
                  </a:cubicBezTo>
                  <a:close/>
                </a:path>
              </a:pathLst>
            </a:custGeom>
            <a:solidFill>
              <a:srgbClr val="FCFFFD"/>
            </a:solidFill>
            <a:ln w="352425" cap="sq">
              <a:solidFill>
                <a:srgbClr val="A1CADA"/>
              </a:solidFill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274726" cy="219068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300934" y="1504367"/>
            <a:ext cx="15606932" cy="16096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128"/>
              </a:lnSpc>
            </a:pPr>
            <a:r>
              <a:rPr lang="en-US" sz="9377" b="1" spc="-637">
                <a:solidFill>
                  <a:srgbClr val="0499B8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Congratulations </a:t>
            </a:r>
          </a:p>
        </p:txBody>
      </p:sp>
      <p:sp>
        <p:nvSpPr>
          <p:cNvPr id="6" name="Freeform 6"/>
          <p:cNvSpPr/>
          <p:nvPr/>
        </p:nvSpPr>
        <p:spPr>
          <a:xfrm flipH="1" flipV="1">
            <a:off x="0" y="0"/>
            <a:ext cx="6335798" cy="4799367"/>
          </a:xfrm>
          <a:custGeom>
            <a:avLst/>
            <a:gdLst/>
            <a:ahLst/>
            <a:cxnLst/>
            <a:rect l="l" t="t" r="r" b="b"/>
            <a:pathLst>
              <a:path w="6335798" h="4799367">
                <a:moveTo>
                  <a:pt x="6335798" y="4799367"/>
                </a:moveTo>
                <a:lnTo>
                  <a:pt x="0" y="4799367"/>
                </a:lnTo>
                <a:lnTo>
                  <a:pt x="0" y="0"/>
                </a:lnTo>
                <a:lnTo>
                  <a:pt x="6335798" y="0"/>
                </a:lnTo>
                <a:lnTo>
                  <a:pt x="6335798" y="4799367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" name="Freeform 7"/>
          <p:cNvSpPr/>
          <p:nvPr/>
        </p:nvSpPr>
        <p:spPr>
          <a:xfrm>
            <a:off x="165027" y="9376441"/>
            <a:ext cx="2271814" cy="773772"/>
          </a:xfrm>
          <a:custGeom>
            <a:avLst/>
            <a:gdLst/>
            <a:ahLst/>
            <a:cxnLst/>
            <a:rect l="l" t="t" r="r" b="b"/>
            <a:pathLst>
              <a:path w="2271814" h="773772">
                <a:moveTo>
                  <a:pt x="0" y="0"/>
                </a:moveTo>
                <a:lnTo>
                  <a:pt x="2271814" y="0"/>
                </a:lnTo>
                <a:lnTo>
                  <a:pt x="2271814" y="773771"/>
                </a:lnTo>
                <a:lnTo>
                  <a:pt x="0" y="77377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8" name="Freeform 8"/>
          <p:cNvSpPr/>
          <p:nvPr/>
        </p:nvSpPr>
        <p:spPr>
          <a:xfrm>
            <a:off x="2576450" y="9436889"/>
            <a:ext cx="4118543" cy="652876"/>
          </a:xfrm>
          <a:custGeom>
            <a:avLst/>
            <a:gdLst/>
            <a:ahLst/>
            <a:cxnLst/>
            <a:rect l="l" t="t" r="r" b="b"/>
            <a:pathLst>
              <a:path w="4118543" h="652876">
                <a:moveTo>
                  <a:pt x="0" y="0"/>
                </a:moveTo>
                <a:lnTo>
                  <a:pt x="4118543" y="0"/>
                </a:lnTo>
                <a:lnTo>
                  <a:pt x="4118543" y="652875"/>
                </a:lnTo>
                <a:lnTo>
                  <a:pt x="0" y="65287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9" name="Freeform 9"/>
          <p:cNvSpPr/>
          <p:nvPr/>
        </p:nvSpPr>
        <p:spPr>
          <a:xfrm>
            <a:off x="6939780" y="9308047"/>
            <a:ext cx="2338659" cy="910559"/>
          </a:xfrm>
          <a:custGeom>
            <a:avLst/>
            <a:gdLst/>
            <a:ahLst/>
            <a:cxnLst/>
            <a:rect l="l" t="t" r="r" b="b"/>
            <a:pathLst>
              <a:path w="2338659" h="910559">
                <a:moveTo>
                  <a:pt x="0" y="0"/>
                </a:moveTo>
                <a:lnTo>
                  <a:pt x="2338659" y="0"/>
                </a:lnTo>
                <a:lnTo>
                  <a:pt x="2338659" y="910559"/>
                </a:lnTo>
                <a:lnTo>
                  <a:pt x="0" y="91055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" name="Freeform 10"/>
          <p:cNvSpPr/>
          <p:nvPr/>
        </p:nvSpPr>
        <p:spPr>
          <a:xfrm rot="-1683880">
            <a:off x="13115075" y="4899816"/>
            <a:ext cx="4605637" cy="4427282"/>
          </a:xfrm>
          <a:custGeom>
            <a:avLst/>
            <a:gdLst/>
            <a:ahLst/>
            <a:cxnLst/>
            <a:rect l="l" t="t" r="r" b="b"/>
            <a:pathLst>
              <a:path w="4033659" h="4074403">
                <a:moveTo>
                  <a:pt x="0" y="0"/>
                </a:moveTo>
                <a:lnTo>
                  <a:pt x="4033658" y="0"/>
                </a:lnTo>
                <a:lnTo>
                  <a:pt x="4033658" y="4074403"/>
                </a:lnTo>
                <a:lnTo>
                  <a:pt x="0" y="4074403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1" name="TextBox 11"/>
          <p:cNvSpPr txBox="1"/>
          <p:nvPr/>
        </p:nvSpPr>
        <p:spPr>
          <a:xfrm>
            <a:off x="1340534" y="3434087"/>
            <a:ext cx="15606932" cy="4152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28374" lvl="1" indent="-464187" algn="l">
              <a:lnSpc>
                <a:spcPts val="6622"/>
              </a:lnSpc>
              <a:buFont typeface="Arial"/>
              <a:buChar char="•"/>
            </a:pPr>
            <a:r>
              <a:rPr lang="en-US" sz="4300" spc="-292" dirty="0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You’ve made it to the end of the </a:t>
            </a:r>
            <a:r>
              <a:rPr lang="en-US" sz="4300" spc="-292" dirty="0" err="1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DiSE</a:t>
            </a:r>
            <a:r>
              <a:rPr lang="en-US" sz="4300" spc="-292" dirty="0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/Youth Talent </a:t>
            </a:r>
            <a:r>
              <a:rPr lang="en-US" sz="4300" spc="-292" dirty="0" err="1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Programme</a:t>
            </a:r>
            <a:r>
              <a:rPr lang="en-US" sz="4300" spc="-292" dirty="0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. </a:t>
            </a:r>
          </a:p>
          <a:p>
            <a:pPr marL="928374" lvl="1" indent="-464187" algn="l">
              <a:lnSpc>
                <a:spcPts val="6622"/>
              </a:lnSpc>
              <a:buFont typeface="Arial"/>
              <a:buChar char="•"/>
            </a:pPr>
            <a:r>
              <a:rPr lang="en-US" sz="4300" spc="-292" dirty="0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You’re now able to start to be signed off from </a:t>
            </a:r>
            <a:r>
              <a:rPr lang="en-US" sz="4300" spc="-292" dirty="0" err="1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DiSE</a:t>
            </a:r>
            <a:r>
              <a:rPr lang="en-US" sz="4300" spc="-292" dirty="0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. </a:t>
            </a:r>
          </a:p>
          <a:p>
            <a:pPr marL="928374" lvl="1" indent="-464187" algn="l">
              <a:lnSpc>
                <a:spcPts val="6622"/>
              </a:lnSpc>
              <a:buFont typeface="Arial"/>
              <a:buChar char="•"/>
            </a:pPr>
            <a:r>
              <a:rPr lang="en-US" sz="4300" spc="-292" dirty="0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Our last camp together. </a:t>
            </a:r>
          </a:p>
          <a:p>
            <a:pPr marL="928374" lvl="1" indent="-464187" algn="l">
              <a:lnSpc>
                <a:spcPts val="6622"/>
              </a:lnSpc>
              <a:buFont typeface="Arial"/>
              <a:buChar char="•"/>
            </a:pPr>
            <a:r>
              <a:rPr lang="en-US" sz="4300" spc="-292" dirty="0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Your last opportunity for face-to-face support. </a:t>
            </a:r>
          </a:p>
          <a:p>
            <a:pPr marL="928374" lvl="1" indent="-464187" algn="l">
              <a:lnSpc>
                <a:spcPts val="6622"/>
              </a:lnSpc>
              <a:buFont typeface="Arial"/>
              <a:buChar char="•"/>
            </a:pPr>
            <a:r>
              <a:rPr lang="en-US" sz="4300" spc="-292" dirty="0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Signing out today? Claim your Kukri EA backpack.</a:t>
            </a:r>
          </a:p>
        </p:txBody>
      </p:sp>
      <p:sp>
        <p:nvSpPr>
          <p:cNvPr id="12" name="Freeform 12"/>
          <p:cNvSpPr/>
          <p:nvPr/>
        </p:nvSpPr>
        <p:spPr>
          <a:xfrm>
            <a:off x="11952202" y="5487633"/>
            <a:ext cx="6335798" cy="4799367"/>
          </a:xfrm>
          <a:custGeom>
            <a:avLst/>
            <a:gdLst/>
            <a:ahLst/>
            <a:cxnLst/>
            <a:rect l="l" t="t" r="r" b="b"/>
            <a:pathLst>
              <a:path w="6335798" h="4799367">
                <a:moveTo>
                  <a:pt x="0" y="0"/>
                </a:moveTo>
                <a:lnTo>
                  <a:pt x="6335798" y="0"/>
                </a:lnTo>
                <a:lnTo>
                  <a:pt x="6335798" y="4799367"/>
                </a:lnTo>
                <a:lnTo>
                  <a:pt x="0" y="479936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ED1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85208"/>
            <a:ext cx="16230600" cy="8173092"/>
            <a:chOff x="0" y="0"/>
            <a:chExt cx="4274726" cy="215258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74726" cy="2152584"/>
            </a:xfrm>
            <a:custGeom>
              <a:avLst/>
              <a:gdLst/>
              <a:ahLst/>
              <a:cxnLst/>
              <a:rect l="l" t="t" r="r" b="b"/>
              <a:pathLst>
                <a:path w="4274726" h="2152584">
                  <a:moveTo>
                    <a:pt x="7155" y="0"/>
                  </a:moveTo>
                  <a:lnTo>
                    <a:pt x="4267571" y="0"/>
                  </a:lnTo>
                  <a:cubicBezTo>
                    <a:pt x="4271523" y="0"/>
                    <a:pt x="4274726" y="3203"/>
                    <a:pt x="4274726" y="7155"/>
                  </a:cubicBezTo>
                  <a:lnTo>
                    <a:pt x="4274726" y="2145429"/>
                  </a:lnTo>
                  <a:cubicBezTo>
                    <a:pt x="4274726" y="2147327"/>
                    <a:pt x="4273972" y="2149147"/>
                    <a:pt x="4272630" y="2150488"/>
                  </a:cubicBezTo>
                  <a:cubicBezTo>
                    <a:pt x="4271289" y="2151830"/>
                    <a:pt x="4269468" y="2152584"/>
                    <a:pt x="4267571" y="2152584"/>
                  </a:cubicBezTo>
                  <a:lnTo>
                    <a:pt x="7155" y="2152584"/>
                  </a:lnTo>
                  <a:cubicBezTo>
                    <a:pt x="5257" y="2152584"/>
                    <a:pt x="3437" y="2151830"/>
                    <a:pt x="2096" y="2150488"/>
                  </a:cubicBezTo>
                  <a:cubicBezTo>
                    <a:pt x="754" y="2149147"/>
                    <a:pt x="0" y="2147327"/>
                    <a:pt x="0" y="2145429"/>
                  </a:cubicBezTo>
                  <a:lnTo>
                    <a:pt x="0" y="7155"/>
                  </a:lnTo>
                  <a:cubicBezTo>
                    <a:pt x="0" y="5257"/>
                    <a:pt x="754" y="3437"/>
                    <a:pt x="2096" y="2096"/>
                  </a:cubicBezTo>
                  <a:cubicBezTo>
                    <a:pt x="3437" y="754"/>
                    <a:pt x="5257" y="0"/>
                    <a:pt x="7155" y="0"/>
                  </a:cubicBezTo>
                  <a:close/>
                </a:path>
              </a:pathLst>
            </a:custGeom>
            <a:solidFill>
              <a:srgbClr val="FCFFFD"/>
            </a:solidFill>
            <a:ln w="352425" cap="sq">
              <a:solidFill>
                <a:srgbClr val="A1CADA"/>
              </a:solidFill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274726" cy="219068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 flipH="1" flipV="1">
            <a:off x="28825" y="0"/>
            <a:ext cx="6335798" cy="4799367"/>
          </a:xfrm>
          <a:custGeom>
            <a:avLst/>
            <a:gdLst/>
            <a:ahLst/>
            <a:cxnLst/>
            <a:rect l="l" t="t" r="r" b="b"/>
            <a:pathLst>
              <a:path w="6335798" h="4799367">
                <a:moveTo>
                  <a:pt x="6335799" y="4799367"/>
                </a:moveTo>
                <a:lnTo>
                  <a:pt x="0" y="4799367"/>
                </a:lnTo>
                <a:lnTo>
                  <a:pt x="0" y="0"/>
                </a:lnTo>
                <a:lnTo>
                  <a:pt x="6335799" y="0"/>
                </a:lnTo>
                <a:lnTo>
                  <a:pt x="6335799" y="4799367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Freeform 6"/>
          <p:cNvSpPr/>
          <p:nvPr/>
        </p:nvSpPr>
        <p:spPr>
          <a:xfrm>
            <a:off x="165027" y="9376441"/>
            <a:ext cx="2271814" cy="773772"/>
          </a:xfrm>
          <a:custGeom>
            <a:avLst/>
            <a:gdLst/>
            <a:ahLst/>
            <a:cxnLst/>
            <a:rect l="l" t="t" r="r" b="b"/>
            <a:pathLst>
              <a:path w="2271814" h="773772">
                <a:moveTo>
                  <a:pt x="0" y="0"/>
                </a:moveTo>
                <a:lnTo>
                  <a:pt x="2271814" y="0"/>
                </a:lnTo>
                <a:lnTo>
                  <a:pt x="2271814" y="773771"/>
                </a:lnTo>
                <a:lnTo>
                  <a:pt x="0" y="77377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" name="Freeform 7"/>
          <p:cNvSpPr/>
          <p:nvPr/>
        </p:nvSpPr>
        <p:spPr>
          <a:xfrm>
            <a:off x="2576450" y="9436889"/>
            <a:ext cx="4118543" cy="652876"/>
          </a:xfrm>
          <a:custGeom>
            <a:avLst/>
            <a:gdLst/>
            <a:ahLst/>
            <a:cxnLst/>
            <a:rect l="l" t="t" r="r" b="b"/>
            <a:pathLst>
              <a:path w="4118543" h="652876">
                <a:moveTo>
                  <a:pt x="0" y="0"/>
                </a:moveTo>
                <a:lnTo>
                  <a:pt x="4118543" y="0"/>
                </a:lnTo>
                <a:lnTo>
                  <a:pt x="4118543" y="652875"/>
                </a:lnTo>
                <a:lnTo>
                  <a:pt x="0" y="65287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9" name="Freeform 9"/>
          <p:cNvSpPr/>
          <p:nvPr/>
        </p:nvSpPr>
        <p:spPr>
          <a:xfrm>
            <a:off x="11952202" y="5487633"/>
            <a:ext cx="6335798" cy="4799367"/>
          </a:xfrm>
          <a:custGeom>
            <a:avLst/>
            <a:gdLst/>
            <a:ahLst/>
            <a:cxnLst/>
            <a:rect l="l" t="t" r="r" b="b"/>
            <a:pathLst>
              <a:path w="6335798" h="4799367">
                <a:moveTo>
                  <a:pt x="0" y="0"/>
                </a:moveTo>
                <a:lnTo>
                  <a:pt x="6335798" y="0"/>
                </a:lnTo>
                <a:lnTo>
                  <a:pt x="6335798" y="4799367"/>
                </a:lnTo>
                <a:lnTo>
                  <a:pt x="0" y="479936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" name="Freeform 10"/>
          <p:cNvSpPr/>
          <p:nvPr/>
        </p:nvSpPr>
        <p:spPr>
          <a:xfrm>
            <a:off x="6939780" y="9308047"/>
            <a:ext cx="2338659" cy="910559"/>
          </a:xfrm>
          <a:custGeom>
            <a:avLst/>
            <a:gdLst/>
            <a:ahLst/>
            <a:cxnLst/>
            <a:rect l="l" t="t" r="r" b="b"/>
            <a:pathLst>
              <a:path w="2338659" h="910559">
                <a:moveTo>
                  <a:pt x="0" y="0"/>
                </a:moveTo>
                <a:lnTo>
                  <a:pt x="2338659" y="0"/>
                </a:lnTo>
                <a:lnTo>
                  <a:pt x="2338659" y="910559"/>
                </a:lnTo>
                <a:lnTo>
                  <a:pt x="0" y="91055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1" name="TextBox 11"/>
          <p:cNvSpPr txBox="1"/>
          <p:nvPr/>
        </p:nvSpPr>
        <p:spPr>
          <a:xfrm>
            <a:off x="1340534" y="1271367"/>
            <a:ext cx="15606932" cy="11283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209"/>
              </a:lnSpc>
            </a:pPr>
            <a:r>
              <a:rPr lang="en-US" sz="6578" b="1" spc="-447" dirty="0">
                <a:solidFill>
                  <a:srgbClr val="0499B8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Today’s plan (athletes) 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7D5715B6-A22A-7B0C-C0B0-BEA40ED1CF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0054034"/>
              </p:ext>
            </p:extLst>
          </p:nvPr>
        </p:nvGraphicFramePr>
        <p:xfrm>
          <a:off x="2133600" y="2399683"/>
          <a:ext cx="14020800" cy="6065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9077">
                  <a:extLst>
                    <a:ext uri="{9D8B030D-6E8A-4147-A177-3AD203B41FA5}">
                      <a16:colId xmlns:a16="http://schemas.microsoft.com/office/drawing/2014/main" val="3317083409"/>
                    </a:ext>
                  </a:extLst>
                </a:gridCol>
                <a:gridCol w="8528115">
                  <a:extLst>
                    <a:ext uri="{9D8B030D-6E8A-4147-A177-3AD203B41FA5}">
                      <a16:colId xmlns:a16="http://schemas.microsoft.com/office/drawing/2014/main" val="3579625305"/>
                    </a:ext>
                  </a:extLst>
                </a:gridCol>
                <a:gridCol w="3613608">
                  <a:extLst>
                    <a:ext uri="{9D8B030D-6E8A-4147-A177-3AD203B41FA5}">
                      <a16:colId xmlns:a16="http://schemas.microsoft.com/office/drawing/2014/main" val="534684887"/>
                    </a:ext>
                  </a:extLst>
                </a:gridCol>
              </a:tblGrid>
              <a:tr h="402063"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latin typeface="Quicksand" panose="020B0604020202020204" charset="0"/>
                        </a:rPr>
                        <a:t>Time</a:t>
                      </a:r>
                    </a:p>
                  </a:txBody>
                  <a:tcPr>
                    <a:solidFill>
                      <a:srgbClr val="0499B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latin typeface="Quicksand" panose="020B0604020202020204" charset="0"/>
                        </a:rPr>
                        <a:t>Athletes timetable</a:t>
                      </a:r>
                    </a:p>
                  </a:txBody>
                  <a:tcPr>
                    <a:solidFill>
                      <a:srgbClr val="0499B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latin typeface="Quicksand" panose="020B0604020202020204" charset="0"/>
                        </a:rPr>
                        <a:t>Location </a:t>
                      </a:r>
                    </a:p>
                  </a:txBody>
                  <a:tcPr>
                    <a:solidFill>
                      <a:srgbClr val="0499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0513179"/>
                  </a:ext>
                </a:extLst>
              </a:tr>
              <a:tr h="402063">
                <a:tc>
                  <a:txBody>
                    <a:bodyPr/>
                    <a:lstStyle/>
                    <a:p>
                      <a:r>
                        <a:rPr lang="en-GB" sz="2400" dirty="0">
                          <a:latin typeface="Quicksand" panose="020B0604020202020204" charset="0"/>
                        </a:rPr>
                        <a:t>10:00 – 10:15</a:t>
                      </a:r>
                    </a:p>
                  </a:txBody>
                  <a:tcPr>
                    <a:solidFill>
                      <a:srgbClr val="A1CAD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dirty="0">
                          <a:latin typeface="Quicksand" panose="020B0604020202020204" charset="0"/>
                        </a:rPr>
                        <a:t>Arrival</a:t>
                      </a:r>
                    </a:p>
                  </a:txBody>
                  <a:tcPr>
                    <a:solidFill>
                      <a:srgbClr val="A1CAD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dirty="0">
                          <a:latin typeface="Quicksand" panose="020B0604020202020204" charset="0"/>
                        </a:rPr>
                        <a:t>Martin Hall </a:t>
                      </a:r>
                    </a:p>
                  </a:txBody>
                  <a:tcPr>
                    <a:solidFill>
                      <a:srgbClr val="A1C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1811329"/>
                  </a:ext>
                </a:extLst>
              </a:tr>
              <a:tr h="402063">
                <a:tc>
                  <a:txBody>
                    <a:bodyPr/>
                    <a:lstStyle/>
                    <a:p>
                      <a:r>
                        <a:rPr lang="en-GB" sz="2400" dirty="0">
                          <a:latin typeface="Quicksand" panose="020B0604020202020204" charset="0"/>
                        </a:rPr>
                        <a:t>10:15 – 10:45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>
                          <a:latin typeface="Quicksand" panose="020B0604020202020204" charset="0"/>
                        </a:rPr>
                        <a:t>Registration, welcome &amp; </a:t>
                      </a:r>
                      <a:r>
                        <a:rPr lang="en-GB" sz="2400" dirty="0" err="1">
                          <a:latin typeface="Quicksand" panose="020B0604020202020204" charset="0"/>
                        </a:rPr>
                        <a:t>DiSE</a:t>
                      </a:r>
                      <a:r>
                        <a:rPr lang="en-GB" sz="2400" dirty="0">
                          <a:latin typeface="Quicksand" panose="020B0604020202020204" charset="0"/>
                        </a:rPr>
                        <a:t> updates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>
                          <a:latin typeface="Quicksand" panose="020B0604020202020204" charset="0"/>
                        </a:rPr>
                        <a:t>Martin Hall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6630411"/>
                  </a:ext>
                </a:extLst>
              </a:tr>
              <a:tr h="402063">
                <a:tc>
                  <a:txBody>
                    <a:bodyPr/>
                    <a:lstStyle/>
                    <a:p>
                      <a:r>
                        <a:rPr lang="en-GB" sz="2400" dirty="0">
                          <a:latin typeface="Quicksand" panose="020B0604020202020204" charset="0"/>
                        </a:rPr>
                        <a:t>11:00 – 13:30 </a:t>
                      </a:r>
                    </a:p>
                  </a:txBody>
                  <a:tcPr>
                    <a:solidFill>
                      <a:srgbClr val="A1CAD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dirty="0">
                          <a:latin typeface="Quicksand" panose="020B0604020202020204" charset="0"/>
                        </a:rPr>
                        <a:t>Event specific training </a:t>
                      </a:r>
                    </a:p>
                  </a:txBody>
                  <a:tcPr>
                    <a:solidFill>
                      <a:srgbClr val="A1CAD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dirty="0" err="1">
                          <a:latin typeface="Quicksand" panose="020B0604020202020204" charset="0"/>
                        </a:rPr>
                        <a:t>HiPAC</a:t>
                      </a:r>
                      <a:endParaRPr lang="en-GB" sz="2400" dirty="0">
                        <a:latin typeface="Quicksand" panose="020B0604020202020204" charset="0"/>
                      </a:endParaRPr>
                    </a:p>
                  </a:txBody>
                  <a:tcPr>
                    <a:solidFill>
                      <a:srgbClr val="A1C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6088010"/>
                  </a:ext>
                </a:extLst>
              </a:tr>
              <a:tr h="402063">
                <a:tc>
                  <a:txBody>
                    <a:bodyPr/>
                    <a:lstStyle/>
                    <a:p>
                      <a:r>
                        <a:rPr lang="en-GB" sz="2400" dirty="0">
                          <a:latin typeface="Quicksand" panose="020B0604020202020204" charset="0"/>
                        </a:rPr>
                        <a:t>13:30 – 14:00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>
                          <a:latin typeface="Quicksand" panose="020B0604020202020204" charset="0"/>
                        </a:rPr>
                        <a:t>Lunch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err="1">
                          <a:latin typeface="Quicksand" panose="020B0604020202020204" charset="0"/>
                        </a:rPr>
                        <a:t>HiPAC</a:t>
                      </a:r>
                      <a:endParaRPr lang="en-GB" sz="2400" dirty="0">
                        <a:latin typeface="Quicksand" panose="020B060402020202020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3317356"/>
                  </a:ext>
                </a:extLst>
              </a:tr>
              <a:tr h="402063">
                <a:tc>
                  <a:txBody>
                    <a:bodyPr/>
                    <a:lstStyle/>
                    <a:p>
                      <a:r>
                        <a:rPr lang="en-GB" sz="2400" dirty="0">
                          <a:latin typeface="Quicksand" panose="020B0604020202020204" charset="0"/>
                        </a:rPr>
                        <a:t>14:00 – 15:00 </a:t>
                      </a:r>
                    </a:p>
                  </a:txBody>
                  <a:tcPr>
                    <a:solidFill>
                      <a:srgbClr val="A1CAD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dirty="0">
                          <a:latin typeface="Quicksand" panose="020B0604020202020204" charset="0"/>
                        </a:rPr>
                        <a:t>Physical prep – throws </a:t>
                      </a:r>
                    </a:p>
                    <a:p>
                      <a:r>
                        <a:rPr lang="en-GB" sz="2400" dirty="0">
                          <a:latin typeface="Quicksand" panose="020B0604020202020204" charset="0"/>
                        </a:rPr>
                        <a:t>Preparation for international competition – jumps, combined events &amp; endurance, speed &amp; WCR</a:t>
                      </a:r>
                    </a:p>
                  </a:txBody>
                  <a:tcPr>
                    <a:solidFill>
                      <a:srgbClr val="A1CAD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dirty="0">
                          <a:latin typeface="Quicksand" panose="020B0604020202020204" charset="0"/>
                        </a:rPr>
                        <a:t>Powerbase</a:t>
                      </a:r>
                    </a:p>
                    <a:p>
                      <a:r>
                        <a:rPr lang="en-GB" sz="2400" dirty="0">
                          <a:latin typeface="Quicksand" panose="020B0604020202020204" charset="0"/>
                        </a:rPr>
                        <a:t>Wavy Top B001 </a:t>
                      </a:r>
                    </a:p>
                  </a:txBody>
                  <a:tcPr>
                    <a:solidFill>
                      <a:srgbClr val="A1C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1479657"/>
                  </a:ext>
                </a:extLst>
              </a:tr>
              <a:tr h="402063">
                <a:tc>
                  <a:txBody>
                    <a:bodyPr/>
                    <a:lstStyle/>
                    <a:p>
                      <a:r>
                        <a:rPr lang="en-GB" sz="2400" dirty="0">
                          <a:latin typeface="Quicksand" panose="020B0604020202020204" charset="0"/>
                        </a:rPr>
                        <a:t>15:00 – 16:00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>
                          <a:latin typeface="Quicksand" panose="020B0604020202020204" charset="0"/>
                        </a:rPr>
                        <a:t>Physical prep – jumps &amp; combined events </a:t>
                      </a:r>
                    </a:p>
                    <a:p>
                      <a:r>
                        <a:rPr lang="en-GB" sz="2400" dirty="0">
                          <a:latin typeface="Quicksand" panose="020B0604020202020204" charset="0"/>
                        </a:rPr>
                        <a:t>Preparation for international competition – throws </a:t>
                      </a:r>
                    </a:p>
                    <a:p>
                      <a:r>
                        <a:rPr lang="en-GB" sz="2400" b="1" dirty="0">
                          <a:latin typeface="Quicksand" panose="020B0604020202020204" charset="0"/>
                        </a:rPr>
                        <a:t>Assessor sessions – endurance, speed &amp; WCR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>
                          <a:latin typeface="Quicksand" panose="020B0604020202020204" charset="0"/>
                        </a:rPr>
                        <a:t>Powerbase</a:t>
                      </a:r>
                    </a:p>
                    <a:p>
                      <a:r>
                        <a:rPr lang="en-GB" sz="2400" dirty="0">
                          <a:latin typeface="Quicksand" panose="020B0604020202020204" charset="0"/>
                        </a:rPr>
                        <a:t>Wavy Top B001</a:t>
                      </a:r>
                    </a:p>
                    <a:p>
                      <a:r>
                        <a:rPr lang="en-GB" sz="2400" dirty="0">
                          <a:latin typeface="Quicksand" panose="020B0604020202020204" charset="0"/>
                        </a:rPr>
                        <a:t>Wavy Top 036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6809050"/>
                  </a:ext>
                </a:extLst>
              </a:tr>
              <a:tr h="402063">
                <a:tc>
                  <a:txBody>
                    <a:bodyPr/>
                    <a:lstStyle/>
                    <a:p>
                      <a:r>
                        <a:rPr lang="en-GB" sz="2400" dirty="0">
                          <a:latin typeface="Quicksand" panose="020B0604020202020204" charset="0"/>
                        </a:rPr>
                        <a:t>16:00 – 17:00 </a:t>
                      </a:r>
                    </a:p>
                  </a:txBody>
                  <a:tcPr>
                    <a:solidFill>
                      <a:srgbClr val="A1CAD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dirty="0">
                          <a:latin typeface="Quicksand" panose="020B0604020202020204" charset="0"/>
                        </a:rPr>
                        <a:t>Physical prep – Endurance, speed &amp; WCR </a:t>
                      </a:r>
                    </a:p>
                    <a:p>
                      <a:r>
                        <a:rPr lang="en-GB" sz="2400" b="1" dirty="0">
                          <a:latin typeface="Quicksand" panose="020B0604020202020204" charset="0"/>
                        </a:rPr>
                        <a:t>Assessor sessions – Jumps, combined events &amp; throws </a:t>
                      </a:r>
                    </a:p>
                  </a:txBody>
                  <a:tcPr>
                    <a:solidFill>
                      <a:srgbClr val="A1CAD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dirty="0">
                          <a:latin typeface="Quicksand" panose="020B0604020202020204" charset="0"/>
                        </a:rPr>
                        <a:t>Powerbase</a:t>
                      </a:r>
                    </a:p>
                    <a:p>
                      <a:r>
                        <a:rPr lang="en-GB" sz="2400" dirty="0">
                          <a:latin typeface="Quicksand" panose="020B0604020202020204" charset="0"/>
                        </a:rPr>
                        <a:t>Wavy Top 036 &amp; 037</a:t>
                      </a:r>
                    </a:p>
                  </a:txBody>
                  <a:tcPr>
                    <a:solidFill>
                      <a:srgbClr val="A1C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0015816"/>
                  </a:ext>
                </a:extLst>
              </a:tr>
              <a:tr h="402063">
                <a:tc>
                  <a:txBody>
                    <a:bodyPr/>
                    <a:lstStyle/>
                    <a:p>
                      <a:r>
                        <a:rPr lang="en-GB" sz="2400" dirty="0">
                          <a:latin typeface="Quicksand" panose="020B0604020202020204" charset="0"/>
                        </a:rPr>
                        <a:t>17:00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0" dirty="0">
                          <a:latin typeface="Quicksand" panose="020B0604020202020204" charset="0"/>
                        </a:rPr>
                        <a:t>Departure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400" b="0" dirty="0">
                        <a:latin typeface="Quicksand" panose="020B060402020202020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168604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ED1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85208"/>
            <a:ext cx="16230600" cy="8173092"/>
            <a:chOff x="0" y="0"/>
            <a:chExt cx="4274726" cy="215258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74726" cy="2152584"/>
            </a:xfrm>
            <a:custGeom>
              <a:avLst/>
              <a:gdLst/>
              <a:ahLst/>
              <a:cxnLst/>
              <a:rect l="l" t="t" r="r" b="b"/>
              <a:pathLst>
                <a:path w="4274726" h="2152584">
                  <a:moveTo>
                    <a:pt x="7155" y="0"/>
                  </a:moveTo>
                  <a:lnTo>
                    <a:pt x="4267571" y="0"/>
                  </a:lnTo>
                  <a:cubicBezTo>
                    <a:pt x="4271523" y="0"/>
                    <a:pt x="4274726" y="3203"/>
                    <a:pt x="4274726" y="7155"/>
                  </a:cubicBezTo>
                  <a:lnTo>
                    <a:pt x="4274726" y="2145429"/>
                  </a:lnTo>
                  <a:cubicBezTo>
                    <a:pt x="4274726" y="2147327"/>
                    <a:pt x="4273972" y="2149147"/>
                    <a:pt x="4272630" y="2150488"/>
                  </a:cubicBezTo>
                  <a:cubicBezTo>
                    <a:pt x="4271289" y="2151830"/>
                    <a:pt x="4269468" y="2152584"/>
                    <a:pt x="4267571" y="2152584"/>
                  </a:cubicBezTo>
                  <a:lnTo>
                    <a:pt x="7155" y="2152584"/>
                  </a:lnTo>
                  <a:cubicBezTo>
                    <a:pt x="5257" y="2152584"/>
                    <a:pt x="3437" y="2151830"/>
                    <a:pt x="2096" y="2150488"/>
                  </a:cubicBezTo>
                  <a:cubicBezTo>
                    <a:pt x="754" y="2149147"/>
                    <a:pt x="0" y="2147327"/>
                    <a:pt x="0" y="2145429"/>
                  </a:cubicBezTo>
                  <a:lnTo>
                    <a:pt x="0" y="7155"/>
                  </a:lnTo>
                  <a:cubicBezTo>
                    <a:pt x="0" y="5257"/>
                    <a:pt x="754" y="3437"/>
                    <a:pt x="2096" y="2096"/>
                  </a:cubicBezTo>
                  <a:cubicBezTo>
                    <a:pt x="3437" y="754"/>
                    <a:pt x="5257" y="0"/>
                    <a:pt x="7155" y="0"/>
                  </a:cubicBezTo>
                  <a:close/>
                </a:path>
              </a:pathLst>
            </a:custGeom>
            <a:solidFill>
              <a:srgbClr val="FCFFFD"/>
            </a:solidFill>
            <a:ln w="352425" cap="sq">
              <a:solidFill>
                <a:srgbClr val="A1CADA"/>
              </a:solidFill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274726" cy="219068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300934" y="1504367"/>
            <a:ext cx="15606932" cy="16096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128"/>
              </a:lnSpc>
            </a:pPr>
            <a:r>
              <a:rPr lang="en-US" sz="9377" b="1" spc="-637">
                <a:solidFill>
                  <a:srgbClr val="0499B8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Assessor sessions </a:t>
            </a:r>
          </a:p>
        </p:txBody>
      </p:sp>
      <p:sp>
        <p:nvSpPr>
          <p:cNvPr id="6" name="Freeform 6"/>
          <p:cNvSpPr/>
          <p:nvPr/>
        </p:nvSpPr>
        <p:spPr>
          <a:xfrm>
            <a:off x="11952202" y="5487633"/>
            <a:ext cx="6335798" cy="4799367"/>
          </a:xfrm>
          <a:custGeom>
            <a:avLst/>
            <a:gdLst/>
            <a:ahLst/>
            <a:cxnLst/>
            <a:rect l="l" t="t" r="r" b="b"/>
            <a:pathLst>
              <a:path w="6335798" h="4799367">
                <a:moveTo>
                  <a:pt x="0" y="0"/>
                </a:moveTo>
                <a:lnTo>
                  <a:pt x="6335798" y="0"/>
                </a:lnTo>
                <a:lnTo>
                  <a:pt x="6335798" y="4799367"/>
                </a:lnTo>
                <a:lnTo>
                  <a:pt x="0" y="479936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" name="Freeform 7"/>
          <p:cNvSpPr/>
          <p:nvPr/>
        </p:nvSpPr>
        <p:spPr>
          <a:xfrm flipH="1" flipV="1">
            <a:off x="28825" y="0"/>
            <a:ext cx="6335798" cy="4799367"/>
          </a:xfrm>
          <a:custGeom>
            <a:avLst/>
            <a:gdLst/>
            <a:ahLst/>
            <a:cxnLst/>
            <a:rect l="l" t="t" r="r" b="b"/>
            <a:pathLst>
              <a:path w="6335798" h="4799367">
                <a:moveTo>
                  <a:pt x="6335799" y="4799367"/>
                </a:moveTo>
                <a:lnTo>
                  <a:pt x="0" y="4799367"/>
                </a:lnTo>
                <a:lnTo>
                  <a:pt x="0" y="0"/>
                </a:lnTo>
                <a:lnTo>
                  <a:pt x="6335799" y="0"/>
                </a:lnTo>
                <a:lnTo>
                  <a:pt x="6335799" y="4799367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8" name="Freeform 8"/>
          <p:cNvSpPr/>
          <p:nvPr/>
        </p:nvSpPr>
        <p:spPr>
          <a:xfrm>
            <a:off x="165027" y="9376441"/>
            <a:ext cx="2271814" cy="773772"/>
          </a:xfrm>
          <a:custGeom>
            <a:avLst/>
            <a:gdLst/>
            <a:ahLst/>
            <a:cxnLst/>
            <a:rect l="l" t="t" r="r" b="b"/>
            <a:pathLst>
              <a:path w="2271814" h="773772">
                <a:moveTo>
                  <a:pt x="0" y="0"/>
                </a:moveTo>
                <a:lnTo>
                  <a:pt x="2271814" y="0"/>
                </a:lnTo>
                <a:lnTo>
                  <a:pt x="2271814" y="773771"/>
                </a:lnTo>
                <a:lnTo>
                  <a:pt x="0" y="77377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9" name="Freeform 9"/>
          <p:cNvSpPr/>
          <p:nvPr/>
        </p:nvSpPr>
        <p:spPr>
          <a:xfrm>
            <a:off x="2576450" y="9436889"/>
            <a:ext cx="4118543" cy="652876"/>
          </a:xfrm>
          <a:custGeom>
            <a:avLst/>
            <a:gdLst/>
            <a:ahLst/>
            <a:cxnLst/>
            <a:rect l="l" t="t" r="r" b="b"/>
            <a:pathLst>
              <a:path w="4118543" h="652876">
                <a:moveTo>
                  <a:pt x="0" y="0"/>
                </a:moveTo>
                <a:lnTo>
                  <a:pt x="4118543" y="0"/>
                </a:lnTo>
                <a:lnTo>
                  <a:pt x="4118543" y="652875"/>
                </a:lnTo>
                <a:lnTo>
                  <a:pt x="0" y="65287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" name="TextBox 10"/>
          <p:cNvSpPr txBox="1"/>
          <p:nvPr/>
        </p:nvSpPr>
        <p:spPr>
          <a:xfrm>
            <a:off x="1340534" y="3434087"/>
            <a:ext cx="15606932" cy="4157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28374" lvl="1" indent="-464187" algn="l">
              <a:lnSpc>
                <a:spcPts val="6622"/>
              </a:lnSpc>
              <a:buFont typeface="Arial"/>
              <a:buChar char="•"/>
            </a:pPr>
            <a:r>
              <a:rPr lang="en-US" sz="4300" spc="-292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This is your final chance to complete anything outstanding </a:t>
            </a:r>
            <a:r>
              <a:rPr lang="en-US" sz="4300" b="1" spc="-292">
                <a:solidFill>
                  <a:srgbClr val="000000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with the face-to-face support of your tutor. </a:t>
            </a:r>
          </a:p>
          <a:p>
            <a:pPr marL="928374" lvl="1" indent="-464187" algn="l">
              <a:lnSpc>
                <a:spcPts val="6622"/>
              </a:lnSpc>
              <a:buFont typeface="Arial"/>
              <a:buChar char="•"/>
            </a:pPr>
            <a:r>
              <a:rPr lang="en-US" sz="4300" spc="-292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After this camp, you will be fully remote to complete all outstanding elements of the programme. </a:t>
            </a:r>
          </a:p>
          <a:p>
            <a:pPr marL="928374" lvl="1" indent="-464187" algn="l">
              <a:lnSpc>
                <a:spcPts val="6622"/>
              </a:lnSpc>
              <a:buFont typeface="Arial"/>
              <a:buChar char="•"/>
            </a:pPr>
            <a:r>
              <a:rPr lang="en-US" sz="4300" spc="-292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This includes professional discussion calls and all coursework. </a:t>
            </a:r>
          </a:p>
        </p:txBody>
      </p:sp>
      <p:sp>
        <p:nvSpPr>
          <p:cNvPr id="11" name="Freeform 11"/>
          <p:cNvSpPr/>
          <p:nvPr/>
        </p:nvSpPr>
        <p:spPr>
          <a:xfrm>
            <a:off x="6939780" y="9308047"/>
            <a:ext cx="2338659" cy="910559"/>
          </a:xfrm>
          <a:custGeom>
            <a:avLst/>
            <a:gdLst/>
            <a:ahLst/>
            <a:cxnLst/>
            <a:rect l="l" t="t" r="r" b="b"/>
            <a:pathLst>
              <a:path w="2338659" h="910559">
                <a:moveTo>
                  <a:pt x="0" y="0"/>
                </a:moveTo>
                <a:lnTo>
                  <a:pt x="2338659" y="0"/>
                </a:lnTo>
                <a:lnTo>
                  <a:pt x="2338659" y="910559"/>
                </a:lnTo>
                <a:lnTo>
                  <a:pt x="0" y="91055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ED1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85208"/>
            <a:ext cx="16230600" cy="8173092"/>
            <a:chOff x="0" y="0"/>
            <a:chExt cx="4274726" cy="215258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74726" cy="2152584"/>
            </a:xfrm>
            <a:custGeom>
              <a:avLst/>
              <a:gdLst/>
              <a:ahLst/>
              <a:cxnLst/>
              <a:rect l="l" t="t" r="r" b="b"/>
              <a:pathLst>
                <a:path w="4274726" h="2152584">
                  <a:moveTo>
                    <a:pt x="7155" y="0"/>
                  </a:moveTo>
                  <a:lnTo>
                    <a:pt x="4267571" y="0"/>
                  </a:lnTo>
                  <a:cubicBezTo>
                    <a:pt x="4271523" y="0"/>
                    <a:pt x="4274726" y="3203"/>
                    <a:pt x="4274726" y="7155"/>
                  </a:cubicBezTo>
                  <a:lnTo>
                    <a:pt x="4274726" y="2145429"/>
                  </a:lnTo>
                  <a:cubicBezTo>
                    <a:pt x="4274726" y="2147327"/>
                    <a:pt x="4273972" y="2149147"/>
                    <a:pt x="4272630" y="2150488"/>
                  </a:cubicBezTo>
                  <a:cubicBezTo>
                    <a:pt x="4271289" y="2151830"/>
                    <a:pt x="4269468" y="2152584"/>
                    <a:pt x="4267571" y="2152584"/>
                  </a:cubicBezTo>
                  <a:lnTo>
                    <a:pt x="7155" y="2152584"/>
                  </a:lnTo>
                  <a:cubicBezTo>
                    <a:pt x="5257" y="2152584"/>
                    <a:pt x="3437" y="2151830"/>
                    <a:pt x="2096" y="2150488"/>
                  </a:cubicBezTo>
                  <a:cubicBezTo>
                    <a:pt x="754" y="2149147"/>
                    <a:pt x="0" y="2147327"/>
                    <a:pt x="0" y="2145429"/>
                  </a:cubicBezTo>
                  <a:lnTo>
                    <a:pt x="0" y="7155"/>
                  </a:lnTo>
                  <a:cubicBezTo>
                    <a:pt x="0" y="5257"/>
                    <a:pt x="754" y="3437"/>
                    <a:pt x="2096" y="2096"/>
                  </a:cubicBezTo>
                  <a:cubicBezTo>
                    <a:pt x="3437" y="754"/>
                    <a:pt x="5257" y="0"/>
                    <a:pt x="7155" y="0"/>
                  </a:cubicBezTo>
                  <a:close/>
                </a:path>
              </a:pathLst>
            </a:custGeom>
            <a:solidFill>
              <a:srgbClr val="FCFFFD"/>
            </a:solidFill>
            <a:ln w="352425" cap="sq">
              <a:solidFill>
                <a:srgbClr val="A1CADA"/>
              </a:solidFill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274726" cy="219068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300934" y="1504367"/>
            <a:ext cx="15606932" cy="16096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128"/>
              </a:lnSpc>
            </a:pPr>
            <a:r>
              <a:rPr lang="en-US" sz="9377" b="1" spc="-637">
                <a:solidFill>
                  <a:srgbClr val="0499B8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Assessor sessions </a:t>
            </a:r>
          </a:p>
        </p:txBody>
      </p:sp>
      <p:sp>
        <p:nvSpPr>
          <p:cNvPr id="6" name="Freeform 6"/>
          <p:cNvSpPr/>
          <p:nvPr/>
        </p:nvSpPr>
        <p:spPr>
          <a:xfrm>
            <a:off x="11952202" y="5487633"/>
            <a:ext cx="6335798" cy="4799367"/>
          </a:xfrm>
          <a:custGeom>
            <a:avLst/>
            <a:gdLst/>
            <a:ahLst/>
            <a:cxnLst/>
            <a:rect l="l" t="t" r="r" b="b"/>
            <a:pathLst>
              <a:path w="6335798" h="4799367">
                <a:moveTo>
                  <a:pt x="0" y="0"/>
                </a:moveTo>
                <a:lnTo>
                  <a:pt x="6335798" y="0"/>
                </a:lnTo>
                <a:lnTo>
                  <a:pt x="6335798" y="4799367"/>
                </a:lnTo>
                <a:lnTo>
                  <a:pt x="0" y="479936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" name="Freeform 7"/>
          <p:cNvSpPr/>
          <p:nvPr/>
        </p:nvSpPr>
        <p:spPr>
          <a:xfrm flipH="1" flipV="1">
            <a:off x="28825" y="0"/>
            <a:ext cx="6335798" cy="4799367"/>
          </a:xfrm>
          <a:custGeom>
            <a:avLst/>
            <a:gdLst/>
            <a:ahLst/>
            <a:cxnLst/>
            <a:rect l="l" t="t" r="r" b="b"/>
            <a:pathLst>
              <a:path w="6335798" h="4799367">
                <a:moveTo>
                  <a:pt x="6335799" y="4799367"/>
                </a:moveTo>
                <a:lnTo>
                  <a:pt x="0" y="4799367"/>
                </a:lnTo>
                <a:lnTo>
                  <a:pt x="0" y="0"/>
                </a:lnTo>
                <a:lnTo>
                  <a:pt x="6335799" y="0"/>
                </a:lnTo>
                <a:lnTo>
                  <a:pt x="6335799" y="4799367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8" name="Freeform 8"/>
          <p:cNvSpPr/>
          <p:nvPr/>
        </p:nvSpPr>
        <p:spPr>
          <a:xfrm>
            <a:off x="165027" y="9376441"/>
            <a:ext cx="2271814" cy="773772"/>
          </a:xfrm>
          <a:custGeom>
            <a:avLst/>
            <a:gdLst/>
            <a:ahLst/>
            <a:cxnLst/>
            <a:rect l="l" t="t" r="r" b="b"/>
            <a:pathLst>
              <a:path w="2271814" h="773772">
                <a:moveTo>
                  <a:pt x="0" y="0"/>
                </a:moveTo>
                <a:lnTo>
                  <a:pt x="2271814" y="0"/>
                </a:lnTo>
                <a:lnTo>
                  <a:pt x="2271814" y="773771"/>
                </a:lnTo>
                <a:lnTo>
                  <a:pt x="0" y="77377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9" name="Freeform 9"/>
          <p:cNvSpPr/>
          <p:nvPr/>
        </p:nvSpPr>
        <p:spPr>
          <a:xfrm>
            <a:off x="2576450" y="9436889"/>
            <a:ext cx="4118543" cy="652876"/>
          </a:xfrm>
          <a:custGeom>
            <a:avLst/>
            <a:gdLst/>
            <a:ahLst/>
            <a:cxnLst/>
            <a:rect l="l" t="t" r="r" b="b"/>
            <a:pathLst>
              <a:path w="4118543" h="652876">
                <a:moveTo>
                  <a:pt x="0" y="0"/>
                </a:moveTo>
                <a:lnTo>
                  <a:pt x="4118543" y="0"/>
                </a:lnTo>
                <a:lnTo>
                  <a:pt x="4118543" y="652875"/>
                </a:lnTo>
                <a:lnTo>
                  <a:pt x="0" y="65287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" name="TextBox 10"/>
          <p:cNvSpPr txBox="1"/>
          <p:nvPr/>
        </p:nvSpPr>
        <p:spPr>
          <a:xfrm>
            <a:off x="1340534" y="3472187"/>
            <a:ext cx="15606932" cy="51508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20427" lvl="1" indent="-410214" algn="l">
              <a:lnSpc>
                <a:spcPts val="5852"/>
              </a:lnSpc>
              <a:buFont typeface="Arial"/>
              <a:buChar char="•"/>
            </a:pPr>
            <a:r>
              <a:rPr lang="en-US" sz="3800" spc="-258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Units that should be complete:</a:t>
            </a:r>
          </a:p>
          <a:p>
            <a:pPr marL="1640854" lvl="2" indent="-546951" algn="l">
              <a:lnSpc>
                <a:spcPts val="5852"/>
              </a:lnSpc>
              <a:buFont typeface="Arial"/>
              <a:buChar char="⚬"/>
            </a:pPr>
            <a:r>
              <a:rPr lang="en-US" sz="3800" spc="-258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Safeguarding</a:t>
            </a:r>
          </a:p>
          <a:p>
            <a:pPr marL="1640854" lvl="2" indent="-546951" algn="l">
              <a:lnSpc>
                <a:spcPts val="5852"/>
              </a:lnSpc>
              <a:buFont typeface="Arial"/>
              <a:buChar char="⚬"/>
            </a:pPr>
            <a:r>
              <a:rPr lang="en-US" sz="3800" spc="-258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Eating for success (nutrition)</a:t>
            </a:r>
          </a:p>
          <a:p>
            <a:pPr marL="1640854" lvl="2" indent="-546951" algn="l">
              <a:lnSpc>
                <a:spcPts val="5852"/>
              </a:lnSpc>
              <a:buFont typeface="Arial"/>
              <a:buChar char="⚬"/>
            </a:pPr>
            <a:r>
              <a:rPr lang="en-US" sz="3800" spc="-258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Athlete mindset (psychology)</a:t>
            </a:r>
          </a:p>
          <a:p>
            <a:pPr marL="1640854" lvl="2" indent="-546951" algn="l">
              <a:lnSpc>
                <a:spcPts val="5852"/>
              </a:lnSpc>
              <a:buFont typeface="Arial"/>
              <a:buChar char="⚬"/>
            </a:pPr>
            <a:r>
              <a:rPr lang="en-US" sz="3800" spc="-258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Clean sport </a:t>
            </a:r>
          </a:p>
          <a:p>
            <a:pPr marL="1640854" lvl="2" indent="-546951" algn="l">
              <a:lnSpc>
                <a:spcPts val="5852"/>
              </a:lnSpc>
              <a:buFont typeface="Arial"/>
              <a:buChar char="⚬"/>
            </a:pPr>
            <a:r>
              <a:rPr lang="en-US" sz="3800" spc="-258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The Talent Pathway </a:t>
            </a:r>
          </a:p>
          <a:p>
            <a:pPr marL="1640854" lvl="2" indent="-546951" algn="l">
              <a:lnSpc>
                <a:spcPts val="5852"/>
              </a:lnSpc>
              <a:buFont typeface="Arial"/>
              <a:buChar char="⚬"/>
            </a:pPr>
            <a:r>
              <a:rPr lang="en-US" sz="3800" spc="-258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Being Organised (1 &amp; 2)</a:t>
            </a:r>
          </a:p>
        </p:txBody>
      </p:sp>
      <p:sp>
        <p:nvSpPr>
          <p:cNvPr id="11" name="Freeform 11"/>
          <p:cNvSpPr/>
          <p:nvPr/>
        </p:nvSpPr>
        <p:spPr>
          <a:xfrm>
            <a:off x="6939780" y="9308047"/>
            <a:ext cx="2338659" cy="910559"/>
          </a:xfrm>
          <a:custGeom>
            <a:avLst/>
            <a:gdLst/>
            <a:ahLst/>
            <a:cxnLst/>
            <a:rect l="l" t="t" r="r" b="b"/>
            <a:pathLst>
              <a:path w="2338659" h="910559">
                <a:moveTo>
                  <a:pt x="0" y="0"/>
                </a:moveTo>
                <a:lnTo>
                  <a:pt x="2338659" y="0"/>
                </a:lnTo>
                <a:lnTo>
                  <a:pt x="2338659" y="910559"/>
                </a:lnTo>
                <a:lnTo>
                  <a:pt x="0" y="91055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2" name="TextBox 12"/>
          <p:cNvSpPr txBox="1"/>
          <p:nvPr/>
        </p:nvSpPr>
        <p:spPr>
          <a:xfrm>
            <a:off x="8109109" y="3578454"/>
            <a:ext cx="7856085" cy="51508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640854" lvl="2" indent="-546951" algn="l">
              <a:lnSpc>
                <a:spcPts val="5852"/>
              </a:lnSpc>
              <a:buFont typeface="Arial"/>
              <a:buChar char="⚬"/>
            </a:pPr>
            <a:r>
              <a:rPr lang="en-US" sz="3800" spc="-258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Social Media </a:t>
            </a:r>
          </a:p>
          <a:p>
            <a:pPr marL="1640854" lvl="2" indent="-546951" algn="l">
              <a:lnSpc>
                <a:spcPts val="5852"/>
              </a:lnSpc>
              <a:buFont typeface="Arial"/>
              <a:buChar char="⚬"/>
            </a:pPr>
            <a:r>
              <a:rPr lang="en-US" sz="3800" spc="-258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Injuries </a:t>
            </a:r>
          </a:p>
          <a:p>
            <a:pPr marL="1640854" lvl="2" indent="-546951" algn="l">
              <a:lnSpc>
                <a:spcPts val="5852"/>
              </a:lnSpc>
              <a:buFont typeface="Arial"/>
              <a:buChar char="⚬"/>
            </a:pPr>
            <a:r>
              <a:rPr lang="en-US" sz="3800" spc="-258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Mental Health </a:t>
            </a:r>
          </a:p>
          <a:p>
            <a:pPr marL="1640854" lvl="2" indent="-546951" algn="l">
              <a:lnSpc>
                <a:spcPts val="5852"/>
              </a:lnSpc>
              <a:buFont typeface="Arial"/>
              <a:buChar char="⚬"/>
            </a:pPr>
            <a:r>
              <a:rPr lang="en-US" sz="3800" spc="-258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Health &amp; Safety (1&amp;2)</a:t>
            </a:r>
          </a:p>
          <a:p>
            <a:pPr marL="1640854" lvl="2" indent="-546951" algn="l">
              <a:lnSpc>
                <a:spcPts val="5852"/>
              </a:lnSpc>
              <a:buFont typeface="Arial"/>
              <a:buChar char="⚬"/>
            </a:pPr>
            <a:r>
              <a:rPr lang="en-US" sz="3800" spc="-258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Developing a dual-career (1&amp;2)</a:t>
            </a:r>
          </a:p>
          <a:p>
            <a:pPr marL="1640854" lvl="2" indent="-546951" algn="l">
              <a:lnSpc>
                <a:spcPts val="5852"/>
              </a:lnSpc>
              <a:buFont typeface="Arial"/>
              <a:buChar char="⚬"/>
            </a:pPr>
            <a:r>
              <a:rPr lang="en-US" sz="3800" spc="-258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Managing Money </a:t>
            </a:r>
          </a:p>
          <a:p>
            <a:pPr marL="1640854" lvl="2" indent="-546951" algn="l">
              <a:lnSpc>
                <a:spcPts val="5852"/>
              </a:lnSpc>
              <a:buFont typeface="Arial"/>
              <a:buChar char="⚬"/>
            </a:pPr>
            <a:r>
              <a:rPr lang="en-US" sz="3800" spc="-258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Dealing with the media (1&amp;2)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ED1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85208"/>
            <a:ext cx="16230600" cy="8173092"/>
            <a:chOff x="0" y="0"/>
            <a:chExt cx="4274726" cy="215258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74726" cy="2152584"/>
            </a:xfrm>
            <a:custGeom>
              <a:avLst/>
              <a:gdLst/>
              <a:ahLst/>
              <a:cxnLst/>
              <a:rect l="l" t="t" r="r" b="b"/>
              <a:pathLst>
                <a:path w="4274726" h="2152584">
                  <a:moveTo>
                    <a:pt x="7155" y="0"/>
                  </a:moveTo>
                  <a:lnTo>
                    <a:pt x="4267571" y="0"/>
                  </a:lnTo>
                  <a:cubicBezTo>
                    <a:pt x="4271523" y="0"/>
                    <a:pt x="4274726" y="3203"/>
                    <a:pt x="4274726" y="7155"/>
                  </a:cubicBezTo>
                  <a:lnTo>
                    <a:pt x="4274726" y="2145429"/>
                  </a:lnTo>
                  <a:cubicBezTo>
                    <a:pt x="4274726" y="2147327"/>
                    <a:pt x="4273972" y="2149147"/>
                    <a:pt x="4272630" y="2150488"/>
                  </a:cubicBezTo>
                  <a:cubicBezTo>
                    <a:pt x="4271289" y="2151830"/>
                    <a:pt x="4269468" y="2152584"/>
                    <a:pt x="4267571" y="2152584"/>
                  </a:cubicBezTo>
                  <a:lnTo>
                    <a:pt x="7155" y="2152584"/>
                  </a:lnTo>
                  <a:cubicBezTo>
                    <a:pt x="5257" y="2152584"/>
                    <a:pt x="3437" y="2151830"/>
                    <a:pt x="2096" y="2150488"/>
                  </a:cubicBezTo>
                  <a:cubicBezTo>
                    <a:pt x="754" y="2149147"/>
                    <a:pt x="0" y="2147327"/>
                    <a:pt x="0" y="2145429"/>
                  </a:cubicBezTo>
                  <a:lnTo>
                    <a:pt x="0" y="7155"/>
                  </a:lnTo>
                  <a:cubicBezTo>
                    <a:pt x="0" y="5257"/>
                    <a:pt x="754" y="3437"/>
                    <a:pt x="2096" y="2096"/>
                  </a:cubicBezTo>
                  <a:cubicBezTo>
                    <a:pt x="3437" y="754"/>
                    <a:pt x="5257" y="0"/>
                    <a:pt x="7155" y="0"/>
                  </a:cubicBezTo>
                  <a:close/>
                </a:path>
              </a:pathLst>
            </a:custGeom>
            <a:solidFill>
              <a:srgbClr val="FCFFFD"/>
            </a:solidFill>
            <a:ln w="352425" cap="sq">
              <a:solidFill>
                <a:srgbClr val="A1CADA"/>
              </a:solidFill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274726" cy="219068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340534" y="1727638"/>
            <a:ext cx="15606932" cy="16096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128"/>
              </a:lnSpc>
            </a:pPr>
            <a:r>
              <a:rPr lang="en-US" sz="9377" b="1" spc="-637" dirty="0">
                <a:solidFill>
                  <a:srgbClr val="0499B8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Am I ready to be signed out?</a:t>
            </a:r>
          </a:p>
        </p:txBody>
      </p:sp>
      <p:sp>
        <p:nvSpPr>
          <p:cNvPr id="6" name="Freeform 6"/>
          <p:cNvSpPr/>
          <p:nvPr/>
        </p:nvSpPr>
        <p:spPr>
          <a:xfrm>
            <a:off x="11952202" y="5487633"/>
            <a:ext cx="6335798" cy="4799367"/>
          </a:xfrm>
          <a:custGeom>
            <a:avLst/>
            <a:gdLst/>
            <a:ahLst/>
            <a:cxnLst/>
            <a:rect l="l" t="t" r="r" b="b"/>
            <a:pathLst>
              <a:path w="6335798" h="4799367">
                <a:moveTo>
                  <a:pt x="0" y="0"/>
                </a:moveTo>
                <a:lnTo>
                  <a:pt x="6335798" y="0"/>
                </a:lnTo>
                <a:lnTo>
                  <a:pt x="6335798" y="4799367"/>
                </a:lnTo>
                <a:lnTo>
                  <a:pt x="0" y="479936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" name="Freeform 7"/>
          <p:cNvSpPr/>
          <p:nvPr/>
        </p:nvSpPr>
        <p:spPr>
          <a:xfrm flipH="1" flipV="1">
            <a:off x="28825" y="0"/>
            <a:ext cx="6335798" cy="4799367"/>
          </a:xfrm>
          <a:custGeom>
            <a:avLst/>
            <a:gdLst/>
            <a:ahLst/>
            <a:cxnLst/>
            <a:rect l="l" t="t" r="r" b="b"/>
            <a:pathLst>
              <a:path w="6335798" h="4799367">
                <a:moveTo>
                  <a:pt x="6335799" y="4799367"/>
                </a:moveTo>
                <a:lnTo>
                  <a:pt x="0" y="4799367"/>
                </a:lnTo>
                <a:lnTo>
                  <a:pt x="0" y="0"/>
                </a:lnTo>
                <a:lnTo>
                  <a:pt x="6335799" y="0"/>
                </a:lnTo>
                <a:lnTo>
                  <a:pt x="6335799" y="4799367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8" name="Freeform 8"/>
          <p:cNvSpPr/>
          <p:nvPr/>
        </p:nvSpPr>
        <p:spPr>
          <a:xfrm>
            <a:off x="165027" y="9376441"/>
            <a:ext cx="2271814" cy="773772"/>
          </a:xfrm>
          <a:custGeom>
            <a:avLst/>
            <a:gdLst/>
            <a:ahLst/>
            <a:cxnLst/>
            <a:rect l="l" t="t" r="r" b="b"/>
            <a:pathLst>
              <a:path w="2271814" h="773772">
                <a:moveTo>
                  <a:pt x="0" y="0"/>
                </a:moveTo>
                <a:lnTo>
                  <a:pt x="2271814" y="0"/>
                </a:lnTo>
                <a:lnTo>
                  <a:pt x="2271814" y="773771"/>
                </a:lnTo>
                <a:lnTo>
                  <a:pt x="0" y="77377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9" name="Freeform 9"/>
          <p:cNvSpPr/>
          <p:nvPr/>
        </p:nvSpPr>
        <p:spPr>
          <a:xfrm>
            <a:off x="2629039" y="9436889"/>
            <a:ext cx="4118543" cy="652876"/>
          </a:xfrm>
          <a:custGeom>
            <a:avLst/>
            <a:gdLst/>
            <a:ahLst/>
            <a:cxnLst/>
            <a:rect l="l" t="t" r="r" b="b"/>
            <a:pathLst>
              <a:path w="4118543" h="652876">
                <a:moveTo>
                  <a:pt x="0" y="0"/>
                </a:moveTo>
                <a:lnTo>
                  <a:pt x="4118543" y="0"/>
                </a:lnTo>
                <a:lnTo>
                  <a:pt x="4118543" y="652875"/>
                </a:lnTo>
                <a:lnTo>
                  <a:pt x="0" y="65287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" name="Freeform 10"/>
          <p:cNvSpPr/>
          <p:nvPr/>
        </p:nvSpPr>
        <p:spPr>
          <a:xfrm>
            <a:off x="6939780" y="9308047"/>
            <a:ext cx="2338659" cy="910559"/>
          </a:xfrm>
          <a:custGeom>
            <a:avLst/>
            <a:gdLst/>
            <a:ahLst/>
            <a:cxnLst/>
            <a:rect l="l" t="t" r="r" b="b"/>
            <a:pathLst>
              <a:path w="2338659" h="910559">
                <a:moveTo>
                  <a:pt x="0" y="0"/>
                </a:moveTo>
                <a:lnTo>
                  <a:pt x="2338659" y="0"/>
                </a:lnTo>
                <a:lnTo>
                  <a:pt x="2338659" y="910559"/>
                </a:lnTo>
                <a:lnTo>
                  <a:pt x="0" y="91055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1" name="Freeform 11"/>
          <p:cNvSpPr/>
          <p:nvPr/>
        </p:nvSpPr>
        <p:spPr>
          <a:xfrm>
            <a:off x="2478605" y="3758235"/>
            <a:ext cx="2562741" cy="2770531"/>
          </a:xfrm>
          <a:custGeom>
            <a:avLst/>
            <a:gdLst/>
            <a:ahLst/>
            <a:cxnLst/>
            <a:rect l="l" t="t" r="r" b="b"/>
            <a:pathLst>
              <a:path w="2562741" h="2770531">
                <a:moveTo>
                  <a:pt x="0" y="0"/>
                </a:moveTo>
                <a:lnTo>
                  <a:pt x="2562741" y="0"/>
                </a:lnTo>
                <a:lnTo>
                  <a:pt x="2562741" y="2770530"/>
                </a:lnTo>
                <a:lnTo>
                  <a:pt x="0" y="277053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2" name="Freeform 12"/>
          <p:cNvSpPr/>
          <p:nvPr/>
        </p:nvSpPr>
        <p:spPr>
          <a:xfrm>
            <a:off x="7477969" y="3786489"/>
            <a:ext cx="2859903" cy="2770531"/>
          </a:xfrm>
          <a:custGeom>
            <a:avLst/>
            <a:gdLst/>
            <a:ahLst/>
            <a:cxnLst/>
            <a:rect l="l" t="t" r="r" b="b"/>
            <a:pathLst>
              <a:path w="2859903" h="2770531">
                <a:moveTo>
                  <a:pt x="0" y="0"/>
                </a:moveTo>
                <a:lnTo>
                  <a:pt x="2859903" y="0"/>
                </a:lnTo>
                <a:lnTo>
                  <a:pt x="2859903" y="2770530"/>
                </a:lnTo>
                <a:lnTo>
                  <a:pt x="0" y="277053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3" name="Freeform 13"/>
          <p:cNvSpPr/>
          <p:nvPr/>
        </p:nvSpPr>
        <p:spPr>
          <a:xfrm>
            <a:off x="12840911" y="3928546"/>
            <a:ext cx="2429908" cy="2429908"/>
          </a:xfrm>
          <a:custGeom>
            <a:avLst/>
            <a:gdLst/>
            <a:ahLst/>
            <a:cxnLst/>
            <a:rect l="l" t="t" r="r" b="b"/>
            <a:pathLst>
              <a:path w="2429908" h="2429908">
                <a:moveTo>
                  <a:pt x="0" y="0"/>
                </a:moveTo>
                <a:lnTo>
                  <a:pt x="2429908" y="0"/>
                </a:lnTo>
                <a:lnTo>
                  <a:pt x="2429908" y="2429908"/>
                </a:lnTo>
                <a:lnTo>
                  <a:pt x="0" y="242990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4" name="TextBox 14"/>
          <p:cNvSpPr txBox="1"/>
          <p:nvPr/>
        </p:nvSpPr>
        <p:spPr>
          <a:xfrm>
            <a:off x="1656313" y="6693129"/>
            <a:ext cx="4207326" cy="14361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52"/>
              </a:lnSpc>
            </a:pPr>
            <a:r>
              <a:rPr lang="en-US" sz="3800" spc="-258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Have you completed all your work?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6804257" y="6693129"/>
            <a:ext cx="4207326" cy="14361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52"/>
              </a:lnSpc>
            </a:pPr>
            <a:r>
              <a:rPr lang="en-US" sz="3800" spc="-258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Have you attended all PDs?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1952202" y="6321654"/>
            <a:ext cx="4207326" cy="21790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52"/>
              </a:lnSpc>
            </a:pPr>
            <a:r>
              <a:rPr lang="en-US" sz="3800" spc="-258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Have you had an exit interview from your tutor?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ED1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85208"/>
            <a:ext cx="16230600" cy="8173092"/>
            <a:chOff x="0" y="0"/>
            <a:chExt cx="4274726" cy="215258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74726" cy="2152584"/>
            </a:xfrm>
            <a:custGeom>
              <a:avLst/>
              <a:gdLst/>
              <a:ahLst/>
              <a:cxnLst/>
              <a:rect l="l" t="t" r="r" b="b"/>
              <a:pathLst>
                <a:path w="4274726" h="2152584">
                  <a:moveTo>
                    <a:pt x="7155" y="0"/>
                  </a:moveTo>
                  <a:lnTo>
                    <a:pt x="4267571" y="0"/>
                  </a:lnTo>
                  <a:cubicBezTo>
                    <a:pt x="4271523" y="0"/>
                    <a:pt x="4274726" y="3203"/>
                    <a:pt x="4274726" y="7155"/>
                  </a:cubicBezTo>
                  <a:lnTo>
                    <a:pt x="4274726" y="2145429"/>
                  </a:lnTo>
                  <a:cubicBezTo>
                    <a:pt x="4274726" y="2147327"/>
                    <a:pt x="4273972" y="2149147"/>
                    <a:pt x="4272630" y="2150488"/>
                  </a:cubicBezTo>
                  <a:cubicBezTo>
                    <a:pt x="4271289" y="2151830"/>
                    <a:pt x="4269468" y="2152584"/>
                    <a:pt x="4267571" y="2152584"/>
                  </a:cubicBezTo>
                  <a:lnTo>
                    <a:pt x="7155" y="2152584"/>
                  </a:lnTo>
                  <a:cubicBezTo>
                    <a:pt x="5257" y="2152584"/>
                    <a:pt x="3437" y="2151830"/>
                    <a:pt x="2096" y="2150488"/>
                  </a:cubicBezTo>
                  <a:cubicBezTo>
                    <a:pt x="754" y="2149147"/>
                    <a:pt x="0" y="2147327"/>
                    <a:pt x="0" y="2145429"/>
                  </a:cubicBezTo>
                  <a:lnTo>
                    <a:pt x="0" y="7155"/>
                  </a:lnTo>
                  <a:cubicBezTo>
                    <a:pt x="0" y="5257"/>
                    <a:pt x="754" y="3437"/>
                    <a:pt x="2096" y="2096"/>
                  </a:cubicBezTo>
                  <a:cubicBezTo>
                    <a:pt x="3437" y="754"/>
                    <a:pt x="5257" y="0"/>
                    <a:pt x="7155" y="0"/>
                  </a:cubicBezTo>
                  <a:close/>
                </a:path>
              </a:pathLst>
            </a:custGeom>
            <a:solidFill>
              <a:srgbClr val="FCFFFD"/>
            </a:solidFill>
            <a:ln w="352425" cap="sq">
              <a:solidFill>
                <a:srgbClr val="A1CADA"/>
              </a:solidFill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274726" cy="219068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1952202" y="5487633"/>
            <a:ext cx="6335798" cy="4799367"/>
          </a:xfrm>
          <a:custGeom>
            <a:avLst/>
            <a:gdLst/>
            <a:ahLst/>
            <a:cxnLst/>
            <a:rect l="l" t="t" r="r" b="b"/>
            <a:pathLst>
              <a:path w="6335798" h="4799367">
                <a:moveTo>
                  <a:pt x="0" y="0"/>
                </a:moveTo>
                <a:lnTo>
                  <a:pt x="6335798" y="0"/>
                </a:lnTo>
                <a:lnTo>
                  <a:pt x="6335798" y="4799367"/>
                </a:lnTo>
                <a:lnTo>
                  <a:pt x="0" y="479936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Freeform 6"/>
          <p:cNvSpPr/>
          <p:nvPr/>
        </p:nvSpPr>
        <p:spPr>
          <a:xfrm flipH="1" flipV="1">
            <a:off x="28825" y="0"/>
            <a:ext cx="6335798" cy="4799367"/>
          </a:xfrm>
          <a:custGeom>
            <a:avLst/>
            <a:gdLst/>
            <a:ahLst/>
            <a:cxnLst/>
            <a:rect l="l" t="t" r="r" b="b"/>
            <a:pathLst>
              <a:path w="6335798" h="4799367">
                <a:moveTo>
                  <a:pt x="6335799" y="4799367"/>
                </a:moveTo>
                <a:lnTo>
                  <a:pt x="0" y="4799367"/>
                </a:lnTo>
                <a:lnTo>
                  <a:pt x="0" y="0"/>
                </a:lnTo>
                <a:lnTo>
                  <a:pt x="6335799" y="0"/>
                </a:lnTo>
                <a:lnTo>
                  <a:pt x="6335799" y="4799367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" name="TextBox 7"/>
          <p:cNvSpPr txBox="1"/>
          <p:nvPr/>
        </p:nvSpPr>
        <p:spPr>
          <a:xfrm>
            <a:off x="1300934" y="1504367"/>
            <a:ext cx="15606932" cy="16096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128"/>
              </a:lnSpc>
            </a:pPr>
            <a:r>
              <a:rPr lang="en-US" sz="9377" b="1" spc="-637">
                <a:solidFill>
                  <a:srgbClr val="0499B8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Important DiSE information </a:t>
            </a:r>
          </a:p>
        </p:txBody>
      </p:sp>
      <p:sp>
        <p:nvSpPr>
          <p:cNvPr id="8" name="Freeform 8"/>
          <p:cNvSpPr/>
          <p:nvPr/>
        </p:nvSpPr>
        <p:spPr>
          <a:xfrm>
            <a:off x="165027" y="9376441"/>
            <a:ext cx="2271814" cy="773772"/>
          </a:xfrm>
          <a:custGeom>
            <a:avLst/>
            <a:gdLst/>
            <a:ahLst/>
            <a:cxnLst/>
            <a:rect l="l" t="t" r="r" b="b"/>
            <a:pathLst>
              <a:path w="2271814" h="773772">
                <a:moveTo>
                  <a:pt x="0" y="0"/>
                </a:moveTo>
                <a:lnTo>
                  <a:pt x="2271814" y="0"/>
                </a:lnTo>
                <a:lnTo>
                  <a:pt x="2271814" y="773771"/>
                </a:lnTo>
                <a:lnTo>
                  <a:pt x="0" y="77377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9" name="Freeform 9"/>
          <p:cNvSpPr/>
          <p:nvPr/>
        </p:nvSpPr>
        <p:spPr>
          <a:xfrm>
            <a:off x="2576450" y="9436889"/>
            <a:ext cx="4118543" cy="652876"/>
          </a:xfrm>
          <a:custGeom>
            <a:avLst/>
            <a:gdLst/>
            <a:ahLst/>
            <a:cxnLst/>
            <a:rect l="l" t="t" r="r" b="b"/>
            <a:pathLst>
              <a:path w="4118543" h="652876">
                <a:moveTo>
                  <a:pt x="0" y="0"/>
                </a:moveTo>
                <a:lnTo>
                  <a:pt x="4118543" y="0"/>
                </a:lnTo>
                <a:lnTo>
                  <a:pt x="4118543" y="652875"/>
                </a:lnTo>
                <a:lnTo>
                  <a:pt x="0" y="65287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" name="TextBox 10"/>
          <p:cNvSpPr txBox="1"/>
          <p:nvPr/>
        </p:nvSpPr>
        <p:spPr>
          <a:xfrm>
            <a:off x="1340534" y="3165001"/>
            <a:ext cx="15606932" cy="57788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98829" lvl="1" indent="-399415" algn="l">
              <a:lnSpc>
                <a:spcPts val="5697"/>
              </a:lnSpc>
              <a:buFont typeface="Arial"/>
              <a:buChar char="•"/>
            </a:pPr>
            <a:r>
              <a:rPr lang="en-US" sz="3699" spc="-251" dirty="0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Deadline for inclusion of </a:t>
            </a:r>
            <a:r>
              <a:rPr lang="en-US" sz="3699" spc="-251" dirty="0" err="1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DiSE</a:t>
            </a:r>
            <a:r>
              <a:rPr lang="en-US" sz="3699" spc="-251" dirty="0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 on your results day certificate - </a:t>
            </a:r>
            <a:r>
              <a:rPr lang="en-US" sz="3699" b="1" spc="-251" dirty="0">
                <a:solidFill>
                  <a:srgbClr val="000000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Sunday 31st May</a:t>
            </a:r>
          </a:p>
          <a:p>
            <a:pPr marL="798829" lvl="1" indent="-399415" algn="l">
              <a:lnSpc>
                <a:spcPts val="5697"/>
              </a:lnSpc>
              <a:buFont typeface="Arial"/>
              <a:buChar char="•"/>
            </a:pPr>
            <a:r>
              <a:rPr lang="en-US" sz="3699" spc="-251" dirty="0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When completing your exit interview, it’s </a:t>
            </a:r>
            <a:r>
              <a:rPr lang="en-US" sz="3699" b="1" spc="-251" dirty="0">
                <a:solidFill>
                  <a:srgbClr val="000000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your responsibility to ensure:</a:t>
            </a:r>
          </a:p>
          <a:p>
            <a:pPr marL="1597659" lvl="2" indent="-532553" algn="l">
              <a:lnSpc>
                <a:spcPts val="5697"/>
              </a:lnSpc>
              <a:buFont typeface="Arial"/>
              <a:buChar char="⚬"/>
            </a:pPr>
            <a:r>
              <a:rPr lang="en-US" sz="3699" spc="-251" dirty="0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That the correct address is on the system. </a:t>
            </a:r>
          </a:p>
          <a:p>
            <a:pPr marL="1597659" lvl="2" indent="-532553" algn="l">
              <a:lnSpc>
                <a:spcPts val="5697"/>
              </a:lnSpc>
              <a:buFont typeface="Arial"/>
              <a:buChar char="⚬"/>
            </a:pPr>
            <a:r>
              <a:rPr lang="en-US" sz="3699" spc="-251" dirty="0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You’re happy with the name that will be on the certificate (e.g., Steph or Stephanie). </a:t>
            </a:r>
          </a:p>
          <a:p>
            <a:pPr marL="2396488" lvl="3" indent="-599122" algn="l">
              <a:lnSpc>
                <a:spcPts val="5697"/>
              </a:lnSpc>
              <a:buFont typeface="Arial"/>
              <a:buChar char="￭"/>
            </a:pPr>
            <a:r>
              <a:rPr lang="en-US" sz="3699" spc="-251" dirty="0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Your tutors will ask these questions during the </a:t>
            </a:r>
            <a:r>
              <a:rPr lang="en-US" sz="3699" spc="-251" dirty="0">
                <a:solidFill>
                  <a:srgbClr val="000000"/>
                </a:solidFill>
                <a:highlight>
                  <a:srgbClr val="FFFF00"/>
                </a:highlight>
                <a:latin typeface="Quicksand"/>
                <a:ea typeface="Quicksand"/>
                <a:cs typeface="Quicksand"/>
                <a:sym typeface="Quicksand"/>
              </a:rPr>
              <a:t>exit interview.</a:t>
            </a:r>
            <a:r>
              <a:rPr lang="en-US" sz="3699" spc="-251" dirty="0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</a:p>
          <a:p>
            <a:pPr marL="798829" lvl="1" indent="-399415" algn="l">
              <a:lnSpc>
                <a:spcPts val="5697"/>
              </a:lnSpc>
              <a:buFont typeface="Arial"/>
              <a:buChar char="•"/>
            </a:pPr>
            <a:r>
              <a:rPr lang="en-US" sz="3699" spc="-251" dirty="0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If you need the UCAS points for university, you </a:t>
            </a:r>
            <a:r>
              <a:rPr lang="en-US" sz="3699" b="1" spc="-251" dirty="0">
                <a:solidFill>
                  <a:srgbClr val="000000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must hit this deadline. </a:t>
            </a:r>
          </a:p>
          <a:p>
            <a:pPr marL="798829" lvl="1" indent="-399415" algn="l">
              <a:lnSpc>
                <a:spcPts val="5697"/>
              </a:lnSpc>
              <a:buFont typeface="Arial"/>
              <a:buChar char="•"/>
            </a:pPr>
            <a:r>
              <a:rPr lang="en-US" sz="3699" spc="-251" dirty="0">
                <a:solidFill>
                  <a:srgbClr val="000000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Completing after this deadline runs the risk of not completing.</a:t>
            </a:r>
          </a:p>
        </p:txBody>
      </p:sp>
      <p:sp>
        <p:nvSpPr>
          <p:cNvPr id="11" name="Freeform 11"/>
          <p:cNvSpPr/>
          <p:nvPr/>
        </p:nvSpPr>
        <p:spPr>
          <a:xfrm>
            <a:off x="6939780" y="9308047"/>
            <a:ext cx="2338659" cy="910559"/>
          </a:xfrm>
          <a:custGeom>
            <a:avLst/>
            <a:gdLst/>
            <a:ahLst/>
            <a:cxnLst/>
            <a:rect l="l" t="t" r="r" b="b"/>
            <a:pathLst>
              <a:path w="2338659" h="910559">
                <a:moveTo>
                  <a:pt x="0" y="0"/>
                </a:moveTo>
                <a:lnTo>
                  <a:pt x="2338659" y="0"/>
                </a:lnTo>
                <a:lnTo>
                  <a:pt x="2338659" y="910559"/>
                </a:lnTo>
                <a:lnTo>
                  <a:pt x="0" y="91055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ED1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85208"/>
            <a:ext cx="16230600" cy="8173092"/>
            <a:chOff x="0" y="0"/>
            <a:chExt cx="4274726" cy="215258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74726" cy="2152584"/>
            </a:xfrm>
            <a:custGeom>
              <a:avLst/>
              <a:gdLst/>
              <a:ahLst/>
              <a:cxnLst/>
              <a:rect l="l" t="t" r="r" b="b"/>
              <a:pathLst>
                <a:path w="4274726" h="2152584">
                  <a:moveTo>
                    <a:pt x="7155" y="0"/>
                  </a:moveTo>
                  <a:lnTo>
                    <a:pt x="4267571" y="0"/>
                  </a:lnTo>
                  <a:cubicBezTo>
                    <a:pt x="4271523" y="0"/>
                    <a:pt x="4274726" y="3203"/>
                    <a:pt x="4274726" y="7155"/>
                  </a:cubicBezTo>
                  <a:lnTo>
                    <a:pt x="4274726" y="2145429"/>
                  </a:lnTo>
                  <a:cubicBezTo>
                    <a:pt x="4274726" y="2147327"/>
                    <a:pt x="4273972" y="2149147"/>
                    <a:pt x="4272630" y="2150488"/>
                  </a:cubicBezTo>
                  <a:cubicBezTo>
                    <a:pt x="4271289" y="2151830"/>
                    <a:pt x="4269468" y="2152584"/>
                    <a:pt x="4267571" y="2152584"/>
                  </a:cubicBezTo>
                  <a:lnTo>
                    <a:pt x="7155" y="2152584"/>
                  </a:lnTo>
                  <a:cubicBezTo>
                    <a:pt x="5257" y="2152584"/>
                    <a:pt x="3437" y="2151830"/>
                    <a:pt x="2096" y="2150488"/>
                  </a:cubicBezTo>
                  <a:cubicBezTo>
                    <a:pt x="754" y="2149147"/>
                    <a:pt x="0" y="2147327"/>
                    <a:pt x="0" y="2145429"/>
                  </a:cubicBezTo>
                  <a:lnTo>
                    <a:pt x="0" y="7155"/>
                  </a:lnTo>
                  <a:cubicBezTo>
                    <a:pt x="0" y="5257"/>
                    <a:pt x="754" y="3437"/>
                    <a:pt x="2096" y="2096"/>
                  </a:cubicBezTo>
                  <a:cubicBezTo>
                    <a:pt x="3437" y="754"/>
                    <a:pt x="5257" y="0"/>
                    <a:pt x="7155" y="0"/>
                  </a:cubicBezTo>
                  <a:close/>
                </a:path>
              </a:pathLst>
            </a:custGeom>
            <a:solidFill>
              <a:srgbClr val="FCFFFD"/>
            </a:solidFill>
            <a:ln w="352425" cap="sq">
              <a:solidFill>
                <a:srgbClr val="A1CADA"/>
              </a:solidFill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274726" cy="219068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1952202" y="5487633"/>
            <a:ext cx="6335798" cy="4799367"/>
          </a:xfrm>
          <a:custGeom>
            <a:avLst/>
            <a:gdLst/>
            <a:ahLst/>
            <a:cxnLst/>
            <a:rect l="l" t="t" r="r" b="b"/>
            <a:pathLst>
              <a:path w="6335798" h="4799367">
                <a:moveTo>
                  <a:pt x="0" y="0"/>
                </a:moveTo>
                <a:lnTo>
                  <a:pt x="6335798" y="0"/>
                </a:lnTo>
                <a:lnTo>
                  <a:pt x="6335798" y="4799367"/>
                </a:lnTo>
                <a:lnTo>
                  <a:pt x="0" y="479936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Freeform 6"/>
          <p:cNvSpPr/>
          <p:nvPr/>
        </p:nvSpPr>
        <p:spPr>
          <a:xfrm flipH="1" flipV="1">
            <a:off x="28825" y="0"/>
            <a:ext cx="6335798" cy="4799367"/>
          </a:xfrm>
          <a:custGeom>
            <a:avLst/>
            <a:gdLst/>
            <a:ahLst/>
            <a:cxnLst/>
            <a:rect l="l" t="t" r="r" b="b"/>
            <a:pathLst>
              <a:path w="6335798" h="4799367">
                <a:moveTo>
                  <a:pt x="6335799" y="4799367"/>
                </a:moveTo>
                <a:lnTo>
                  <a:pt x="0" y="4799367"/>
                </a:lnTo>
                <a:lnTo>
                  <a:pt x="0" y="0"/>
                </a:lnTo>
                <a:lnTo>
                  <a:pt x="6335799" y="0"/>
                </a:lnTo>
                <a:lnTo>
                  <a:pt x="6335799" y="4799367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" name="TextBox 7"/>
          <p:cNvSpPr txBox="1"/>
          <p:nvPr/>
        </p:nvSpPr>
        <p:spPr>
          <a:xfrm>
            <a:off x="1300934" y="1504367"/>
            <a:ext cx="15606932" cy="16096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128"/>
              </a:lnSpc>
            </a:pPr>
            <a:r>
              <a:rPr lang="en-US" sz="9377" b="1" spc="-637">
                <a:solidFill>
                  <a:srgbClr val="0499B8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Don’t complete today? </a:t>
            </a:r>
          </a:p>
        </p:txBody>
      </p:sp>
      <p:sp>
        <p:nvSpPr>
          <p:cNvPr id="8" name="Freeform 8"/>
          <p:cNvSpPr/>
          <p:nvPr/>
        </p:nvSpPr>
        <p:spPr>
          <a:xfrm>
            <a:off x="165027" y="9376441"/>
            <a:ext cx="2271814" cy="773772"/>
          </a:xfrm>
          <a:custGeom>
            <a:avLst/>
            <a:gdLst/>
            <a:ahLst/>
            <a:cxnLst/>
            <a:rect l="l" t="t" r="r" b="b"/>
            <a:pathLst>
              <a:path w="2271814" h="773772">
                <a:moveTo>
                  <a:pt x="0" y="0"/>
                </a:moveTo>
                <a:lnTo>
                  <a:pt x="2271814" y="0"/>
                </a:lnTo>
                <a:lnTo>
                  <a:pt x="2271814" y="773771"/>
                </a:lnTo>
                <a:lnTo>
                  <a:pt x="0" y="77377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9" name="Freeform 9"/>
          <p:cNvSpPr/>
          <p:nvPr/>
        </p:nvSpPr>
        <p:spPr>
          <a:xfrm>
            <a:off x="2576450" y="9436889"/>
            <a:ext cx="4118543" cy="652876"/>
          </a:xfrm>
          <a:custGeom>
            <a:avLst/>
            <a:gdLst/>
            <a:ahLst/>
            <a:cxnLst/>
            <a:rect l="l" t="t" r="r" b="b"/>
            <a:pathLst>
              <a:path w="4118543" h="652876">
                <a:moveTo>
                  <a:pt x="0" y="0"/>
                </a:moveTo>
                <a:lnTo>
                  <a:pt x="4118543" y="0"/>
                </a:lnTo>
                <a:lnTo>
                  <a:pt x="4118543" y="652875"/>
                </a:lnTo>
                <a:lnTo>
                  <a:pt x="0" y="65287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" name="TextBox 10"/>
          <p:cNvSpPr txBox="1"/>
          <p:nvPr/>
        </p:nvSpPr>
        <p:spPr>
          <a:xfrm>
            <a:off x="1340534" y="3472187"/>
            <a:ext cx="15606932" cy="42407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98829" lvl="1" indent="-399415" algn="l">
              <a:lnSpc>
                <a:spcPts val="5697"/>
              </a:lnSpc>
              <a:buFont typeface="Arial"/>
              <a:buChar char="•"/>
            </a:pPr>
            <a:r>
              <a:rPr lang="en-US" sz="3699" spc="-251" dirty="0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Don’t worry - we still have until the end of May. </a:t>
            </a:r>
          </a:p>
          <a:p>
            <a:pPr marL="798829" lvl="1" indent="-399415" algn="l">
              <a:lnSpc>
                <a:spcPts val="5697"/>
              </a:lnSpc>
              <a:buFont typeface="Arial"/>
              <a:buChar char="•"/>
            </a:pPr>
            <a:r>
              <a:rPr lang="en-US" sz="3699" spc="-251" dirty="0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You will need to ensure you’re working remotely and with the support of your tutor. </a:t>
            </a:r>
          </a:p>
          <a:p>
            <a:pPr marL="798829" lvl="1" indent="-399415" algn="l">
              <a:lnSpc>
                <a:spcPts val="5697"/>
              </a:lnSpc>
              <a:buFont typeface="Arial"/>
              <a:buChar char="•"/>
            </a:pPr>
            <a:r>
              <a:rPr lang="en-US" sz="3699" spc="-251" dirty="0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Ensure you’re scheduling calls at the earliest convenient time. </a:t>
            </a:r>
          </a:p>
          <a:p>
            <a:pPr marL="798829" lvl="1" indent="-399415" algn="l">
              <a:lnSpc>
                <a:spcPts val="5697"/>
              </a:lnSpc>
              <a:buFont typeface="Arial"/>
              <a:buChar char="•"/>
            </a:pPr>
            <a:r>
              <a:rPr lang="en-US" sz="3699" spc="-251" dirty="0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Be proactive - don’t be the ones we have to chase. </a:t>
            </a:r>
          </a:p>
          <a:p>
            <a:pPr marL="798829" lvl="1" indent="-399415" algn="l">
              <a:lnSpc>
                <a:spcPts val="5697"/>
              </a:lnSpc>
              <a:buFont typeface="Arial"/>
              <a:buChar char="•"/>
            </a:pPr>
            <a:r>
              <a:rPr lang="en-US" sz="3699" spc="-251" dirty="0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Don’t risk failing. </a:t>
            </a:r>
          </a:p>
        </p:txBody>
      </p:sp>
      <p:sp>
        <p:nvSpPr>
          <p:cNvPr id="11" name="Freeform 11"/>
          <p:cNvSpPr/>
          <p:nvPr/>
        </p:nvSpPr>
        <p:spPr>
          <a:xfrm>
            <a:off x="6939780" y="9308047"/>
            <a:ext cx="2338659" cy="910559"/>
          </a:xfrm>
          <a:custGeom>
            <a:avLst/>
            <a:gdLst/>
            <a:ahLst/>
            <a:cxnLst/>
            <a:rect l="l" t="t" r="r" b="b"/>
            <a:pathLst>
              <a:path w="2338659" h="910559">
                <a:moveTo>
                  <a:pt x="0" y="0"/>
                </a:moveTo>
                <a:lnTo>
                  <a:pt x="2338659" y="0"/>
                </a:lnTo>
                <a:lnTo>
                  <a:pt x="2338659" y="910559"/>
                </a:lnTo>
                <a:lnTo>
                  <a:pt x="0" y="91055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ED1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85208"/>
            <a:ext cx="16230600" cy="8173092"/>
            <a:chOff x="0" y="0"/>
            <a:chExt cx="4274726" cy="215258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74726" cy="2152584"/>
            </a:xfrm>
            <a:custGeom>
              <a:avLst/>
              <a:gdLst/>
              <a:ahLst/>
              <a:cxnLst/>
              <a:rect l="l" t="t" r="r" b="b"/>
              <a:pathLst>
                <a:path w="4274726" h="2152584">
                  <a:moveTo>
                    <a:pt x="7155" y="0"/>
                  </a:moveTo>
                  <a:lnTo>
                    <a:pt x="4267571" y="0"/>
                  </a:lnTo>
                  <a:cubicBezTo>
                    <a:pt x="4271523" y="0"/>
                    <a:pt x="4274726" y="3203"/>
                    <a:pt x="4274726" y="7155"/>
                  </a:cubicBezTo>
                  <a:lnTo>
                    <a:pt x="4274726" y="2145429"/>
                  </a:lnTo>
                  <a:cubicBezTo>
                    <a:pt x="4274726" y="2147327"/>
                    <a:pt x="4273972" y="2149147"/>
                    <a:pt x="4272630" y="2150488"/>
                  </a:cubicBezTo>
                  <a:cubicBezTo>
                    <a:pt x="4271289" y="2151830"/>
                    <a:pt x="4269468" y="2152584"/>
                    <a:pt x="4267571" y="2152584"/>
                  </a:cubicBezTo>
                  <a:lnTo>
                    <a:pt x="7155" y="2152584"/>
                  </a:lnTo>
                  <a:cubicBezTo>
                    <a:pt x="5257" y="2152584"/>
                    <a:pt x="3437" y="2151830"/>
                    <a:pt x="2096" y="2150488"/>
                  </a:cubicBezTo>
                  <a:cubicBezTo>
                    <a:pt x="754" y="2149147"/>
                    <a:pt x="0" y="2147327"/>
                    <a:pt x="0" y="2145429"/>
                  </a:cubicBezTo>
                  <a:lnTo>
                    <a:pt x="0" y="7155"/>
                  </a:lnTo>
                  <a:cubicBezTo>
                    <a:pt x="0" y="5257"/>
                    <a:pt x="754" y="3437"/>
                    <a:pt x="2096" y="2096"/>
                  </a:cubicBezTo>
                  <a:cubicBezTo>
                    <a:pt x="3437" y="754"/>
                    <a:pt x="5257" y="0"/>
                    <a:pt x="7155" y="0"/>
                  </a:cubicBezTo>
                  <a:close/>
                </a:path>
              </a:pathLst>
            </a:custGeom>
            <a:solidFill>
              <a:srgbClr val="FCFFFD"/>
            </a:solidFill>
            <a:ln w="352425" cap="sq">
              <a:solidFill>
                <a:srgbClr val="A1CADA"/>
              </a:solidFill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274726" cy="219068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1952202" y="5487633"/>
            <a:ext cx="6335798" cy="4799367"/>
          </a:xfrm>
          <a:custGeom>
            <a:avLst/>
            <a:gdLst/>
            <a:ahLst/>
            <a:cxnLst/>
            <a:rect l="l" t="t" r="r" b="b"/>
            <a:pathLst>
              <a:path w="6335798" h="4799367">
                <a:moveTo>
                  <a:pt x="0" y="0"/>
                </a:moveTo>
                <a:lnTo>
                  <a:pt x="6335798" y="0"/>
                </a:lnTo>
                <a:lnTo>
                  <a:pt x="6335798" y="4799367"/>
                </a:lnTo>
                <a:lnTo>
                  <a:pt x="0" y="479936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Freeform 6"/>
          <p:cNvSpPr/>
          <p:nvPr/>
        </p:nvSpPr>
        <p:spPr>
          <a:xfrm flipH="1" flipV="1">
            <a:off x="28825" y="0"/>
            <a:ext cx="6335798" cy="4799367"/>
          </a:xfrm>
          <a:custGeom>
            <a:avLst/>
            <a:gdLst/>
            <a:ahLst/>
            <a:cxnLst/>
            <a:rect l="l" t="t" r="r" b="b"/>
            <a:pathLst>
              <a:path w="6335798" h="4799367">
                <a:moveTo>
                  <a:pt x="6335799" y="4799367"/>
                </a:moveTo>
                <a:lnTo>
                  <a:pt x="0" y="4799367"/>
                </a:lnTo>
                <a:lnTo>
                  <a:pt x="0" y="0"/>
                </a:lnTo>
                <a:lnTo>
                  <a:pt x="6335799" y="0"/>
                </a:lnTo>
                <a:lnTo>
                  <a:pt x="6335799" y="4799367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" name="TextBox 7"/>
          <p:cNvSpPr txBox="1"/>
          <p:nvPr/>
        </p:nvSpPr>
        <p:spPr>
          <a:xfrm>
            <a:off x="1340534" y="2641177"/>
            <a:ext cx="15606932" cy="16096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128"/>
              </a:lnSpc>
            </a:pPr>
            <a:r>
              <a:rPr lang="en-US" sz="9377" b="1" spc="-637">
                <a:solidFill>
                  <a:srgbClr val="0499B8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Any questions after today?</a:t>
            </a:r>
          </a:p>
        </p:txBody>
      </p:sp>
      <p:sp>
        <p:nvSpPr>
          <p:cNvPr id="8" name="Freeform 8"/>
          <p:cNvSpPr/>
          <p:nvPr/>
        </p:nvSpPr>
        <p:spPr>
          <a:xfrm>
            <a:off x="165027" y="9376441"/>
            <a:ext cx="2271814" cy="773772"/>
          </a:xfrm>
          <a:custGeom>
            <a:avLst/>
            <a:gdLst/>
            <a:ahLst/>
            <a:cxnLst/>
            <a:rect l="l" t="t" r="r" b="b"/>
            <a:pathLst>
              <a:path w="2271814" h="773772">
                <a:moveTo>
                  <a:pt x="0" y="0"/>
                </a:moveTo>
                <a:lnTo>
                  <a:pt x="2271814" y="0"/>
                </a:lnTo>
                <a:lnTo>
                  <a:pt x="2271814" y="773771"/>
                </a:lnTo>
                <a:lnTo>
                  <a:pt x="0" y="77377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9" name="Freeform 9"/>
          <p:cNvSpPr/>
          <p:nvPr/>
        </p:nvSpPr>
        <p:spPr>
          <a:xfrm>
            <a:off x="2576450" y="9436889"/>
            <a:ext cx="4118543" cy="652876"/>
          </a:xfrm>
          <a:custGeom>
            <a:avLst/>
            <a:gdLst/>
            <a:ahLst/>
            <a:cxnLst/>
            <a:rect l="l" t="t" r="r" b="b"/>
            <a:pathLst>
              <a:path w="4118543" h="652876">
                <a:moveTo>
                  <a:pt x="0" y="0"/>
                </a:moveTo>
                <a:lnTo>
                  <a:pt x="4118543" y="0"/>
                </a:lnTo>
                <a:lnTo>
                  <a:pt x="4118543" y="652875"/>
                </a:lnTo>
                <a:lnTo>
                  <a:pt x="0" y="65287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" name="TextBox 10"/>
          <p:cNvSpPr txBox="1"/>
          <p:nvPr/>
        </p:nvSpPr>
        <p:spPr>
          <a:xfrm>
            <a:off x="1814205" y="4381653"/>
            <a:ext cx="14659590" cy="28550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98829" lvl="1" indent="-399415" algn="l">
              <a:lnSpc>
                <a:spcPts val="5697"/>
              </a:lnSpc>
              <a:buFont typeface="Arial"/>
              <a:buChar char="•"/>
            </a:pPr>
            <a:r>
              <a:rPr lang="en-US" sz="3699" spc="-251" dirty="0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Message your tutor as the first point of call (email or teams)</a:t>
            </a:r>
          </a:p>
          <a:p>
            <a:pPr marL="798829" lvl="1" indent="-399415" algn="l">
              <a:lnSpc>
                <a:spcPts val="5697"/>
              </a:lnSpc>
              <a:buFont typeface="Arial"/>
              <a:buChar char="•"/>
            </a:pPr>
            <a:r>
              <a:rPr lang="en-US" sz="3699" spc="-251" dirty="0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If you need anything else, please message us around </a:t>
            </a:r>
            <a:r>
              <a:rPr lang="en-US" sz="3699" spc="-251" dirty="0" err="1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DiSE</a:t>
            </a:r>
            <a:r>
              <a:rPr lang="en-US" sz="3699" spc="-251" dirty="0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 completion. </a:t>
            </a:r>
          </a:p>
          <a:p>
            <a:pPr marL="1597659" lvl="2" indent="-532553" algn="l">
              <a:lnSpc>
                <a:spcPts val="5697"/>
              </a:lnSpc>
              <a:buFont typeface="Arial"/>
              <a:buChar char="⚬"/>
            </a:pPr>
            <a:r>
              <a:rPr lang="en-US" sz="3699" spc="-251" dirty="0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Steph Tirrell - steph.tirrell@loucoll.ac.uk (</a:t>
            </a:r>
            <a:r>
              <a:rPr lang="en-US" sz="3699" spc="-251" dirty="0" err="1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DiSE</a:t>
            </a:r>
            <a:r>
              <a:rPr lang="en-US" sz="3699" spc="-251" dirty="0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) </a:t>
            </a:r>
          </a:p>
          <a:p>
            <a:pPr marL="1597659" lvl="2" indent="-532553" algn="l">
              <a:lnSpc>
                <a:spcPts val="5697"/>
              </a:lnSpc>
              <a:buFont typeface="Arial"/>
              <a:buChar char="⚬"/>
            </a:pPr>
            <a:r>
              <a:rPr lang="en-US" sz="3699" spc="-251" dirty="0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Tom Boardman – thomas.boardman@loucoll.ac.uk (YTP/EA)</a:t>
            </a:r>
          </a:p>
        </p:txBody>
      </p:sp>
      <p:sp>
        <p:nvSpPr>
          <p:cNvPr id="11" name="Freeform 11"/>
          <p:cNvSpPr/>
          <p:nvPr/>
        </p:nvSpPr>
        <p:spPr>
          <a:xfrm>
            <a:off x="6939780" y="9308047"/>
            <a:ext cx="2338659" cy="910559"/>
          </a:xfrm>
          <a:custGeom>
            <a:avLst/>
            <a:gdLst/>
            <a:ahLst/>
            <a:cxnLst/>
            <a:rect l="l" t="t" r="r" b="b"/>
            <a:pathLst>
              <a:path w="2338659" h="910559">
                <a:moveTo>
                  <a:pt x="0" y="0"/>
                </a:moveTo>
                <a:lnTo>
                  <a:pt x="2338659" y="0"/>
                </a:lnTo>
                <a:lnTo>
                  <a:pt x="2338659" y="910559"/>
                </a:lnTo>
                <a:lnTo>
                  <a:pt x="0" y="91055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530</Words>
  <Application>Microsoft Office PowerPoint</Application>
  <PresentationFormat>Custom</PresentationFormat>
  <Paragraphs>85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Sugar Pie</vt:lpstr>
      <vt:lpstr>Quicksand</vt:lpstr>
      <vt:lpstr>Calibri</vt:lpstr>
      <vt:lpstr>Arial</vt:lpstr>
      <vt:lpstr>Quicksand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End of YTP/</dc:title>
  <dc:creator>Steph Tirrell</dc:creator>
  <cp:lastModifiedBy>Steph Tirrell</cp:lastModifiedBy>
  <cp:revision>2</cp:revision>
  <dcterms:created xsi:type="dcterms:W3CDTF">2006-08-16T00:00:00Z</dcterms:created>
  <dcterms:modified xsi:type="dcterms:W3CDTF">2026-03-19T10:36:48Z</dcterms:modified>
  <dc:identifier>DAHCbTUqmTc</dc:identifier>
</cp:coreProperties>
</file>