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6.xml" ContentType="application/vnd.openxmlformats-officedocument.theme+xml"/>
  <Override PartName="/ppt/slideLayouts/slideLayout9.xml" ContentType="application/vnd.openxmlformats-officedocument.presentationml.slideLayout+xml"/>
  <Override PartName="/ppt/theme/theme7.xml" ContentType="application/vnd.openxmlformats-officedocument.theme+xml"/>
  <Override PartName="/ppt/slideLayouts/slideLayout10.xml" ContentType="application/vnd.openxmlformats-officedocument.presentationml.slideLayout+xml"/>
  <Override PartName="/ppt/theme/theme8.xml" ContentType="application/vnd.openxmlformats-officedocument.theme+xml"/>
  <Override PartName="/ppt/slideLayouts/slideLayout11.xml" ContentType="application/vnd.openxmlformats-officedocument.presentationml.slideLayout+xml"/>
  <Override PartName="/ppt/theme/theme9.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10.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 id="2147483660" r:id="rId2"/>
    <p:sldMasterId id="2147483662" r:id="rId3"/>
    <p:sldMasterId id="2147483666" r:id="rId4"/>
    <p:sldMasterId id="2147483670" r:id="rId5"/>
    <p:sldMasterId id="2147483684" r:id="rId6"/>
    <p:sldMasterId id="2147483686" r:id="rId7"/>
    <p:sldMasterId id="2147483688" r:id="rId8"/>
    <p:sldMasterId id="2147483692" r:id="rId9"/>
    <p:sldMasterId id="2147483694" r:id="rId10"/>
    <p:sldMasterId id="2147483704" r:id="rId11"/>
  </p:sldMasterIdLst>
  <p:notesMasterIdLst>
    <p:notesMasterId r:id="rId41"/>
  </p:notesMasterIdLst>
  <p:handoutMasterIdLst>
    <p:handoutMasterId r:id="rId42"/>
  </p:handoutMasterIdLst>
  <p:sldIdLst>
    <p:sldId id="256" r:id="rId12"/>
    <p:sldId id="2433" r:id="rId13"/>
    <p:sldId id="2438" r:id="rId14"/>
    <p:sldId id="338" r:id="rId15"/>
    <p:sldId id="292" r:id="rId16"/>
    <p:sldId id="298" r:id="rId17"/>
    <p:sldId id="335" r:id="rId18"/>
    <p:sldId id="303" r:id="rId19"/>
    <p:sldId id="310" r:id="rId20"/>
    <p:sldId id="1023" r:id="rId21"/>
    <p:sldId id="341" r:id="rId22"/>
    <p:sldId id="308" r:id="rId23"/>
    <p:sldId id="347" r:id="rId24"/>
    <p:sldId id="313" r:id="rId25"/>
    <p:sldId id="1022" r:id="rId26"/>
    <p:sldId id="2439" r:id="rId27"/>
    <p:sldId id="291" r:id="rId28"/>
    <p:sldId id="275" r:id="rId29"/>
    <p:sldId id="318" r:id="rId30"/>
    <p:sldId id="475" r:id="rId31"/>
    <p:sldId id="290" r:id="rId32"/>
    <p:sldId id="1091" r:id="rId33"/>
    <p:sldId id="1087" r:id="rId34"/>
    <p:sldId id="2437" r:id="rId35"/>
    <p:sldId id="289" r:id="rId36"/>
    <p:sldId id="2432" r:id="rId37"/>
    <p:sldId id="362" r:id="rId38"/>
    <p:sldId id="288" r:id="rId39"/>
    <p:sldId id="287" r:id="rId4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77" autoAdjust="0"/>
    <p:restoredTop sz="94249" autoAdjust="0"/>
  </p:normalViewPr>
  <p:slideViewPr>
    <p:cSldViewPr snapToGrid="0">
      <p:cViewPr varScale="1">
        <p:scale>
          <a:sx n="115" d="100"/>
          <a:sy n="115" d="100"/>
        </p:scale>
        <p:origin x="1482"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744DB365-7450-4D90-8205-6BD2AAE61031}" type="datetimeFigureOut">
              <a:rPr lang="en-GB" smtClean="0"/>
              <a:t>05/03/2020</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58BAB495-4E12-45B9-BCDE-83B49C6DB252}" type="slidenum">
              <a:rPr lang="en-GB" smtClean="0"/>
              <a:t>‹#›</a:t>
            </a:fld>
            <a:endParaRPr lang="en-GB"/>
          </a:p>
        </p:txBody>
      </p:sp>
    </p:spTree>
    <p:extLst>
      <p:ext uri="{BB962C8B-B14F-4D97-AF65-F5344CB8AC3E}">
        <p14:creationId xmlns:p14="http://schemas.microsoft.com/office/powerpoint/2010/main" val="1862309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7FEBF27-79F7-46B5-9B4B-07298815B350}" type="datetimeFigureOut">
              <a:rPr lang="en-GB" smtClean="0"/>
              <a:pPr/>
              <a:t>05/03/2020</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46B5ADD1-F630-4E93-A65F-2BE7E463F77D}"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england.nhs.uk/ahp/" TargetMode="External"/><Relationship Id="rId2" Type="http://schemas.openxmlformats.org/officeDocument/2006/relationships/slide" Target="../slides/slide16.xml"/><Relationship Id="rId1" Type="http://schemas.openxmlformats.org/officeDocument/2006/relationships/notesMaster" Target="../notesMasters/notesMaster1.xml"/><Relationship Id="rId5" Type="http://schemas.openxmlformats.org/officeDocument/2006/relationships/hyperlink" Target="https://www.england.nhs.uk/long-term-plan/" TargetMode="External"/><Relationship Id="rId4" Type="http://schemas.openxmlformats.org/officeDocument/2006/relationships/hyperlink" Target="https://nhs.us12.list-manage.com/track/click?u=73c3d4c9798efad92c827e730&amp;id=97ef67e247&amp;e=9d41d4f655" TargetMode="Externa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kbr-slc.kb.net/Article/Index/12/2?id=2364&amp;fromwidget=false&amp;searchid=18389810&amp;isSearch=true" TargetMode="External"/><Relationship Id="rId2" Type="http://schemas.openxmlformats.org/officeDocument/2006/relationships/slide" Target="../slides/slide20.xml"/><Relationship Id="rId1" Type="http://schemas.openxmlformats.org/officeDocument/2006/relationships/notesMaster" Target="../notesMasters/notesMaster1.xml"/><Relationship Id="rId6" Type="http://schemas.openxmlformats.org/officeDocument/2006/relationships/hyperlink" Target="https://www.gov.uk/employment-support-allowance/overview" TargetMode="External"/><Relationship Id="rId5" Type="http://schemas.openxmlformats.org/officeDocument/2006/relationships/hyperlink" Target="http://www.direct.gov.uk/en/CaringForSomeone/index.htm" TargetMode="External"/><Relationship Id="rId4" Type="http://schemas.openxmlformats.org/officeDocument/2006/relationships/hyperlink" Target="https://www.gov.uk/rent-room-in-your-home/the-rent-a-room-scheme"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savethestudent.org/money/student-money-survey-2018.html"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cp-slc.kb.net/"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thewhocarestrust.org.uk/"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thewhocarestrust.org.uk/"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gov.uk/definition-of-disability-under-equality-act-2010" TargetMode="External"/><Relationship Id="rId7" Type="http://schemas.openxmlformats.org/officeDocument/2006/relationships/hyperlink" Target="http://www.practitioners.slc.co.uk/products/full-time-undergraduate-education/full-time-disabled-students-allowances/travel-allowance/"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www.practitioners.slc.co.uk/products/full-time-undergraduate-education/full-time-disabled-students-allowances/non-medical-helper-allowance/" TargetMode="External"/><Relationship Id="rId5" Type="http://schemas.openxmlformats.org/officeDocument/2006/relationships/hyperlink" Target="http://www.practitioners.slc.co.uk/products/full-time-undergraduate-education/full-time-disabled-students-allowances/specialist-equipment-allowance/" TargetMode="External"/><Relationship Id="rId4" Type="http://schemas.openxmlformats.org/officeDocument/2006/relationships/hyperlink" Target="http://www.practitioners.slc.co.uk/products/full-time-undergraduate-education/full-time-disabled-students-allowances/general-allowance/"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v.uk/definition-of-disability-under-equality-act-2010" TargetMode="External"/><Relationship Id="rId7" Type="http://schemas.openxmlformats.org/officeDocument/2006/relationships/hyperlink" Target="http://www.practitioners.slc.co.uk/products/full-time-undergraduate-education/full-time-disabled-students-allowances/travel-allowance/"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www.practitioners.slc.co.uk/products/full-time-undergraduate-education/full-time-disabled-students-allowances/non-medical-helper-allowance/" TargetMode="External"/><Relationship Id="rId5" Type="http://schemas.openxmlformats.org/officeDocument/2006/relationships/hyperlink" Target="http://www.practitioners.slc.co.uk/products/full-time-undergraduate-education/full-time-disabled-students-allowances/specialist-equipment-allowance/" TargetMode="External"/><Relationship Id="rId4" Type="http://schemas.openxmlformats.org/officeDocument/2006/relationships/hyperlink" Target="http://www.practitioners.slc.co.uk/products/full-time-undergraduate-education/full-time-disabled-students-allowances/general-allowanc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p:txBody>
          <a:bodyPr wrap="square" numCol="1" anchor="t" anchorCtr="0" compatLnSpc="1">
            <a:prstTxWarp prst="textNoShape">
              <a:avLst/>
            </a:prstTxWarp>
            <a:normAutofit fontScale="92500" lnSpcReduction="20000"/>
          </a:bodyPr>
          <a:lstStyle/>
          <a:p>
            <a:pPr>
              <a:defRPr/>
            </a:pPr>
            <a:r>
              <a:rPr lang="en-GB" dirty="0"/>
              <a:t>Exceptions</a:t>
            </a:r>
          </a:p>
          <a:p>
            <a:pPr>
              <a:defRPr/>
            </a:pPr>
            <a:endParaRPr lang="en-GB" dirty="0"/>
          </a:p>
          <a:p>
            <a:pPr marL="412750" indent="-341313">
              <a:spcBef>
                <a:spcPts val="600"/>
              </a:spcBef>
              <a:buFontTx/>
              <a:buChar char="•"/>
              <a:defRPr/>
            </a:pPr>
            <a:r>
              <a:rPr lang="en-US" dirty="0"/>
              <a:t>If the student, their spouse, civil partner, parent/stepparent are recognised by the Government as a refugee and lived in this country since this status was awarded.</a:t>
            </a:r>
          </a:p>
          <a:p>
            <a:pPr marL="412750" indent="-341313">
              <a:spcBef>
                <a:spcPts val="600"/>
              </a:spcBef>
              <a:defRPr/>
            </a:pPr>
            <a:endParaRPr lang="en-US" dirty="0"/>
          </a:p>
          <a:p>
            <a:pPr marL="412750" indent="-341313">
              <a:spcBef>
                <a:spcPts val="600"/>
              </a:spcBef>
              <a:buFontTx/>
              <a:buChar char="•"/>
              <a:defRPr/>
            </a:pPr>
            <a:r>
              <a:rPr lang="en-US" dirty="0"/>
              <a:t> If the student, their spouse, civil partner, parent/stepparent, have been granted Humanitarian Protection to stay in the   UK  by the Home Office, resulting from a failed asylum application. </a:t>
            </a:r>
          </a:p>
          <a:p>
            <a:pPr marL="412750" indent="-341313">
              <a:spcBef>
                <a:spcPts val="600"/>
              </a:spcBef>
              <a:buFontTx/>
              <a:buChar char="•"/>
              <a:defRPr/>
            </a:pPr>
            <a:endParaRPr lang="en-US" dirty="0"/>
          </a:p>
          <a:p>
            <a:pPr marL="412750" indent="-341313">
              <a:spcBef>
                <a:spcPts val="600"/>
              </a:spcBef>
              <a:buFontTx/>
              <a:buChar char="•"/>
              <a:defRPr/>
            </a:pPr>
            <a:r>
              <a:rPr lang="en-US" dirty="0"/>
              <a:t> If student is the child of a Swiss national or Turkish worker, and been ordinarily resident in the EEA and Switzerland/Turkey for the three year period immediately before the first day of the first academic year of their course</a:t>
            </a:r>
          </a:p>
          <a:p>
            <a:pPr marL="412750" indent="-341313">
              <a:spcBef>
                <a:spcPts val="600"/>
              </a:spcBef>
              <a:buFontTx/>
              <a:buNone/>
              <a:defRPr/>
            </a:pPr>
            <a:endParaRPr lang="en-US" dirty="0"/>
          </a:p>
          <a:p>
            <a:pPr marL="412750" indent="-341313">
              <a:spcBef>
                <a:spcPts val="600"/>
              </a:spcBef>
              <a:buFontTx/>
              <a:buNone/>
              <a:defRPr/>
            </a:pPr>
            <a:r>
              <a:rPr lang="en-US" dirty="0"/>
              <a:t>Long</a:t>
            </a:r>
            <a:r>
              <a:rPr lang="en-US" baseline="0" dirty="0"/>
              <a:t> Residency Rule</a:t>
            </a:r>
          </a:p>
          <a:p>
            <a:pPr marL="412750" indent="-341313">
              <a:spcBef>
                <a:spcPts val="600"/>
              </a:spcBef>
              <a:buFontTx/>
              <a:buNone/>
              <a:defRPr/>
            </a:pPr>
            <a:endParaRPr lang="en-US" baseline="0" dirty="0"/>
          </a:p>
          <a:p>
            <a:pPr marL="360000" indent="-360000" eaLnBrk="0" hangingPunct="0">
              <a:spcBef>
                <a:spcPts val="0"/>
              </a:spcBef>
              <a:defRPr/>
            </a:pPr>
            <a:r>
              <a:rPr lang="en-GB" sz="1200" dirty="0">
                <a:latin typeface="Arial" pitchFamily="34" charset="0"/>
                <a:cs typeface="Arial" pitchFamily="34" charset="0"/>
              </a:rPr>
              <a:t>The long residency regulation extends eligibility for student finance out to</a:t>
            </a:r>
            <a:r>
              <a:rPr lang="en-GB" sz="1200" baseline="0" dirty="0">
                <a:latin typeface="Arial" pitchFamily="34" charset="0"/>
                <a:cs typeface="Arial" pitchFamily="34" charset="0"/>
              </a:rPr>
              <a:t> </a:t>
            </a:r>
            <a:r>
              <a:rPr lang="en-GB" sz="1200" dirty="0">
                <a:latin typeface="Arial" pitchFamily="34" charset="0"/>
                <a:cs typeface="Arial" pitchFamily="34" charset="0"/>
              </a:rPr>
              <a:t>students who qualify under and can evidence one of the following criteria: </a:t>
            </a:r>
          </a:p>
          <a:p>
            <a:pPr marL="360000" indent="-360000" eaLnBrk="0" hangingPunct="0">
              <a:spcBef>
                <a:spcPts val="0"/>
              </a:spcBef>
              <a:defRPr/>
            </a:pPr>
            <a:endParaRPr lang="en-GB" sz="1200" dirty="0">
              <a:latin typeface="Arial" pitchFamily="34" charset="0"/>
              <a:cs typeface="Arial" pitchFamily="34" charset="0"/>
            </a:endParaRPr>
          </a:p>
          <a:p>
            <a:pPr marL="360000" indent="-360000">
              <a:buFont typeface="Arial" pitchFamily="34" charset="0"/>
              <a:buChar char="•"/>
            </a:pPr>
            <a:r>
              <a:rPr lang="en-GB" sz="1200" dirty="0">
                <a:latin typeface="Arial" pitchFamily="34" charset="0"/>
                <a:cs typeface="Arial" pitchFamily="34" charset="0"/>
              </a:rPr>
              <a:t>Applicants aged under 18 years of age are required to have lived in the UK for at least 7 years</a:t>
            </a:r>
          </a:p>
          <a:p>
            <a:pPr marL="360000" indent="-360000">
              <a:buFont typeface="Arial" pitchFamily="34" charset="0"/>
              <a:buChar char="•"/>
            </a:pPr>
            <a:endParaRPr lang="en-GB" sz="1200" dirty="0">
              <a:latin typeface="Arial" pitchFamily="34" charset="0"/>
              <a:cs typeface="Arial" pitchFamily="34" charset="0"/>
            </a:endParaRPr>
          </a:p>
          <a:p>
            <a:pPr marL="360000" indent="-360000">
              <a:buFont typeface="Arial" pitchFamily="34" charset="0"/>
              <a:buChar char="•"/>
            </a:pPr>
            <a:r>
              <a:rPr lang="en-GB" sz="1200" dirty="0">
                <a:latin typeface="Arial" pitchFamily="34" charset="0"/>
                <a:cs typeface="Arial" pitchFamily="34" charset="0"/>
              </a:rPr>
              <a:t>Applicants aged 18 years and above are required to have either spent at</a:t>
            </a:r>
            <a:r>
              <a:rPr lang="en-GB" sz="1200" baseline="0" dirty="0">
                <a:latin typeface="Arial" pitchFamily="34" charset="0"/>
                <a:cs typeface="Arial" pitchFamily="34" charset="0"/>
              </a:rPr>
              <a:t> </a:t>
            </a:r>
            <a:r>
              <a:rPr lang="en-GB" sz="1200" dirty="0">
                <a:latin typeface="Arial" pitchFamily="34" charset="0"/>
                <a:cs typeface="Arial" pitchFamily="34" charset="0"/>
              </a:rPr>
              <a:t>least half their life in the UK or at least 20 years in the UK </a:t>
            </a:r>
          </a:p>
          <a:p>
            <a:pPr marL="360000" indent="-360000"/>
            <a:endParaRPr lang="en-GB" sz="1200" dirty="0">
              <a:latin typeface="Arial" pitchFamily="34" charset="0"/>
              <a:cs typeface="Arial" pitchFamily="34" charset="0"/>
            </a:endParaRPr>
          </a:p>
          <a:p>
            <a:pPr marL="360000" indent="-360000">
              <a:buFont typeface="Arial" pitchFamily="34" charset="0"/>
              <a:buChar char="•"/>
            </a:pPr>
            <a:r>
              <a:rPr lang="en-GB" sz="1200" dirty="0">
                <a:latin typeface="Arial" pitchFamily="34" charset="0"/>
                <a:cs typeface="Arial" pitchFamily="34" charset="0"/>
              </a:rPr>
              <a:t>This needs to include three years’ lawful ordinary residence before the first day of the first academic year of the course for all such applicants</a:t>
            </a:r>
          </a:p>
          <a:p>
            <a:pPr marL="412750" indent="-341313">
              <a:spcBef>
                <a:spcPts val="600"/>
              </a:spcBef>
              <a:buFontTx/>
              <a:buNone/>
              <a:defRPr/>
            </a:pPr>
            <a:endParaRPr lang="en-US" dirty="0"/>
          </a:p>
        </p:txBody>
      </p:sp>
      <p:sp>
        <p:nvSpPr>
          <p:cNvPr id="105476"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C4736F6-ECB2-440F-AD25-CBBB857FA06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870526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GB" sz="1200" b="0" i="0" kern="1200" dirty="0">
                <a:solidFill>
                  <a:schemeClr val="tx1"/>
                </a:solidFill>
                <a:effectLst/>
                <a:latin typeface="+mn-lt"/>
                <a:ea typeface="+mn-ea"/>
                <a:cs typeface="+mn-cs"/>
              </a:rPr>
              <a:t>Childcare Grant is additional income assessed funding to help students with children pay the costs of childcare during study. </a:t>
            </a:r>
          </a:p>
          <a:p>
            <a:r>
              <a:rPr lang="en-GB" sz="1200" b="0" i="0" kern="1200" dirty="0">
                <a:solidFill>
                  <a:schemeClr val="tx1"/>
                </a:solidFill>
                <a:effectLst/>
                <a:latin typeface="+mn-lt"/>
                <a:ea typeface="+mn-ea"/>
                <a:cs typeface="+mn-cs"/>
              </a:rPr>
              <a:t>They may be eligible for help with their childcare costs if they:</a:t>
            </a:r>
          </a:p>
          <a:p>
            <a:r>
              <a:rPr lang="en-GB" sz="1200" b="0" i="0" kern="1200" dirty="0">
                <a:solidFill>
                  <a:schemeClr val="tx1"/>
                </a:solidFill>
                <a:effectLst/>
                <a:latin typeface="+mn-lt"/>
                <a:ea typeface="+mn-ea"/>
                <a:cs typeface="+mn-cs"/>
              </a:rPr>
              <a:t>are a full-time student</a:t>
            </a:r>
          </a:p>
          <a:p>
            <a:r>
              <a:rPr lang="en-GB" sz="1200" b="0" i="0" kern="1200" dirty="0">
                <a:solidFill>
                  <a:schemeClr val="tx1"/>
                </a:solidFill>
                <a:effectLst/>
                <a:latin typeface="+mn-lt"/>
                <a:ea typeface="+mn-ea"/>
                <a:cs typeface="+mn-cs"/>
              </a:rPr>
              <a:t>have children under 15, or under 17 if the child has special educational needs</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The grant doesn’t usually need to be paid back.</a:t>
            </a:r>
          </a:p>
          <a:p>
            <a:r>
              <a:rPr lang="en-GB" sz="1200" b="0" i="0" kern="1200" dirty="0">
                <a:solidFill>
                  <a:schemeClr val="tx1"/>
                </a:solidFill>
                <a:effectLst/>
                <a:latin typeface="+mn-lt"/>
                <a:ea typeface="+mn-ea"/>
                <a:cs typeface="+mn-cs"/>
              </a:rPr>
              <a:t> </a:t>
            </a:r>
          </a:p>
          <a:p>
            <a:r>
              <a:rPr lang="en-GB" sz="1200" b="0" i="0" kern="1200" dirty="0">
                <a:solidFill>
                  <a:schemeClr val="tx1"/>
                </a:solidFill>
                <a:effectLst/>
                <a:latin typeface="+mn-lt"/>
                <a:ea typeface="+mn-ea"/>
                <a:cs typeface="+mn-cs"/>
              </a:rPr>
              <a:t>Income-related, unemployment and housing benefits are not affected by Childcare Grant. Students must not be in receipt of the Childcare Element of the Working Tax Credit, the Childcare Element of Universal Credit, Tax-free Childcare from HM Revenue and Customs (HMRC) or NHS funded childcare grants at the same time as the Childcare Grant.</a:t>
            </a:r>
          </a:p>
          <a:p>
            <a:endParaRPr lang="en-GB" dirty="0"/>
          </a:p>
          <a:p>
            <a:r>
              <a:rPr lang="en-GB" sz="1200" b="0" i="0" kern="1200" dirty="0">
                <a:solidFill>
                  <a:schemeClr val="tx1"/>
                </a:solidFill>
                <a:effectLst/>
                <a:latin typeface="+mn-lt"/>
                <a:ea typeface="+mn-ea"/>
                <a:cs typeface="+mn-cs"/>
              </a:rPr>
              <a:t>Parents’ Learning Allowance is additional funding to help students who are also parents. This can be used for everyday costs of study, such as books, study materials and travel.</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It doesn’t usually need to be paid back unless they leave their course early. It is paid directly to the student in addition to other student finance they can get.</a:t>
            </a:r>
          </a:p>
          <a:p>
            <a:r>
              <a:rPr lang="en-GB" sz="1200" b="0" i="0" kern="1200" dirty="0">
                <a:solidFill>
                  <a:schemeClr val="tx1"/>
                </a:solidFill>
                <a:effectLst/>
                <a:latin typeface="+mn-lt"/>
                <a:ea typeface="+mn-ea"/>
                <a:cs typeface="+mn-cs"/>
              </a:rPr>
              <a:t>Parents’ Learning Allowance won’t affect their existing benefits.</a:t>
            </a:r>
          </a:p>
          <a:p>
            <a:endParaRPr lang="en-GB" dirty="0"/>
          </a:p>
          <a:p>
            <a:r>
              <a:rPr lang="en-GB" sz="1200" b="0" i="0" kern="1200" dirty="0">
                <a:solidFill>
                  <a:schemeClr val="tx1"/>
                </a:solidFill>
                <a:effectLst/>
                <a:latin typeface="+mn-lt"/>
                <a:ea typeface="+mn-ea"/>
                <a:cs typeface="+mn-cs"/>
              </a:rPr>
              <a:t>Adult Dependants’ Grant is additional funding to help students who are financially responsible for another adult.</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The grant doesn’t usually have to be paid back unless they leave their course early.</a:t>
            </a:r>
          </a:p>
          <a:p>
            <a:r>
              <a:rPr lang="en-GB" sz="1200" b="0" i="0" kern="1200" dirty="0">
                <a:solidFill>
                  <a:schemeClr val="tx1"/>
                </a:solidFill>
                <a:effectLst/>
                <a:latin typeface="+mn-lt"/>
                <a:ea typeface="+mn-ea"/>
                <a:cs typeface="+mn-cs"/>
              </a:rPr>
              <a:t>The grant is paid directly to the student, in addition to any other student finance </a:t>
            </a:r>
          </a:p>
          <a:p>
            <a:pPr fontAlgn="base"/>
            <a:endParaRPr lang="en-GB" sz="1200" b="0" i="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D647F42-F17D-483E-A283-E9B9C65CEE40}"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GB" dirty="0"/>
              <a:t>In December 2019, the government announced that new and continuing nursing, midwifery students and many </a:t>
            </a:r>
            <a:r>
              <a:rPr lang="en-GB" dirty="0">
                <a:hlinkClick r:id="rId3"/>
              </a:rPr>
              <a:t>allied health</a:t>
            </a:r>
            <a:r>
              <a:rPr lang="en-GB" dirty="0"/>
              <a:t> students on pre-registration courses at English universities will receive a £5,000 maintenance grant each year. </a:t>
            </a:r>
          </a:p>
          <a:p>
            <a:endParaRPr lang="en-GB" dirty="0"/>
          </a:p>
          <a:p>
            <a:r>
              <a:rPr lang="en-GB" dirty="0"/>
              <a:t>The funding will be given to all eligible new and continuing degree-level nursing, midwifery and many allied health students from September 2020. </a:t>
            </a:r>
          </a:p>
          <a:p>
            <a:endParaRPr lang="en-GB" dirty="0"/>
          </a:p>
          <a:p>
            <a:r>
              <a:rPr lang="en-GB" dirty="0"/>
              <a:t>The government expects the £5,000 maintenance grants to benefit around 100,000 pre-registration nursing, midwifery and allied health degree students every year.</a:t>
            </a:r>
          </a:p>
          <a:p>
            <a:endParaRPr lang="en-GB" dirty="0"/>
          </a:p>
          <a:p>
            <a:r>
              <a:rPr lang="en-GB" dirty="0"/>
              <a:t>The funding comes as part of the government’s manifesto commitment to increase nurse numbers by 50,000 by 2025.</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Students will also be able to continue to access the appropriate funding for tuition and maintenance loans from the Student Loans Company</a:t>
            </a:r>
            <a:r>
              <a:rPr lang="en-GB" sz="1200" b="0" i="0" u="none" strike="noStrike" kern="1200" baseline="0" dirty="0">
                <a:solidFill>
                  <a:schemeClr val="tx1"/>
                </a:solidFill>
                <a:latin typeface="+mn-lt"/>
                <a:ea typeface="+mn-ea"/>
                <a:cs typeface="+mn-cs"/>
              </a:rPr>
              <a:t>, plus the existing NHSBSA </a:t>
            </a: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Learning Support Fund.</a:t>
            </a:r>
          </a:p>
          <a:p>
            <a:endParaRPr lang="en-GB" dirty="0"/>
          </a:p>
          <a:p>
            <a:r>
              <a:rPr lang="en-GB" dirty="0"/>
              <a:t>Students will receive at least £5,000 a year, with up to £3,000 further funding available for eligible students, including for:</a:t>
            </a:r>
          </a:p>
          <a:p>
            <a:r>
              <a:rPr lang="en-GB" dirty="0"/>
              <a:t>specialist disciplines that struggle to recruit, including mental health</a:t>
            </a:r>
          </a:p>
          <a:p>
            <a:r>
              <a:rPr lang="en-GB" dirty="0"/>
              <a:t>an additional childcare allowance, on top of the £1,000 already on offer</a:t>
            </a:r>
          </a:p>
          <a:p>
            <a:r>
              <a:rPr lang="en-GB" dirty="0"/>
              <a:t>areas of the country which have seen a decrease in people accepted on some nursing, midwifery and allied health courses over the past year</a:t>
            </a:r>
          </a:p>
          <a:p>
            <a:endParaRPr lang="en-GB" dirty="0"/>
          </a:p>
          <a:p>
            <a:r>
              <a:rPr lang="en-GB" dirty="0"/>
              <a:t>This means that some students could be eligible for up to £8,000 per year, with everyone getting at least £5,000. </a:t>
            </a:r>
          </a:p>
          <a:p>
            <a:endParaRPr lang="en-GB" dirty="0"/>
          </a:p>
          <a:p>
            <a:r>
              <a:rPr lang="en-GB" dirty="0"/>
              <a:t>The funding will not have to be repaid by recipients. </a:t>
            </a:r>
          </a:p>
          <a:p>
            <a:endParaRPr lang="en-GB" dirty="0"/>
          </a:p>
          <a:p>
            <a:r>
              <a:rPr lang="en-GB" dirty="0"/>
              <a:t>The full list of new and continuing students set to benefit from the funding is as follows:</a:t>
            </a:r>
          </a:p>
          <a:p>
            <a:r>
              <a:rPr lang="en-GB" dirty="0"/>
              <a:t>dietetics</a:t>
            </a:r>
          </a:p>
          <a:p>
            <a:r>
              <a:rPr lang="en-GB" dirty="0"/>
              <a:t>dental hygiene or dental therapy (level 5 courses)</a:t>
            </a:r>
          </a:p>
          <a:p>
            <a:r>
              <a:rPr lang="en-GB" dirty="0"/>
              <a:t>occupational therapy</a:t>
            </a:r>
          </a:p>
          <a:p>
            <a:r>
              <a:rPr lang="en-GB" dirty="0"/>
              <a:t>operating department practitioner (level 5 courses)</a:t>
            </a:r>
          </a:p>
          <a:p>
            <a:r>
              <a:rPr lang="en-GB" dirty="0"/>
              <a:t>orthoptics</a:t>
            </a:r>
          </a:p>
          <a:p>
            <a:r>
              <a:rPr lang="en-GB" dirty="0"/>
              <a:t>orthotics and prosthetics</a:t>
            </a:r>
          </a:p>
          <a:p>
            <a:r>
              <a:rPr lang="en-GB" dirty="0"/>
              <a:t>physiotherapy</a:t>
            </a:r>
          </a:p>
          <a:p>
            <a:r>
              <a:rPr lang="en-GB" dirty="0"/>
              <a:t>podiatry or chiropody</a:t>
            </a:r>
          </a:p>
          <a:p>
            <a:r>
              <a:rPr lang="en-GB" dirty="0"/>
              <a:t>radiography (diagnostic and therapeutic)</a:t>
            </a:r>
          </a:p>
          <a:p>
            <a:r>
              <a:rPr lang="en-GB" dirty="0"/>
              <a:t>speech and language therapy</a:t>
            </a:r>
          </a:p>
          <a:p>
            <a:r>
              <a:rPr lang="en-GB" dirty="0"/>
              <a:t>paramedicine</a:t>
            </a:r>
          </a:p>
          <a:p>
            <a:r>
              <a:rPr lang="en-GB" dirty="0"/>
              <a:t>midwifery</a:t>
            </a:r>
          </a:p>
          <a:p>
            <a:r>
              <a:rPr lang="en-GB" dirty="0"/>
              <a:t>nursing (adult, child, mental health, learning disability, joint nursing/social work)</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is the first time paramedic students will benefit from additional NHS funding while at university.</a:t>
            </a:r>
          </a:p>
          <a:p>
            <a:endParaRPr lang="en-GB" dirty="0"/>
          </a:p>
          <a:p>
            <a:r>
              <a:rPr lang="en-GB" dirty="0"/>
              <a:t>Extra payments worth up to £3,000 per academic year will be available for eligible students. Each year they could receive:</a:t>
            </a:r>
          </a:p>
          <a:p>
            <a:r>
              <a:rPr lang="en-GB" dirty="0"/>
              <a:t>£1,000 towards childcare costs</a:t>
            </a:r>
          </a:p>
          <a:p>
            <a:r>
              <a:rPr lang="en-GB" dirty="0"/>
              <a:t>£1,000 if studying in a region that is struggling to recruit</a:t>
            </a:r>
          </a:p>
          <a:p>
            <a:r>
              <a:rPr lang="en-GB" dirty="0"/>
              <a:t>£1,000 if they’re a new student studying a shortage specialism important to delivering the </a:t>
            </a:r>
            <a:r>
              <a:rPr lang="en-GB" dirty="0">
                <a:hlinkClick r:id="rId5"/>
              </a:rPr>
              <a:t>NHS Long Term Plan</a:t>
            </a:r>
            <a:r>
              <a:rPr lang="en-GB" dirty="0"/>
              <a:t> </a:t>
            </a:r>
          </a:p>
          <a:p>
            <a:endParaRPr lang="en-GB" dirty="0"/>
          </a:p>
          <a:p>
            <a:r>
              <a:rPr lang="en-GB" dirty="0"/>
              <a:t>The shortage specialisms have been confirmed as:</a:t>
            </a:r>
          </a:p>
          <a:p>
            <a:r>
              <a:rPr lang="en-GB" dirty="0"/>
              <a:t>mental health nursing</a:t>
            </a:r>
          </a:p>
          <a:p>
            <a:r>
              <a:rPr lang="en-GB" dirty="0"/>
              <a:t>learning disability nursing</a:t>
            </a:r>
          </a:p>
          <a:p>
            <a:r>
              <a:rPr lang="en-GB" dirty="0"/>
              <a:t>radiography (diagnostic and therapeutic)</a:t>
            </a:r>
          </a:p>
          <a:p>
            <a:r>
              <a:rPr lang="en-GB" dirty="0"/>
              <a:t>prosthetics and orthotics</a:t>
            </a:r>
          </a:p>
          <a:p>
            <a:r>
              <a:rPr lang="en-GB" dirty="0"/>
              <a:t>orthoptics and podiatry</a:t>
            </a: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The NHS Business Services Authority Student Services department will be responsible for administering this funding on behalf of the Department of Health and Social Care (DHSC). We are working closely with DHSC colleagues to set out the details regarding how and when students will access this additional support. This will include an updated digital application system to make the process as easy as possible for students.</a:t>
            </a: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NHSBSA will be updating their website</a:t>
            </a:r>
            <a:r>
              <a:rPr lang="en-GB" sz="1200" b="1" i="1"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t>
            </a: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and social media channels with information as soon as it becomes available and will be holding some stakeholder events this year to explain the funding in more detail as well as the system and how students can apply</a:t>
            </a: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
            </a:r>
            <a:b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br>
            <a:r>
              <a:rPr lang="en-GB" sz="1200" b="0" i="0" u="none" strike="noStrike" kern="1200" baseline="0" dirty="0">
                <a:solidFill>
                  <a:schemeClr val="tx1"/>
                </a:solidFill>
                <a:latin typeface="+mn-lt"/>
                <a:ea typeface="+mn-ea"/>
                <a:cs typeface="+mn-cs"/>
                <a:hlinkClick r:id="rId4">
                  <a:extLst>
                    <a:ext uri="{A12FA001-AC4F-418D-AE19-62706E023703}">
                      <ahyp:hlinkClr xmlns="" xmlns:ahyp="http://schemas.microsoft.com/office/drawing/2018/hyperlinkcolor" val="tx"/>
                    </a:ext>
                  </a:extLst>
                </a:hlinkClick>
              </a:rPr>
              <a:t>Practitioners who would like to receive these updates can sign up to the </a:t>
            </a:r>
            <a:r>
              <a:rPr lang="en-GB" sz="1200" b="0" i="0" u="none" strike="noStrike" kern="1200" baseline="0" dirty="0">
                <a:solidFill>
                  <a:schemeClr val="tx1"/>
                </a:solidFill>
                <a:latin typeface="+mn-lt"/>
                <a:ea typeface="+mn-ea"/>
                <a:cs typeface="+mn-cs"/>
              </a:rPr>
              <a:t>contact list on our website indicating an interest in the </a:t>
            </a:r>
            <a:r>
              <a:rPr lang="en-GB" sz="1200" b="0" i="1" u="none" strike="noStrike" kern="1200" baseline="0" dirty="0">
                <a:solidFill>
                  <a:schemeClr val="tx1"/>
                </a:solidFill>
                <a:latin typeface="+mn-lt"/>
                <a:ea typeface="+mn-ea"/>
                <a:cs typeface="+mn-cs"/>
              </a:rPr>
              <a:t>Learning Support Fund</a:t>
            </a:r>
            <a:r>
              <a:rPr lang="en-GB" sz="1200" b="0" i="0" u="none" strike="noStrike" kern="1200" baseline="0" dirty="0">
                <a:solidFill>
                  <a:schemeClr val="tx1"/>
                </a:solidFill>
                <a:latin typeface="+mn-lt"/>
                <a:ea typeface="+mn-ea"/>
                <a:cs typeface="+mn-cs"/>
              </a:rPr>
              <a:t> to ensure they're on our distribution list.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NHSBSA will also be setting up a separate contact list specifically for students who would like to receive updates.</a:t>
            </a: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What is the offer?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Nursing students on courses from September 2020 to receive at least £5,000 a year in additional funding for maintenance and associated study costs. </a:t>
            </a:r>
            <a:endParaRPr lang="en-GB" dirty="0">
              <a:effectLst/>
            </a:endParaRPr>
          </a:p>
          <a:p>
            <a:pPr lvl="0"/>
            <a:r>
              <a:rPr lang="en-GB" sz="1200" kern="1200" dirty="0">
                <a:solidFill>
                  <a:schemeClr val="tx1"/>
                </a:solidFill>
                <a:effectLst/>
                <a:latin typeface="+mn-lt"/>
                <a:ea typeface="+mn-ea"/>
                <a:cs typeface="+mn-cs"/>
              </a:rPr>
              <a:t>Up to a further £3,000 additional funding for childcare costs, and students in regions or specialisms struggling to recruit.</a:t>
            </a:r>
            <a:endParaRPr lang="en-GB" dirty="0">
              <a:effectLst/>
            </a:endParaRPr>
          </a:p>
          <a:p>
            <a:pPr lvl="0"/>
            <a:r>
              <a:rPr lang="en-GB" sz="1200" kern="1200" dirty="0">
                <a:solidFill>
                  <a:schemeClr val="tx1"/>
                </a:solidFill>
                <a:effectLst/>
                <a:latin typeface="+mn-lt"/>
                <a:ea typeface="+mn-ea"/>
                <a:cs typeface="+mn-cs"/>
              </a:rPr>
              <a:t>This means that some students could benefit from up to £8,000 in total support per year with everyone getting at least £5,000. The funding will not have to be repaid by recipients.</a:t>
            </a: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Which parts of the country will get the £1,000 grant?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Although Higher Education Institutes (HEIs) in some regions of the country have been growing their nursing numbers successfully, not all regions have been able to do this. We will undertake further work to support HEIs in the regions of the country that have seen faltering levels of applications. </a:t>
            </a:r>
            <a:endParaRPr lang="en-GB" dirty="0">
              <a:effectLst/>
            </a:endParaRPr>
          </a:p>
          <a:p>
            <a:pPr lvl="0"/>
            <a:r>
              <a:rPr lang="en-GB" sz="1200" kern="1200" dirty="0">
                <a:solidFill>
                  <a:schemeClr val="tx1"/>
                </a:solidFill>
                <a:effectLst/>
                <a:latin typeface="+mn-lt"/>
                <a:ea typeface="+mn-ea"/>
                <a:cs typeface="+mn-cs"/>
              </a:rPr>
              <a:t>£1,000 will be available for students in areas of the country which have seen a decrease in people accepted onto some nursing, midwifery and allied health courses over the past year. This funding will be available from 2021/22, with further details on who can access the support by the summer of 2020.</a:t>
            </a:r>
            <a:endParaRPr lang="en-GB" dirty="0">
              <a:effectLst/>
            </a:endParaRP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What will the support for students with children be?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New and continuing students with caring responsibilities will also benefit from    an additional £1,000 to help them balance their studies with their caring responsibilities, on top of the £1,000 already on offer.</a:t>
            </a:r>
            <a:endParaRPr lang="en-GB" dirty="0">
              <a:effectLst/>
            </a:endParaRP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Which groups are included, does this include midwifery and AHP students?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The additional funding will be available to pre-registration undergraduate and postgraduate students starting or continuing nursing and midwifery courses at degree level in the 2020/21 academic year. The same funding is also being made available to support undergraduate and postgraduate students starting or continuing courses in many allied health subjects and dental hygiene and dental therapy in 2020/21 </a:t>
            </a:r>
            <a:endParaRPr lang="en-GB" dirty="0">
              <a:effectLst/>
            </a:endParaRP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What other funding is available? </a:t>
            </a:r>
            <a:endParaRPr lang="en-GB" dirty="0">
              <a:effectLst/>
            </a:endParaRPr>
          </a:p>
          <a:p>
            <a:pPr lvl="0"/>
            <a:r>
              <a:rPr lang="en-GB" sz="1200" kern="1200" dirty="0">
                <a:solidFill>
                  <a:schemeClr val="tx1"/>
                </a:solidFill>
                <a:effectLst/>
                <a:latin typeface="+mn-lt"/>
                <a:ea typeface="+mn-ea"/>
                <a:cs typeface="+mn-cs"/>
              </a:rPr>
              <a:t>The new package will supplement existing support available to nursing students from the Department of Health and Social Care including travel and accommodation costs for clinical placements, funding for students facing financial hardship and childcare support. Students will also be able to continue to access funding for tuition and maintenance loans from the Student Loan Company.</a:t>
            </a:r>
          </a:p>
          <a:p>
            <a:pPr lvl="0"/>
            <a:endParaRPr lang="en-GB" sz="12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Does it apply to current students?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The package will be available from September 2020 and students studying at that point will be able to apply. </a:t>
            </a:r>
          </a:p>
          <a:p>
            <a:pPr lvl="0"/>
            <a:r>
              <a:rPr lang="en-GB" sz="1200" kern="1200" dirty="0">
                <a:solidFill>
                  <a:schemeClr val="tx1"/>
                </a:solidFill>
                <a:effectLst/>
                <a:latin typeface="+mn-lt"/>
                <a:ea typeface="+mn-ea"/>
                <a:cs typeface="+mn-cs"/>
              </a:rPr>
              <a:t>However, students who have completed their studies will not be entitled to this additional funding. Any student who steps off a course in the third year of study now will also not be entitled to this funding if they were to re-join the course. </a:t>
            </a:r>
          </a:p>
          <a:p>
            <a:endParaRPr lang="en-GB" sz="1200" kern="1200" dirty="0">
              <a:solidFill>
                <a:schemeClr val="tx1"/>
              </a:solidFill>
              <a:latin typeface="+mn-lt"/>
              <a:ea typeface="+mn-ea"/>
              <a:cs typeface="+mn-cs"/>
            </a:endParaRPr>
          </a:p>
          <a:p>
            <a:pPr lvl="0"/>
            <a:r>
              <a:rPr lang="en-GB" sz="1200" b="1" kern="1200" dirty="0">
                <a:solidFill>
                  <a:schemeClr val="tx1"/>
                </a:solidFill>
                <a:effectLst/>
                <a:latin typeface="+mn-lt"/>
                <a:ea typeface="+mn-ea"/>
                <a:cs typeface="+mn-cs"/>
              </a:rPr>
              <a:t>Will it differ depending on what university students go to?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Every student will receive an annual payment of at least £5,000 in non-repayable funding. Although Higher Education Institutes (HEIs) in some regions of England have been growing their nursing numbers successfully, not all regions have been able to do this, compounded by nursing shortages in the NHS workforce. </a:t>
            </a:r>
          </a:p>
          <a:p>
            <a:pPr lvl="0"/>
            <a:r>
              <a:rPr lang="en-GB" sz="1200" kern="1200" dirty="0">
                <a:solidFill>
                  <a:schemeClr val="tx1"/>
                </a:solidFill>
                <a:effectLst/>
                <a:latin typeface="+mn-lt"/>
                <a:ea typeface="+mn-ea"/>
                <a:cs typeface="+mn-cs"/>
              </a:rPr>
              <a:t>£1,000 will be available for students in areas of the country which have seen a decrease in people accepted onto some nursing, midwifery and allied health courses over the past year. This funding will be available from next year, with further details on who can access the support in early 2020.</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GB" sz="1200" b="1" kern="1200" dirty="0">
                <a:solidFill>
                  <a:schemeClr val="tx1"/>
                </a:solidFill>
                <a:effectLst/>
                <a:latin typeface="+mn-lt"/>
                <a:ea typeface="+mn-ea"/>
                <a:cs typeface="+mn-cs"/>
              </a:rPr>
              <a:t>What if I go to university in Scotland/NI/Wales? </a:t>
            </a:r>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This offer is available to students studying courses in England only. Decisions about the NHS workforce in Northern Ireland, Scotland and Wales, including the funding that they provide for students, are a matter for the Devolved Administrations of those countries.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5B8069-FBC7-48B5-9C33-0C2A48A6898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364555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marL="431800" indent="-358775">
              <a:defRPr/>
            </a:pPr>
            <a:r>
              <a:rPr lang="en-GB" b="1" dirty="0"/>
              <a:t>EU Students still need to download and complete a</a:t>
            </a:r>
            <a:r>
              <a:rPr lang="en-GB" b="1" baseline="0" dirty="0"/>
              <a:t> paper application form!</a:t>
            </a:r>
            <a:endParaRPr lang="en-GB" b="1" dirty="0"/>
          </a:p>
          <a:p>
            <a:pPr marL="431800" indent="-358775">
              <a:defRPr/>
            </a:pPr>
            <a:endParaRPr lang="en-GB" dirty="0"/>
          </a:p>
          <a:p>
            <a:pPr marL="431800" indent="-358775">
              <a:defRPr/>
            </a:pPr>
            <a:r>
              <a:rPr lang="en-GB" dirty="0"/>
              <a:t>Other notes of importance for students;</a:t>
            </a:r>
          </a:p>
          <a:p>
            <a:pPr marL="431800" indent="-358775">
              <a:buFontTx/>
              <a:buChar char="•"/>
              <a:defRPr/>
            </a:pPr>
            <a:endParaRPr lang="en-GB" dirty="0"/>
          </a:p>
          <a:p>
            <a:pPr marL="431800" indent="-358775">
              <a:buFontTx/>
              <a:buChar char="•"/>
              <a:defRPr/>
            </a:pPr>
            <a:r>
              <a:rPr lang="en-GB" dirty="0"/>
              <a:t>Make a note of your account log-in details and keep them safe</a:t>
            </a:r>
          </a:p>
          <a:p>
            <a:pPr marL="431800" indent="-358775">
              <a:buFontTx/>
              <a:buChar char="•"/>
              <a:defRPr/>
            </a:pPr>
            <a:endParaRPr lang="en-GB" dirty="0"/>
          </a:p>
          <a:p>
            <a:pPr marL="431800" indent="-358775">
              <a:buFontTx/>
              <a:buChar char="•"/>
              <a:defRPr/>
            </a:pPr>
            <a:r>
              <a:rPr lang="en-GB" dirty="0"/>
              <a:t>Agree to share information from your application, this helps apply for many bursaries and some scholarships</a:t>
            </a:r>
          </a:p>
          <a:p>
            <a:pPr marL="431800" indent="-358775">
              <a:defRPr/>
            </a:pPr>
            <a:endParaRPr lang="en-GB" dirty="0"/>
          </a:p>
          <a:p>
            <a:pPr marL="431800" indent="-358775">
              <a:buFont typeface="Arial" pitchFamily="34" charset="0"/>
              <a:buChar char="•"/>
              <a:defRPr/>
            </a:pPr>
            <a:r>
              <a:rPr lang="en-GB" dirty="0"/>
              <a:t>Make sure any evidence and information needed to support your application is supplied first time (yours and your parent/partners’)</a:t>
            </a:r>
          </a:p>
          <a:p>
            <a:pPr marL="431800" indent="-358775">
              <a:defRPr/>
            </a:pPr>
            <a:endParaRPr lang="en-GB" dirty="0"/>
          </a:p>
          <a:p>
            <a:pPr marL="431800" indent="-358775">
              <a:buFont typeface="Arial" pitchFamily="34" charset="0"/>
              <a:buChar char="•"/>
              <a:defRPr/>
            </a:pPr>
            <a:r>
              <a:rPr lang="en-GB" dirty="0"/>
              <a:t>Submit your application even if there is a delay in getting income details from your parent/sponsor so some funding (Tuition and Maintenance Loan) will be available when you start your course</a:t>
            </a:r>
          </a:p>
          <a:p>
            <a:pPr marL="431800" indent="-358775">
              <a:defRPr/>
            </a:pPr>
            <a:endParaRPr lang="en-GB" dirty="0"/>
          </a:p>
          <a:p>
            <a:pPr marL="431800" indent="-358775">
              <a:buFont typeface="Arial" pitchFamily="34" charset="0"/>
              <a:buChar char="•"/>
              <a:defRPr/>
            </a:pPr>
            <a:r>
              <a:rPr lang="en-GB" dirty="0"/>
              <a:t>If SFE ask you to send any additional evidence or documents to support your application use recorded delivery!</a:t>
            </a:r>
          </a:p>
          <a:p>
            <a:pPr marL="431800" indent="-358775">
              <a:buFont typeface="Arial" pitchFamily="34" charset="0"/>
              <a:buChar char="•"/>
              <a:defRPr/>
            </a:pPr>
            <a:endParaRPr lang="en-GB" dirty="0"/>
          </a:p>
          <a:p>
            <a:pPr marL="431800" indent="-358775">
              <a:defRPr/>
            </a:pPr>
            <a:r>
              <a:rPr lang="en-GB" dirty="0"/>
              <a:t>Before starting the application, students should have the following to hand:</a:t>
            </a:r>
          </a:p>
          <a:p>
            <a:pPr marL="431800" indent="-358775">
              <a:defRPr/>
            </a:pPr>
            <a:endParaRPr lang="en-GB" dirty="0"/>
          </a:p>
          <a:p>
            <a:pPr marL="431800" indent="-358775">
              <a:defRPr/>
            </a:pPr>
            <a:r>
              <a:rPr lang="en-GB" dirty="0"/>
              <a:t>•	Passport - SLC can check identity using valid UK passport details for most students</a:t>
            </a:r>
          </a:p>
          <a:p>
            <a:pPr marL="431800" indent="-358775">
              <a:defRPr/>
            </a:pPr>
            <a:endParaRPr lang="en-GB" dirty="0"/>
          </a:p>
          <a:p>
            <a:pPr marL="431800" indent="-358775">
              <a:defRPr/>
            </a:pPr>
            <a:r>
              <a:rPr lang="en-GB" dirty="0"/>
              <a:t>•	University and course details – Remember apply with your first choice initially so your application can be assessed as soon as possible</a:t>
            </a:r>
          </a:p>
          <a:p>
            <a:pPr marL="431800" indent="-358775">
              <a:defRPr/>
            </a:pPr>
            <a:r>
              <a:rPr lang="en-GB" dirty="0"/>
              <a:t>	</a:t>
            </a:r>
          </a:p>
          <a:p>
            <a:pPr marL="431800" indent="-358775">
              <a:defRPr/>
            </a:pPr>
            <a:r>
              <a:rPr lang="en-GB" dirty="0"/>
              <a:t>•	Bank account details</a:t>
            </a:r>
          </a:p>
          <a:p>
            <a:pPr marL="431800" indent="-358775">
              <a:defRPr/>
            </a:pPr>
            <a:endParaRPr lang="en-GB" dirty="0"/>
          </a:p>
          <a:p>
            <a:pPr marL="431800" indent="-358775">
              <a:defRPr/>
            </a:pPr>
            <a:r>
              <a:rPr lang="en-GB" dirty="0"/>
              <a:t>•	National Insurance number</a:t>
            </a:r>
          </a:p>
          <a:p>
            <a:pPr marL="431800" indent="-358775">
              <a:defRPr/>
            </a:pPr>
            <a:endParaRPr lang="en-GB" dirty="0"/>
          </a:p>
          <a:p>
            <a:pPr marL="431800" indent="-358775">
              <a:defRPr/>
            </a:pPr>
            <a:r>
              <a:rPr lang="en-GB" dirty="0"/>
              <a:t>•	Parent’s or partner’s National Insurance number and income details </a:t>
            </a:r>
          </a:p>
          <a:p>
            <a:pPr marL="431800" indent="-358775">
              <a:buFont typeface="Arial" pitchFamily="34" charset="0"/>
              <a:buChar char="•"/>
              <a:defRPr/>
            </a:pPr>
            <a:endParaRPr lang="en-GB" dirty="0"/>
          </a:p>
        </p:txBody>
      </p:sp>
      <p:sp>
        <p:nvSpPr>
          <p:cNvPr id="57348" name="Slide Number Placeholder 3"/>
          <p:cNvSpPr>
            <a:spLocks noGrp="1"/>
          </p:cNvSpPr>
          <p:nvPr>
            <p:ph type="sldNum" sz="quarter" idx="5"/>
          </p:nvPr>
        </p:nvSpPr>
        <p:spPr bwMode="auto">
          <a:noFill/>
          <a:ln>
            <a:miter lim="800000"/>
            <a:headEnd/>
            <a:tailEnd/>
          </a:ln>
        </p:spPr>
        <p:txBody>
          <a:bodyPr/>
          <a:lstStyle/>
          <a:p>
            <a:fld id="{3E0FD27D-A177-4A0F-B96B-18D052A8CC6D}" type="slidenum">
              <a:rPr lang="en-US" smtClean="0">
                <a:solidFill>
                  <a:prstClr val="black"/>
                </a:solidFill>
              </a:rPr>
              <a:pPr/>
              <a:t>18</a:t>
            </a:fld>
            <a:endParaRPr lang="en-US" dirty="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p:cNvSpPr>
            <a:spLocks noGrp="1" noRot="1" noChangeAspect="1" noTextEdit="1"/>
          </p:cNvSpPr>
          <p:nvPr>
            <p:ph type="sldImg"/>
          </p:nvPr>
        </p:nvSpPr>
        <p:spPr bwMode="auto">
          <a:noFill/>
          <a:ln>
            <a:solidFill>
              <a:srgbClr val="000000"/>
            </a:solidFill>
            <a:miter lim="800000"/>
            <a:headEnd/>
            <a:tailEnd/>
          </a:ln>
        </p:spPr>
      </p:sp>
      <p:sp>
        <p:nvSpPr>
          <p:cNvPr id="150531"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GB" dirty="0">
                <a:ea typeface="ＭＳ Ｐゴシック" pitchFamily="34" charset="-128"/>
              </a:rPr>
              <a:t>The easiest way for a student to prove their identity is to give us their valid UK passport number online, when they apply. We can then check and confirm their identity without them having to actually send us their passport. If a student doesn’t have a valid UK passport they’ll need to send us their original *birth or *adoption certificate, along with a Birth/Adoption Certificate Declaration Form. </a:t>
            </a:r>
          </a:p>
          <a:p>
            <a:endParaRPr lang="en-GB" dirty="0">
              <a:ea typeface="ＭＳ Ｐゴシック" pitchFamily="34" charset="-128"/>
            </a:endParaRPr>
          </a:p>
          <a:p>
            <a:r>
              <a:rPr lang="en-GB" dirty="0">
                <a:ea typeface="ＭＳ Ｐゴシック" pitchFamily="34" charset="-128"/>
              </a:rPr>
              <a:t>This is available from www.gov.uk </a:t>
            </a:r>
          </a:p>
          <a:p>
            <a:endParaRPr lang="en-GB" dirty="0">
              <a:ea typeface="ＭＳ Ｐゴシック" pitchFamily="34" charset="-128"/>
            </a:endParaRPr>
          </a:p>
          <a:p>
            <a:r>
              <a:rPr lang="en-GB" dirty="0">
                <a:ea typeface="ＭＳ Ｐゴシック" pitchFamily="34" charset="-128"/>
              </a:rPr>
              <a:t>If the student is a non-UK passport holder, they’ll need to send us their *valid non-UK passport and any original *supporting letters from the UK Border Agency explaining the student’s residency status. *These must be original documents, not photocopies. We’ll return them once we’ve confirmed their identity and checked they’re eligible. </a:t>
            </a:r>
          </a:p>
          <a:p>
            <a:endParaRPr lang="en-GB" dirty="0">
              <a:ea typeface="ＭＳ Ｐゴシック" pitchFamily="34" charset="-128"/>
            </a:endParaRPr>
          </a:p>
          <a:p>
            <a:r>
              <a:rPr lang="en-GB" dirty="0">
                <a:ea typeface="ＭＳ Ｐゴシック" pitchFamily="34" charset="-128"/>
              </a:rPr>
              <a:t>If there is more than one dependant child in the same household, a standard allowance of £1,130 is deducted from the household income for each of these additional dependants.  If there is more than one student from the same household in higher education (depending on household income) a further reduction may be possible through applying split contributions (expected parental contribution to a students maintenance costs)</a:t>
            </a:r>
          </a:p>
          <a:p>
            <a:endParaRPr lang="en-GB" dirty="0">
              <a:ea typeface="ＭＳ Ｐゴシック" pitchFamily="34" charset="-128"/>
            </a:endParaRPr>
          </a:p>
          <a:p>
            <a:r>
              <a:rPr lang="en-GB" dirty="0">
                <a:ea typeface="ＭＳ Ｐゴシック" pitchFamily="34" charset="-128"/>
              </a:rPr>
              <a:t>For example, in a household with two students and a household contribution of £500, this would be divided between the two students. Where students in the same household fall under different student finance regulations, their household contribution would be calculated according to the regulations which apply to their individual circumstances. The household contribution is then divided by the number of students in that household.</a:t>
            </a:r>
          </a:p>
          <a:p>
            <a:endParaRPr lang="en-GB" dirty="0">
              <a:ea typeface="ＭＳ Ｐゴシック" pitchFamily="34" charset="-128"/>
            </a:endParaRPr>
          </a:p>
          <a:p>
            <a:r>
              <a:rPr lang="en-GB" dirty="0">
                <a:ea typeface="ＭＳ Ｐゴシック" pitchFamily="34" charset="-128"/>
              </a:rPr>
              <a:t>A full chart of expected contributions based on household income can be found on in the policy documents on practitioners.slc.co.uk.</a:t>
            </a:r>
          </a:p>
          <a:p>
            <a:endParaRPr lang="en-GB" dirty="0"/>
          </a:p>
          <a:p>
            <a:r>
              <a:rPr lang="en-GB" b="1" dirty="0"/>
              <a:t>VHI</a:t>
            </a:r>
          </a:p>
          <a:p>
            <a:r>
              <a:rPr lang="en-GB" dirty="0"/>
              <a:t>From the Academic Year 2011/2012, all SFE students with new sponsors, requesting a means tested assessment will have their sponsor’s declared income figures checked and verified with HMRC records. SFW will introduce this approach in Academic Year 2014/15.</a:t>
            </a:r>
          </a:p>
          <a:p>
            <a:r>
              <a:rPr lang="en-GB" dirty="0"/>
              <a:t>If a Verified Household Income (</a:t>
            </a:r>
            <a:r>
              <a:rPr lang="en-GB" b="1" dirty="0"/>
              <a:t>VHI</a:t>
            </a:r>
            <a:r>
              <a:rPr lang="en-GB" dirty="0"/>
              <a:t>) check is performed and income compared with HMRC's figure differs by more than £100, we will request financial evidence to support the income declared. This exception is called an "Income Variance" (IncVar).</a:t>
            </a:r>
            <a:br>
              <a:rPr lang="en-GB" dirty="0"/>
            </a:br>
            <a:r>
              <a:rPr lang="en-GB" dirty="0"/>
              <a:t/>
            </a:r>
            <a:br>
              <a:rPr lang="en-GB" dirty="0"/>
            </a:br>
            <a:r>
              <a:rPr lang="en-GB" dirty="0"/>
              <a:t>If a </a:t>
            </a:r>
            <a:r>
              <a:rPr lang="en-GB" b="1" dirty="0"/>
              <a:t>VHI</a:t>
            </a:r>
            <a:r>
              <a:rPr lang="en-GB" dirty="0"/>
              <a:t> check is performed and HMRC are unable to match the sponsors details to information held on their system, we will request evidence to confirm the sponsors details, eg. Full name, Date of birth (DOB) and National Insurance Number (Nino). This exception is called "Citizen Not Found" (CNF).</a:t>
            </a:r>
          </a:p>
          <a:p>
            <a:endParaRPr lang="en-GB" dirty="0"/>
          </a:p>
          <a:p>
            <a:r>
              <a:rPr lang="en-GB" b="1" dirty="0"/>
              <a:t>Exceptions:</a:t>
            </a:r>
            <a:br>
              <a:rPr lang="en-GB" b="1" dirty="0"/>
            </a:br>
            <a:r>
              <a:rPr lang="en-GB" dirty="0"/>
              <a:t/>
            </a:r>
            <a:br>
              <a:rPr lang="en-GB" dirty="0"/>
            </a:br>
            <a:r>
              <a:rPr lang="en-GB" dirty="0"/>
              <a:t>There will be cases when HMRC are unable to give positive confirmation as their records do not match our own, these cases will fall into 2 categories:</a:t>
            </a:r>
            <a:br>
              <a:rPr lang="en-GB" dirty="0"/>
            </a:br>
            <a:r>
              <a:rPr lang="en-GB" dirty="0"/>
              <a:t/>
            </a:r>
            <a:br>
              <a:rPr lang="en-GB" dirty="0"/>
            </a:br>
            <a:r>
              <a:rPr lang="en-GB" b="1" dirty="0"/>
              <a:t>CNF – Citizen Not Found</a:t>
            </a:r>
            <a:br>
              <a:rPr lang="en-GB" b="1" dirty="0"/>
            </a:br>
            <a:r>
              <a:rPr lang="en-GB" dirty="0"/>
              <a:t/>
            </a:r>
            <a:br>
              <a:rPr lang="en-GB" dirty="0"/>
            </a:br>
            <a:r>
              <a:rPr lang="en-GB" dirty="0"/>
              <a:t>This exception will be returned if HMRC are unable to match the sponsor details to their records. This could be due to a variety of reasons, for example, an incorrect NiNo has been provided or a sponsor does not have an active record with HMRC (non-taxable income only) in these cases we will request further clarification from the sponsor before performing a means tested assessment. All CNF cases are dealt with by the Admin Exceptions Team and should be passed over using the drop down on your daily scanning report.</a:t>
            </a:r>
            <a:br>
              <a:rPr lang="en-GB" dirty="0"/>
            </a:br>
            <a:r>
              <a:rPr lang="en-GB" dirty="0"/>
              <a:t/>
            </a:r>
            <a:br>
              <a:rPr lang="en-GB" dirty="0"/>
            </a:br>
            <a:r>
              <a:rPr lang="en-GB" b="1" dirty="0"/>
              <a:t>INCVAR – Income Variance</a:t>
            </a:r>
            <a:br>
              <a:rPr lang="en-GB" b="1" dirty="0"/>
            </a:br>
            <a:r>
              <a:rPr lang="en-GB" dirty="0"/>
              <a:t/>
            </a:r>
            <a:br>
              <a:rPr lang="en-GB" dirty="0"/>
            </a:br>
            <a:r>
              <a:rPr lang="en-GB" dirty="0"/>
              <a:t>If HMRC’s income records and the figures SFW have submitted differ from each other and HMRC hold a higher figure this exception will be returned. If the figure HMRC holds is more than £100 higher than the declared amount we will investigate further and copies of financial evidence will be requested from the sponsor.</a:t>
            </a:r>
          </a:p>
          <a:p>
            <a:endParaRPr lang="en-GB" dirty="0">
              <a:ea typeface="ＭＳ Ｐゴシック" pitchFamily="34" charset="-128"/>
            </a:endParaRPr>
          </a:p>
          <a:p>
            <a:endParaRPr lang="en-GB" dirty="0">
              <a:ea typeface="ＭＳ Ｐゴシック" pitchFamily="34" charset="-128"/>
            </a:endParaRPr>
          </a:p>
        </p:txBody>
      </p:sp>
      <p:sp>
        <p:nvSpPr>
          <p:cNvPr id="15053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3AC233-0493-4F39-B20D-4B32F82F259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normAutofit fontScale="70000" lnSpcReduction="20000"/>
          </a:bodyPr>
          <a:lstStyle/>
          <a:p>
            <a:r>
              <a:rPr lang="en-GB" sz="1200" b="1" i="0" kern="1200" dirty="0">
                <a:solidFill>
                  <a:schemeClr val="tx1"/>
                </a:solidFill>
                <a:latin typeface="+mn-lt"/>
                <a:ea typeface="+mn-ea"/>
                <a:cs typeface="+mn-cs"/>
              </a:rPr>
              <a:t>TAXABLE INCOME</a:t>
            </a:r>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Interest from a bank, building society or local authority - in some instances this source of income may not reach exceed the applicable tax free interest threshold but it will be included in the assessment  ;</a:t>
            </a:r>
          </a:p>
          <a:p>
            <a:r>
              <a:rPr lang="en-GB" sz="1200" b="0" i="0" kern="1200" dirty="0">
                <a:solidFill>
                  <a:schemeClr val="tx1"/>
                </a:solidFill>
                <a:latin typeface="+mn-lt"/>
                <a:ea typeface="+mn-ea"/>
                <a:cs typeface="+mn-cs"/>
              </a:rPr>
              <a:t>Interest from National Savings (other than first £70 of National Savings Ordinary Account interest) and Investments;</a:t>
            </a:r>
          </a:p>
          <a:p>
            <a:r>
              <a:rPr lang="en-GB" sz="1200" b="0" i="0" kern="1200" dirty="0">
                <a:solidFill>
                  <a:schemeClr val="tx1"/>
                </a:solidFill>
                <a:latin typeface="+mn-lt"/>
                <a:ea typeface="+mn-ea"/>
                <a:cs typeface="+mn-cs"/>
              </a:rPr>
              <a:t>Interest distributions from authorised unit trusts and open-ended investment companies;</a:t>
            </a:r>
          </a:p>
          <a:p>
            <a:r>
              <a:rPr lang="en-GB" sz="1200" b="0" i="0" kern="1200" dirty="0">
                <a:solidFill>
                  <a:schemeClr val="tx1"/>
                </a:solidFill>
                <a:latin typeface="+mn-lt"/>
                <a:ea typeface="+mn-ea"/>
                <a:cs typeface="+mn-cs"/>
              </a:rPr>
              <a:t>Dividends from shares, UK authorised unit trusts and open-ended investment companies;</a:t>
            </a:r>
          </a:p>
          <a:p>
            <a:r>
              <a:rPr lang="en-GB" sz="1200" b="0" i="0" kern="1200" dirty="0">
                <a:solidFill>
                  <a:schemeClr val="tx1"/>
                </a:solidFill>
                <a:latin typeface="+mn-lt"/>
                <a:ea typeface="+mn-ea"/>
                <a:cs typeface="+mn-cs"/>
              </a:rPr>
              <a:t>Pensions, i.e. private pensions, state pension, pensions from previous employers, personal pensions, retirement annuities;</a:t>
            </a:r>
          </a:p>
          <a:p>
            <a:r>
              <a:rPr lang="en-GB" sz="1200" b="0" i="0" kern="1200" dirty="0">
                <a:solidFill>
                  <a:schemeClr val="tx1"/>
                </a:solidFill>
                <a:latin typeface="+mn-lt"/>
                <a:ea typeface="+mn-ea"/>
                <a:cs typeface="+mn-cs"/>
              </a:rPr>
              <a:t>Other income and lump sums (for example - pensions lump sums, pension payment or redundancy payments);</a:t>
            </a:r>
            <a:br>
              <a:rPr lang="en-GB" sz="1200" b="0" i="0" kern="1200" dirty="0">
                <a:solidFill>
                  <a:schemeClr val="tx1"/>
                </a:solidFill>
                <a:latin typeface="+mn-lt"/>
                <a:ea typeface="+mn-ea"/>
                <a:cs typeface="+mn-cs"/>
              </a:rPr>
            </a:br>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Earning from employment;</a:t>
            </a:r>
          </a:p>
          <a:p>
            <a:r>
              <a:rPr lang="en-GB" sz="1200" b="0" i="0" kern="1200" dirty="0">
                <a:solidFill>
                  <a:schemeClr val="tx1"/>
                </a:solidFill>
                <a:latin typeface="+mn-lt"/>
                <a:ea typeface="+mn-ea"/>
                <a:cs typeface="+mn-cs"/>
              </a:rPr>
              <a:t>Earnings from self-employment (after deduction of</a:t>
            </a:r>
            <a:r>
              <a:rPr lang="en-GB" sz="1200" b="0" i="0" u="none" strike="noStrike" kern="1200" dirty="0">
                <a:solidFill>
                  <a:schemeClr val="tx1"/>
                </a:solidFill>
                <a:latin typeface="+mn-lt"/>
                <a:ea typeface="+mn-ea"/>
                <a:cs typeface="+mn-cs"/>
                <a:hlinkClick r:id="rId3"/>
              </a:rPr>
              <a:t> allowable expenses</a:t>
            </a:r>
            <a:r>
              <a:rPr lang="en-GB" sz="1200" b="0" i="0" kern="1200" dirty="0">
                <a:solidFill>
                  <a:schemeClr val="tx1"/>
                </a:solidFill>
                <a:latin typeface="+mn-lt"/>
                <a:ea typeface="+mn-ea"/>
                <a:cs typeface="+mn-cs"/>
              </a:rPr>
              <a:t>);</a:t>
            </a:r>
          </a:p>
          <a:p>
            <a:r>
              <a:rPr lang="en-GB" sz="1200" b="0" i="0" kern="1200" dirty="0">
                <a:solidFill>
                  <a:schemeClr val="tx1"/>
                </a:solidFill>
                <a:latin typeface="+mn-lt"/>
                <a:ea typeface="+mn-ea"/>
                <a:cs typeface="+mn-cs"/>
              </a:rPr>
              <a:t>Rent from letting property;</a:t>
            </a:r>
          </a:p>
          <a:p>
            <a:r>
              <a:rPr lang="en-GB" sz="1200" b="0" i="0" kern="1200" dirty="0">
                <a:solidFill>
                  <a:schemeClr val="tx1"/>
                </a:solidFill>
                <a:latin typeface="+mn-lt"/>
                <a:ea typeface="+mn-ea"/>
                <a:cs typeface="+mn-cs"/>
              </a:rPr>
              <a:t>Income from the '</a:t>
            </a:r>
            <a:r>
              <a:rPr lang="en-GB" sz="1200" b="0" i="0" u="none" strike="noStrike" kern="1200" dirty="0">
                <a:solidFill>
                  <a:schemeClr val="tx1"/>
                </a:solidFill>
                <a:latin typeface="+mn-lt"/>
                <a:ea typeface="+mn-ea"/>
                <a:cs typeface="+mn-cs"/>
                <a:hlinkClick r:id="rId4"/>
              </a:rPr>
              <a:t>Rent a Room</a:t>
            </a:r>
            <a:r>
              <a:rPr lang="en-GB" sz="1200" b="0" i="0" kern="1200" dirty="0">
                <a:solidFill>
                  <a:schemeClr val="tx1"/>
                </a:solidFill>
                <a:latin typeface="+mn-lt"/>
                <a:ea typeface="+mn-ea"/>
                <a:cs typeface="+mn-cs"/>
              </a:rPr>
              <a:t>' scheme</a:t>
            </a:r>
          </a:p>
          <a:p>
            <a:r>
              <a:rPr lang="en-GB" sz="1200" b="0" i="0" kern="1200" dirty="0">
                <a:solidFill>
                  <a:schemeClr val="tx1"/>
                </a:solidFill>
                <a:latin typeface="+mn-lt"/>
                <a:ea typeface="+mn-ea"/>
                <a:cs typeface="+mn-cs"/>
              </a:rPr>
              <a:t>Income from trust funds;</a:t>
            </a:r>
          </a:p>
          <a:p>
            <a:r>
              <a:rPr lang="en-GB" sz="1200" b="0" i="0" kern="1200" dirty="0">
                <a:solidFill>
                  <a:schemeClr val="tx1"/>
                </a:solidFill>
                <a:latin typeface="+mn-lt"/>
                <a:ea typeface="+mn-ea"/>
                <a:cs typeface="+mn-cs"/>
              </a:rPr>
              <a:t>Income from taxable benefits in kind;</a:t>
            </a:r>
          </a:p>
          <a:p>
            <a:r>
              <a:rPr lang="en-GB" sz="1200" b="0" i="0" kern="1200" dirty="0">
                <a:solidFill>
                  <a:schemeClr val="tx1"/>
                </a:solidFill>
                <a:latin typeface="+mn-lt"/>
                <a:ea typeface="+mn-ea"/>
                <a:cs typeface="+mn-cs"/>
              </a:rPr>
              <a:t>Chargeable event gains from life insurance policies (only life insurance paid monthly is classed as a taxable benefit);</a:t>
            </a:r>
            <a:br>
              <a:rPr lang="en-GB" sz="1200" b="0" i="0" kern="1200" dirty="0">
                <a:solidFill>
                  <a:schemeClr val="tx1"/>
                </a:solidFill>
                <a:latin typeface="+mn-lt"/>
                <a:ea typeface="+mn-ea"/>
                <a:cs typeface="+mn-cs"/>
              </a:rPr>
            </a:br>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Income from outside the UK;</a:t>
            </a:r>
          </a:p>
          <a:p>
            <a:r>
              <a:rPr lang="en-GB" sz="1200" b="0" i="0" kern="1200" dirty="0">
                <a:solidFill>
                  <a:schemeClr val="tx1"/>
                </a:solidFill>
                <a:latin typeface="+mn-lt"/>
                <a:ea typeface="+mn-ea"/>
                <a:cs typeface="+mn-cs"/>
              </a:rPr>
              <a:t>Share of joint income;</a:t>
            </a:r>
          </a:p>
          <a:p>
            <a:r>
              <a:rPr lang="en-GB" sz="1200" b="0" i="0" kern="1200" dirty="0">
                <a:solidFill>
                  <a:schemeClr val="tx1"/>
                </a:solidFill>
                <a:latin typeface="+mn-lt"/>
                <a:ea typeface="+mn-ea"/>
                <a:cs typeface="+mn-cs"/>
              </a:rPr>
              <a:t>Foster Care Payments</a:t>
            </a:r>
          </a:p>
          <a:p>
            <a:r>
              <a:rPr lang="en-GB" sz="1200" b="0" i="0" kern="1200" dirty="0">
                <a:solidFill>
                  <a:schemeClr val="tx1"/>
                </a:solidFill>
                <a:latin typeface="+mn-lt"/>
                <a:ea typeface="+mn-ea"/>
                <a:cs typeface="+mn-cs"/>
              </a:rPr>
              <a:t>Additional Voluntary Contributions - extra pension contributions made to top up their occupational pension</a:t>
            </a:r>
          </a:p>
          <a:p>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Taxable Benefits</a:t>
            </a:r>
          </a:p>
          <a:p>
            <a:r>
              <a:rPr lang="en-GB" sz="1200" b="0" i="0" kern="1200" dirty="0">
                <a:solidFill>
                  <a:schemeClr val="tx1"/>
                </a:solidFill>
                <a:latin typeface="+mn-lt"/>
                <a:ea typeface="+mn-ea"/>
                <a:cs typeface="+mn-cs"/>
              </a:rPr>
              <a:t>Bereavement Allowance – (replaced Widow’s Pension from; 09/04/2001 although Widow's Pension is still paid to Widow’s whose entitlement arose before 09/04/01)</a:t>
            </a:r>
          </a:p>
          <a:p>
            <a:r>
              <a:rPr lang="en-GB" sz="1200" b="0" i="0" kern="1200" dirty="0">
                <a:solidFill>
                  <a:schemeClr val="tx1"/>
                </a:solidFill>
                <a:latin typeface="+mn-lt"/>
                <a:ea typeface="+mn-ea"/>
                <a:cs typeface="+mn-cs"/>
              </a:rPr>
              <a:t>Bereavement Benefit</a:t>
            </a:r>
          </a:p>
          <a:p>
            <a:r>
              <a:rPr lang="en-GB" sz="1200" b="0" i="0" kern="1200" dirty="0">
                <a:solidFill>
                  <a:schemeClr val="tx1"/>
                </a:solidFill>
                <a:latin typeface="+mn-lt"/>
                <a:ea typeface="+mn-ea"/>
                <a:cs typeface="+mn-cs"/>
              </a:rPr>
              <a:t>Care Allowance; (information is available from DWP Carers Allowance, Palatine House, Lancaster Road, Preston ,PR1 1HB,Phone number 0345 608 4321, </a:t>
            </a:r>
            <a:r>
              <a:rPr lang="en-GB" sz="1200" b="0" i="0" u="none" strike="noStrike" kern="1200" dirty="0">
                <a:solidFill>
                  <a:schemeClr val="tx1"/>
                </a:solidFill>
                <a:latin typeface="+mn-lt"/>
                <a:ea typeface="+mn-ea"/>
                <a:cs typeface="+mn-cs"/>
                <a:hlinkClick r:id="rId5" tooltip="www.direct.gov.uk/carers"/>
              </a:rPr>
              <a:t>www.direct.gov.uk/carers</a:t>
            </a:r>
            <a:r>
              <a:rPr lang="en-GB" sz="1200" b="0" i="0" kern="1200" dirty="0">
                <a:solidFill>
                  <a:schemeClr val="tx1"/>
                </a:solidFill>
                <a:latin typeface="+mn-lt"/>
                <a:ea typeface="+mn-ea"/>
                <a:cs typeface="+mn-cs"/>
              </a:rPr>
              <a:t> - email facility on website</a:t>
            </a:r>
          </a:p>
          <a:p>
            <a:r>
              <a:rPr lang="en-GB" sz="1200" b="0" i="0" u="none" strike="noStrike" kern="1200" dirty="0">
                <a:solidFill>
                  <a:schemeClr val="tx1"/>
                </a:solidFill>
                <a:latin typeface="+mn-lt"/>
                <a:ea typeface="+mn-ea"/>
                <a:cs typeface="+mn-cs"/>
                <a:hlinkClick r:id="rId6"/>
              </a:rPr>
              <a:t>Employment Support Allowance</a:t>
            </a:r>
            <a:r>
              <a:rPr lang="en-GB" sz="1200" b="0" i="0" kern="1200" dirty="0">
                <a:solidFill>
                  <a:schemeClr val="tx1"/>
                </a:solidFill>
                <a:latin typeface="+mn-lt"/>
                <a:ea typeface="+mn-ea"/>
                <a:cs typeface="+mn-cs"/>
              </a:rPr>
              <a:t> (contributory based only as income based is not taxable)</a:t>
            </a:r>
          </a:p>
          <a:p>
            <a:r>
              <a:rPr lang="en-GB" sz="1200" b="0" i="0" kern="1200" dirty="0">
                <a:solidFill>
                  <a:schemeClr val="tx1"/>
                </a:solidFill>
                <a:latin typeface="+mn-lt"/>
                <a:ea typeface="+mn-ea"/>
                <a:cs typeface="+mn-cs"/>
              </a:rPr>
              <a:t>Income Support when paid to strikers or people involved in a trade dispute</a:t>
            </a:r>
          </a:p>
          <a:p>
            <a:r>
              <a:rPr lang="en-GB" sz="1200" b="0" i="0" kern="1200" dirty="0">
                <a:solidFill>
                  <a:schemeClr val="tx1"/>
                </a:solidFill>
                <a:latin typeface="+mn-lt"/>
                <a:ea typeface="+mn-ea"/>
                <a:cs typeface="+mn-cs"/>
              </a:rPr>
              <a:t>Payments of Incapacity Benefit over 28 weeks</a:t>
            </a:r>
          </a:p>
          <a:p>
            <a:r>
              <a:rPr lang="en-GB" sz="1200" b="0" i="0" kern="1200" dirty="0">
                <a:solidFill>
                  <a:schemeClr val="tx1"/>
                </a:solidFill>
                <a:latin typeface="+mn-lt"/>
                <a:ea typeface="+mn-ea"/>
                <a:cs typeface="+mn-cs"/>
              </a:rPr>
              <a:t>Pensions payable under the Industrial death Benefit Scheme</a:t>
            </a:r>
          </a:p>
          <a:p>
            <a:r>
              <a:rPr lang="en-GB" sz="1200" b="0" i="0" kern="1200" dirty="0">
                <a:solidFill>
                  <a:schemeClr val="tx1"/>
                </a:solidFill>
                <a:latin typeface="+mn-lt"/>
                <a:ea typeface="+mn-ea"/>
                <a:cs typeface="+mn-cs"/>
              </a:rPr>
              <a:t>Jobseeker’s Allowance</a:t>
            </a:r>
          </a:p>
          <a:p>
            <a:r>
              <a:rPr lang="en-GB" sz="1200" b="0" i="0" kern="1200" dirty="0">
                <a:solidFill>
                  <a:schemeClr val="tx1"/>
                </a:solidFill>
                <a:latin typeface="+mn-lt"/>
                <a:ea typeface="+mn-ea"/>
                <a:cs typeface="+mn-cs"/>
              </a:rPr>
              <a:t>Retirement Pension - includes state pension</a:t>
            </a:r>
          </a:p>
          <a:p>
            <a:r>
              <a:rPr lang="en-GB" sz="1200" b="0" i="0" kern="1200" dirty="0">
                <a:solidFill>
                  <a:schemeClr val="tx1"/>
                </a:solidFill>
                <a:latin typeface="+mn-lt"/>
                <a:ea typeface="+mn-ea"/>
                <a:cs typeface="+mn-cs"/>
              </a:rPr>
              <a:t>Statutory Adoption Pay</a:t>
            </a:r>
          </a:p>
          <a:p>
            <a:r>
              <a:rPr lang="en-GB" sz="1200" b="0" i="0" kern="1200" dirty="0">
                <a:solidFill>
                  <a:schemeClr val="tx1"/>
                </a:solidFill>
                <a:latin typeface="+mn-lt"/>
                <a:ea typeface="+mn-ea"/>
                <a:cs typeface="+mn-cs"/>
              </a:rPr>
              <a:t>Statutory Sick Pay</a:t>
            </a:r>
          </a:p>
          <a:p>
            <a:r>
              <a:rPr lang="en-GB" sz="1200" b="0" i="0" kern="1200" dirty="0">
                <a:solidFill>
                  <a:schemeClr val="tx1"/>
                </a:solidFill>
                <a:latin typeface="+mn-lt"/>
                <a:ea typeface="+mn-ea"/>
                <a:cs typeface="+mn-cs"/>
              </a:rPr>
              <a:t>Statutory Maternity Pay</a:t>
            </a:r>
          </a:p>
          <a:p>
            <a:r>
              <a:rPr lang="en-GB" sz="1200" b="0" i="0" kern="1200" dirty="0">
                <a:solidFill>
                  <a:schemeClr val="tx1"/>
                </a:solidFill>
                <a:latin typeface="+mn-lt"/>
                <a:ea typeface="+mn-ea"/>
                <a:cs typeface="+mn-cs"/>
              </a:rPr>
              <a:t>Statutory Paternity Pay</a:t>
            </a:r>
          </a:p>
          <a:p>
            <a:r>
              <a:rPr lang="en-GB" sz="1200" b="0" i="0" kern="1200" dirty="0">
                <a:solidFill>
                  <a:schemeClr val="tx1"/>
                </a:solidFill>
                <a:latin typeface="+mn-lt"/>
                <a:ea typeface="+mn-ea"/>
                <a:cs typeface="+mn-cs"/>
              </a:rPr>
              <a:t>Widowed Parents Allowance</a:t>
            </a:r>
          </a:p>
          <a:p>
            <a:endParaRPr lang="en-GB" sz="1200" b="0" i="0" kern="1200" dirty="0">
              <a:solidFill>
                <a:schemeClr val="tx1"/>
              </a:solidFill>
              <a:latin typeface="+mn-lt"/>
              <a:ea typeface="+mn-ea"/>
              <a:cs typeface="+mn-cs"/>
            </a:endParaRPr>
          </a:p>
          <a:p>
            <a:endParaRPr lang="en-GB" dirty="0">
              <a:ea typeface="ＭＳ Ｐゴシック" pitchFamily="34" charset="-128"/>
            </a:endParaRPr>
          </a:p>
        </p:txBody>
      </p:sp>
      <p:sp>
        <p:nvSpPr>
          <p:cNvPr id="4813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1F935DE-C173-405E-B366-9031C525E0A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a:ea typeface="ＭＳ Ｐゴシック" pitchFamily="34" charset="-128"/>
            </a:endParaRPr>
          </a:p>
          <a:p>
            <a:endParaRPr lang="en-US" dirty="0">
              <a:ea typeface="ＭＳ Ｐゴシック" pitchFamily="34" charset="-128"/>
            </a:endParaRPr>
          </a:p>
          <a:p>
            <a:endParaRPr lang="en-US" dirty="0">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CB7179-50D4-4FB8-B5BE-DF0F8EF0816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57719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C94B72-C5E4-43C1-BACD-6576101795B2}" type="slidenum">
              <a:rPr kumimoji="0" lang="en-US" sz="12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290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9028" name="Notes Placeholder 3"/>
          <p:cNvSpPr>
            <a:spLocks noGrp="1"/>
          </p:cNvSpPr>
          <p:nvPr>
            <p:ph type="body" idx="1"/>
          </p:nvPr>
        </p:nvSpPr>
        <p:spPr bwMode="auto">
          <a:noFill/>
        </p:spPr>
        <p:txBody>
          <a:bodyPr wrap="square" numCol="1" anchor="t" anchorCtr="0" compatLnSpc="1">
            <a:prstTxWarp prst="textNoShape">
              <a:avLst/>
            </a:prstTxWarp>
          </a:bodyPr>
          <a:lstStyle/>
          <a:p>
            <a:endParaRPr lang="en-US" b="1" dirty="0">
              <a:ea typeface="ＭＳ Ｐゴシック" pitchFamily="34" charset="-128"/>
            </a:endParaRPr>
          </a:p>
          <a:p>
            <a:r>
              <a:rPr lang="en-GB" sz="1200" kern="1200" baseline="0" dirty="0">
                <a:solidFill>
                  <a:schemeClr val="tx1"/>
                </a:solidFill>
                <a:latin typeface="+mn-lt"/>
                <a:ea typeface="+mn-ea"/>
                <a:cs typeface="+mn-cs"/>
              </a:rPr>
              <a:t>The statutory repayment threshold for Plan 2 loans is adjusted at the start of each tax year in line with the percentage difference in average earnings (Regulation 29 8(b)). </a:t>
            </a:r>
          </a:p>
          <a:p>
            <a:endParaRPr lang="en-GB" sz="1200" kern="1200" baseline="0" dirty="0">
              <a:solidFill>
                <a:schemeClr val="tx1"/>
              </a:solidFill>
              <a:latin typeface="+mn-lt"/>
              <a:ea typeface="+mn-ea"/>
              <a:cs typeface="+mn-cs"/>
            </a:endParaRPr>
          </a:p>
          <a:p>
            <a:r>
              <a:rPr lang="en-GB" sz="1200" b="0" i="0" kern="1200" dirty="0">
                <a:solidFill>
                  <a:schemeClr val="tx1"/>
                </a:solidFill>
                <a:latin typeface="+mn-lt"/>
                <a:ea typeface="+mn-ea"/>
                <a:cs typeface="+mn-cs"/>
              </a:rPr>
              <a:t>3.3% (3.304%) for April 2020 increase</a:t>
            </a:r>
          </a:p>
          <a:p>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The repayment threshold for post-2012 (plan 2) loans will rise to £26,575 from 6 April 2020 to 5 April 2021.</a:t>
            </a:r>
          </a:p>
          <a:p>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From 6 April 2020, the repayment threshold for pre-2012 (Plan 1) loans will rise to £19,390.</a:t>
            </a:r>
          </a:p>
          <a:p>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From 1 September 2019 until 31 August 2020, the interest rate for borrowers in England taking out a Postgraduate Masters or a Doctoral loan will be 5.4% (RPI + 3%). The repayment threshold for Postgraduate loans continues to be £21,000.</a:t>
            </a:r>
          </a:p>
          <a:p>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From 1 September 2019 until 31 August 2020, the interest rate for mortgage style loans will be 2.4%. The deferment threshold for mortgage style loans will be £32,347. Any queries from borrowers who have mortgage style loans should be addressed to their loan administrator.</a:t>
            </a:r>
          </a:p>
          <a:p>
            <a:endParaRPr lang="en-US" b="1" dirty="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bwMode="auto">
          <a:noFill/>
          <a:ln>
            <a:miter lim="800000"/>
            <a:headEnd/>
            <a:tailEnd/>
          </a:ln>
        </p:spPr>
        <p:txBody>
          <a:bodyPr/>
          <a:lstStyle/>
          <a:p>
            <a:fld id="{58C94B72-C5E4-43C1-BACD-6576101795B2}" type="slidenum">
              <a:rPr lang="en-US" smtClean="0">
                <a:solidFill>
                  <a:srgbClr val="000000"/>
                </a:solidFill>
              </a:rPr>
              <a:pPr/>
              <a:t>24</a:t>
            </a:fld>
            <a:endParaRPr lang="en-US" dirty="0">
              <a:solidFill>
                <a:srgbClr val="000000"/>
              </a:solidFill>
            </a:endParaRPr>
          </a:p>
        </p:txBody>
      </p:sp>
      <p:sp>
        <p:nvSpPr>
          <p:cNvPr id="1290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29028" name="Notes Placeholder 3"/>
          <p:cNvSpPr>
            <a:spLocks noGrp="1"/>
          </p:cNvSpPr>
          <p:nvPr>
            <p:ph type="body" idx="1"/>
          </p:nvPr>
        </p:nvSpPr>
        <p:spPr bwMode="auto">
          <a:noFill/>
        </p:spPr>
        <p:txBody>
          <a:bodyPr wrap="square" numCol="1" anchor="t" anchorCtr="0" compatLnSpc="1">
            <a:prstTxWarp prst="textNoShape">
              <a:avLst/>
            </a:prstTxWarp>
          </a:bodyPr>
          <a:lstStyle/>
          <a:p>
            <a:endParaRPr lang="en-GB" dirty="0">
              <a:ea typeface="ＭＳ Ｐゴシック" pitchFamily="34" charset="-128"/>
            </a:endParaRPr>
          </a:p>
          <a:p>
            <a:r>
              <a:rPr lang="en-GB" b="1" dirty="0">
                <a:ea typeface="ＭＳ Ｐゴシック" pitchFamily="34" charset="-128"/>
              </a:rPr>
              <a:t>Part-time RPI</a:t>
            </a:r>
          </a:p>
          <a:p>
            <a:r>
              <a:rPr lang="en-US" dirty="0">
                <a:ea typeface="ＭＳ Ｐゴシック" pitchFamily="34" charset="-128"/>
              </a:rPr>
              <a:t>While studying on a course until whichever comes first</a:t>
            </a:r>
            <a:r>
              <a:rPr lang="en-US" baseline="0" dirty="0">
                <a:ea typeface="ＭＳ Ｐゴシック" pitchFamily="34" charset="-128"/>
              </a:rPr>
              <a:t> of</a:t>
            </a:r>
            <a:r>
              <a:rPr lang="en-US" dirty="0">
                <a:ea typeface="ＭＳ Ｐゴシック" pitchFamily="34" charset="-128"/>
              </a:rPr>
              <a:t>: </a:t>
            </a:r>
          </a:p>
          <a:p>
            <a:endParaRPr lang="en-US" dirty="0">
              <a:ea typeface="ＭＳ Ｐゴシック" pitchFamily="34" charset="-128"/>
            </a:endParaRPr>
          </a:p>
          <a:p>
            <a:pPr>
              <a:buFont typeface="Arial" pitchFamily="34" charset="0"/>
              <a:buChar char="•"/>
            </a:pPr>
            <a:r>
              <a:rPr lang="en-US" dirty="0">
                <a:ea typeface="ＭＳ Ｐゴシック" pitchFamily="34" charset="-128"/>
              </a:rPr>
              <a:t>the April after graduating or leaving a course; or</a:t>
            </a:r>
          </a:p>
          <a:p>
            <a:pPr>
              <a:buFont typeface="Arial" pitchFamily="34" charset="0"/>
              <a:buChar char="•"/>
            </a:pPr>
            <a:endParaRPr lang="en-US" dirty="0">
              <a:ea typeface="ＭＳ Ｐゴシック" pitchFamily="34" charset="-128"/>
            </a:endParaRPr>
          </a:p>
          <a:p>
            <a:pPr>
              <a:buFont typeface="Arial" pitchFamily="34" charset="0"/>
              <a:buChar char="•"/>
            </a:pPr>
            <a:r>
              <a:rPr lang="en-US" dirty="0">
                <a:ea typeface="ＭＳ Ｐゴシック" pitchFamily="34" charset="-128"/>
              </a:rPr>
              <a:t>The April after the fourth anniversary of the start of a course - RPI + 3%</a:t>
            </a:r>
          </a:p>
          <a:p>
            <a:endParaRPr lang="en-US" b="1" dirty="0">
              <a:ea typeface="ＭＳ Ｐゴシック" pitchFamily="34" charset="-128"/>
            </a:endParaRPr>
          </a:p>
          <a:p>
            <a:r>
              <a:rPr lang="en-US" b="1" dirty="0">
                <a:ea typeface="ＭＳ Ｐゴシック" pitchFamily="34" charset="-128"/>
              </a:rPr>
              <a:t>From the April after graduating or leaving a course, or after the fourth anniversary of the start of a course - RPI</a:t>
            </a:r>
          </a:p>
          <a:p>
            <a:endParaRPr lang="en-GB" dirty="0">
              <a:ea typeface="ＭＳ Ｐゴシック" pitchFamily="34" charset="-128"/>
            </a:endParaRPr>
          </a:p>
          <a:p>
            <a:endParaRPr lang="en-GB" dirty="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It’s getting more expensive to go to university – not because of tuition fees, but because </a:t>
            </a:r>
            <a:r>
              <a:rPr lang="en-GB" sz="1200" b="1" i="0" kern="1200" dirty="0">
                <a:solidFill>
                  <a:schemeClr val="tx1"/>
                </a:solidFill>
                <a:effectLst/>
                <a:latin typeface="+mn-lt"/>
                <a:ea typeface="+mn-ea"/>
                <a:cs typeface="+mn-cs"/>
              </a:rPr>
              <a:t>living costs have gone up</a:t>
            </a:r>
            <a:r>
              <a:rPr lang="en-GB" sz="1200" b="0" i="0" kern="1200" dirty="0">
                <a:solidFill>
                  <a:schemeClr val="tx1"/>
                </a:solidFill>
                <a:effectLst/>
                <a:latin typeface="+mn-lt"/>
                <a:ea typeface="+mn-ea"/>
                <a:cs typeface="+mn-cs"/>
              </a:rPr>
              <a:t> across the UK. Students now spend an average of </a:t>
            </a:r>
            <a:r>
              <a:rPr lang="en-GB" sz="1200" b="1" i="0" kern="1200" dirty="0">
                <a:solidFill>
                  <a:schemeClr val="tx1"/>
                </a:solidFill>
                <a:effectLst/>
                <a:latin typeface="+mn-lt"/>
                <a:ea typeface="+mn-ea"/>
                <a:cs typeface="+mn-cs"/>
              </a:rPr>
              <a:t>£806.62 each month</a:t>
            </a:r>
            <a:r>
              <a:rPr lang="en-GB" sz="1200" b="0" i="0" kern="1200" dirty="0">
                <a:solidFill>
                  <a:schemeClr val="tx1"/>
                </a:solidFill>
                <a:effectLst/>
                <a:latin typeface="+mn-lt"/>
                <a:ea typeface="+mn-ea"/>
                <a:cs typeface="+mn-cs"/>
              </a:rPr>
              <a:t>. That’s £37 more than in </a:t>
            </a:r>
            <a:r>
              <a:rPr lang="en-GB" sz="1200" b="1" i="0" u="none" strike="noStrike" kern="1200" dirty="0">
                <a:solidFill>
                  <a:schemeClr val="tx1"/>
                </a:solidFill>
                <a:effectLst/>
                <a:latin typeface="+mn-lt"/>
                <a:ea typeface="+mn-ea"/>
                <a:cs typeface="+mn-cs"/>
                <a:hlinkClick r:id="rId3"/>
              </a:rPr>
              <a:t>2018</a:t>
            </a:r>
            <a:r>
              <a:rPr lang="en-GB" sz="1200" b="0" i="0" kern="1200" dirty="0">
                <a:solidFill>
                  <a:schemeClr val="tx1"/>
                </a:solidFill>
                <a:effectLst/>
                <a:latin typeface="+mn-lt"/>
                <a:ea typeface="+mn-ea"/>
                <a:cs typeface="+mn-cs"/>
              </a:rPr>
              <a:t>.</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Interestingly, international students spend slight more at £816 a month on average.</a:t>
            </a:r>
          </a:p>
          <a:p>
            <a:endParaRPr lang="en-GB" dirty="0"/>
          </a:p>
        </p:txBody>
      </p:sp>
      <p:sp>
        <p:nvSpPr>
          <p:cNvPr id="4" name="Slide Number Placeholder 3"/>
          <p:cNvSpPr>
            <a:spLocks noGrp="1"/>
          </p:cNvSpPr>
          <p:nvPr>
            <p:ph type="sldNum" sz="quarter" idx="5"/>
          </p:nvPr>
        </p:nvSpPr>
        <p:spPr/>
        <p:txBody>
          <a:bodyPr/>
          <a:lstStyle/>
          <a:p>
            <a:fld id="{46B5ADD1-F630-4E93-A65F-2BE7E463F77D}" type="slidenum">
              <a:rPr lang="en-GB" smtClean="0"/>
              <a:pPr/>
              <a:t>27</a:t>
            </a:fld>
            <a:endParaRPr lang="en-GB" dirty="0"/>
          </a:p>
        </p:txBody>
      </p:sp>
    </p:spTree>
    <p:extLst>
      <p:ext uri="{BB962C8B-B14F-4D97-AF65-F5344CB8AC3E}">
        <p14:creationId xmlns:p14="http://schemas.microsoft.com/office/powerpoint/2010/main" val="1540601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normAutofit fontScale="92500"/>
          </a:bodyPr>
          <a:lstStyle/>
          <a:p>
            <a:r>
              <a:rPr lang="en-GB" sz="1200" b="1" i="0" u="sng" kern="1200" dirty="0">
                <a:solidFill>
                  <a:schemeClr val="tx1"/>
                </a:solidFill>
                <a:latin typeface="+mn-lt"/>
                <a:ea typeface="+mn-ea"/>
                <a:cs typeface="+mn-cs"/>
              </a:rPr>
              <a:t>Full Time Students</a:t>
            </a:r>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 </a:t>
            </a:r>
          </a:p>
          <a:p>
            <a:r>
              <a:rPr lang="en-GB" sz="1200" b="0" i="0" kern="1200" dirty="0">
                <a:solidFill>
                  <a:schemeClr val="tx1"/>
                </a:solidFill>
                <a:latin typeface="+mn-lt"/>
                <a:ea typeface="+mn-ea"/>
                <a:cs typeface="+mn-cs"/>
              </a:rPr>
              <a:t>If you have previously studied and gained a Equivalent or Lower Qualification (ELQ), you will be unable to get full support, irrespective of whether you received funding from SLC or not. You will not be eligible for Maintenance Loans, Tuition Fee support or Maintenance Grants but will be eligible to receive Grants for Dependants' and DSA support.</a:t>
            </a:r>
            <a:br>
              <a:rPr lang="en-GB" sz="1200" b="0" i="0" kern="1200" dirty="0">
                <a:solidFill>
                  <a:schemeClr val="tx1"/>
                </a:solidFill>
                <a:latin typeface="+mn-lt"/>
                <a:ea typeface="+mn-ea"/>
                <a:cs typeface="+mn-cs"/>
              </a:rPr>
            </a:br>
            <a:r>
              <a:rPr lang="en-GB" sz="1200" b="0" i="0" kern="1200" dirty="0">
                <a:solidFill>
                  <a:schemeClr val="tx1"/>
                </a:solidFill>
                <a:latin typeface="+mn-lt"/>
                <a:ea typeface="+mn-ea"/>
                <a:cs typeface="+mn-cs"/>
              </a:rPr>
              <a:t/>
            </a:r>
            <a:br>
              <a:rPr lang="en-GB" sz="1200" b="0" i="0" kern="1200" dirty="0">
                <a:solidFill>
                  <a:schemeClr val="tx1"/>
                </a:solidFill>
                <a:latin typeface="+mn-lt"/>
                <a:ea typeface="+mn-ea"/>
                <a:cs typeface="+mn-cs"/>
              </a:rPr>
            </a:br>
            <a:r>
              <a:rPr lang="en-GB" sz="1200" b="0" i="0" kern="1200" dirty="0">
                <a:solidFill>
                  <a:schemeClr val="tx1"/>
                </a:solidFill>
                <a:latin typeface="+mn-lt"/>
                <a:ea typeface="+mn-ea"/>
                <a:cs typeface="+mn-cs"/>
              </a:rPr>
              <a:t>A few things to remember:-</a:t>
            </a:r>
          </a:p>
          <a:p>
            <a:r>
              <a:rPr lang="en-GB" sz="1200" b="0" i="0" kern="1200" dirty="0">
                <a:solidFill>
                  <a:schemeClr val="tx1"/>
                </a:solidFill>
                <a:latin typeface="+mn-lt"/>
                <a:ea typeface="+mn-ea"/>
                <a:cs typeface="+mn-cs"/>
              </a:rPr>
              <a:t>If you study a higher level qualification, you will be eligible to apply for full funding.</a:t>
            </a:r>
          </a:p>
          <a:p>
            <a:r>
              <a:rPr lang="en-GB" sz="1200" b="0" i="0" kern="1200" dirty="0">
                <a:solidFill>
                  <a:schemeClr val="tx1"/>
                </a:solidFill>
                <a:latin typeface="+mn-lt"/>
                <a:ea typeface="+mn-ea"/>
                <a:cs typeface="+mn-cs"/>
              </a:rPr>
              <a:t>Previous study that did not lead to a qualification will not be counted if entirely self funded at a private institution.*</a:t>
            </a:r>
          </a:p>
          <a:p>
            <a:r>
              <a:rPr lang="en-GB" sz="1200" b="0" i="0" kern="1200" dirty="0">
                <a:solidFill>
                  <a:schemeClr val="tx1"/>
                </a:solidFill>
                <a:latin typeface="+mn-lt"/>
                <a:ea typeface="+mn-ea"/>
                <a:cs typeface="+mn-cs"/>
              </a:rPr>
              <a:t>If you have not received funding from student finance but did get NHS funding (e.g. NHS Bursary), this will be counted when calculating your entitlement.</a:t>
            </a:r>
          </a:p>
          <a:p>
            <a:r>
              <a:rPr lang="en-GB" sz="1200" b="0" i="0" kern="1200" dirty="0">
                <a:solidFill>
                  <a:schemeClr val="tx1"/>
                </a:solidFill>
                <a:latin typeface="+mn-lt"/>
                <a:ea typeface="+mn-ea"/>
                <a:cs typeface="+mn-cs"/>
              </a:rPr>
              <a:t/>
            </a:r>
            <a:br>
              <a:rPr lang="en-GB" sz="1200" b="0" i="0" kern="1200" dirty="0">
                <a:solidFill>
                  <a:schemeClr val="tx1"/>
                </a:solidFill>
                <a:latin typeface="+mn-lt"/>
                <a:ea typeface="+mn-ea"/>
                <a:cs typeface="+mn-cs"/>
              </a:rPr>
            </a:br>
            <a:r>
              <a:rPr lang="en-GB" sz="1200" b="0" i="0" kern="1200" dirty="0">
                <a:solidFill>
                  <a:schemeClr val="tx1"/>
                </a:solidFill>
                <a:latin typeface="+mn-lt"/>
                <a:ea typeface="+mn-ea"/>
                <a:cs typeface="+mn-cs"/>
              </a:rPr>
              <a:t>*Any other previous study will be counted and taken into consideration when calculating any funding for your new course.</a:t>
            </a:r>
          </a:p>
          <a:p>
            <a:r>
              <a:rPr lang="en-GB" sz="1200" b="0" i="0" kern="1200" dirty="0">
                <a:solidFill>
                  <a:schemeClr val="tx1"/>
                </a:solidFill>
                <a:latin typeface="+mn-lt"/>
                <a:ea typeface="+mn-ea"/>
                <a:cs typeface="+mn-cs"/>
              </a:rPr>
              <a:t> </a:t>
            </a:r>
          </a:p>
          <a:p>
            <a:r>
              <a:rPr lang="en-GB" sz="1200" b="0" i="0" kern="1200" dirty="0">
                <a:solidFill>
                  <a:schemeClr val="tx1"/>
                </a:solidFill>
                <a:latin typeface="+mn-lt"/>
                <a:ea typeface="+mn-ea"/>
                <a:cs typeface="+mn-cs"/>
              </a:rPr>
              <a:t>If you have not attained a ELQ then you may still be eligible for a non-means tested ML. Please see article </a:t>
            </a:r>
            <a:r>
              <a:rPr lang="en-GB" sz="1200" b="0" i="0" kern="1200" dirty="0">
                <a:solidFill>
                  <a:schemeClr val="tx1"/>
                </a:solidFill>
                <a:latin typeface="+mn-lt"/>
                <a:ea typeface="+mn-ea"/>
                <a:cs typeface="+mn-cs"/>
                <a:hlinkClick r:id="rId3" tooltip="1544"/>
              </a:rPr>
              <a:t>1544</a:t>
            </a:r>
            <a:r>
              <a:rPr lang="en-GB" sz="1200" b="0" i="0" kern="1200" dirty="0">
                <a:solidFill>
                  <a:schemeClr val="tx1"/>
                </a:solidFill>
                <a:latin typeface="+mn-lt"/>
                <a:ea typeface="+mn-ea"/>
                <a:cs typeface="+mn-cs"/>
              </a:rPr>
              <a:t>.</a:t>
            </a:r>
          </a:p>
          <a:p>
            <a:r>
              <a:rPr lang="en-GB" sz="1200" b="0" i="0" kern="1200" dirty="0">
                <a:solidFill>
                  <a:schemeClr val="tx1"/>
                </a:solidFill>
                <a:latin typeface="+mn-lt"/>
                <a:ea typeface="+mn-ea"/>
                <a:cs typeface="+mn-cs"/>
              </a:rPr>
              <a:t> </a:t>
            </a:r>
          </a:p>
          <a:p>
            <a:r>
              <a:rPr lang="en-GB" sz="1200" b="1" i="0" u="sng" kern="1200" dirty="0">
                <a:solidFill>
                  <a:schemeClr val="tx1"/>
                </a:solidFill>
                <a:latin typeface="+mn-lt"/>
                <a:ea typeface="+mn-ea"/>
                <a:cs typeface="+mn-cs"/>
              </a:rPr>
              <a:t>Part Time Students</a:t>
            </a:r>
            <a:br>
              <a:rPr lang="en-GB" sz="1200" b="1" i="0" u="sng" kern="1200" dirty="0">
                <a:solidFill>
                  <a:schemeClr val="tx1"/>
                </a:solidFill>
                <a:latin typeface="+mn-lt"/>
                <a:ea typeface="+mn-ea"/>
                <a:cs typeface="+mn-cs"/>
              </a:rPr>
            </a:br>
            <a:endParaRPr lang="en-GB" sz="1200" b="0" i="0" kern="1200" dirty="0">
              <a:solidFill>
                <a:schemeClr val="tx1"/>
              </a:solidFill>
              <a:latin typeface="+mn-lt"/>
              <a:ea typeface="+mn-ea"/>
              <a:cs typeface="+mn-cs"/>
            </a:endParaRPr>
          </a:p>
          <a:p>
            <a:r>
              <a:rPr lang="en-GB" sz="1200" b="0" i="0" kern="1200" dirty="0">
                <a:solidFill>
                  <a:schemeClr val="tx1"/>
                </a:solidFill>
                <a:latin typeface="+mn-lt"/>
                <a:ea typeface="+mn-ea"/>
                <a:cs typeface="+mn-cs"/>
              </a:rPr>
              <a:t>Part time students are eligible to receive up to 16 years worth of finance from Student Finance England.  Students who previously studied part time and did not receive funding from Student Finance England (self funded) will still have this counted as previous study - providing the previous course was an eligible course.</a:t>
            </a:r>
          </a:p>
          <a:p>
            <a:endParaRPr lang="en-GB" dirty="0"/>
          </a:p>
          <a:p>
            <a:endParaRPr lang="en-US" dirty="0">
              <a:ea typeface="ＭＳ Ｐゴシック" pitchFamily="34" charset="-128"/>
            </a:endParaRPr>
          </a:p>
        </p:txBody>
      </p:sp>
      <p:sp>
        <p:nvSpPr>
          <p:cNvPr id="109572" name="Slide Number Placeholder 3"/>
          <p:cNvSpPr>
            <a:spLocks noGrp="1"/>
          </p:cNvSpPr>
          <p:nvPr>
            <p:ph type="sldNum" sz="quarter" idx="5"/>
          </p:nvPr>
        </p:nvSpPr>
        <p:spPr bwMode="auto">
          <a:noFill/>
          <a:ln>
            <a:miter lim="800000"/>
            <a:headEnd/>
            <a:tailEnd/>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04AC28-1941-4EA4-901E-CD210AC6A7D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7936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a:defRPr/>
            </a:pPr>
            <a:endParaRPr lang="en-GB" dirty="0">
              <a:ea typeface="MS PGothic" pitchFamily="34" charset="-128"/>
            </a:endParaRPr>
          </a:p>
        </p:txBody>
      </p:sp>
      <p:sp>
        <p:nvSpPr>
          <p:cNvPr id="50180" name="Slide Number Placeholder 3"/>
          <p:cNvSpPr>
            <a:spLocks noGrp="1"/>
          </p:cNvSpPr>
          <p:nvPr>
            <p:ph type="sldNum" sz="quarter" idx="5"/>
          </p:nvPr>
        </p:nvSpPr>
        <p:spPr bwMode="auto">
          <a:noFill/>
          <a:ln>
            <a:miter lim="800000"/>
            <a:headEnd/>
            <a:tailEnd/>
          </a:ln>
        </p:spPr>
        <p:txBody>
          <a:bodyPr/>
          <a:lstStyle/>
          <a:p>
            <a:fld id="{36470388-7C17-43F7-A033-C100AB1BCB40}" type="slidenum">
              <a:rPr lang="en-US" smtClean="0"/>
              <a:pPr/>
              <a:t>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hangingPunct="0"/>
            <a:r>
              <a:rPr lang="en-GB" sz="1200" i="1" u="sng" kern="1200" dirty="0">
                <a:solidFill>
                  <a:schemeClr val="tx1"/>
                </a:solidFill>
                <a:latin typeface="+mn-lt"/>
                <a:ea typeface="+mn-ea"/>
                <a:cs typeface="+mn-cs"/>
              </a:rPr>
              <a:t>Household Income Assessment</a:t>
            </a:r>
            <a:endParaRPr lang="en-GB" sz="1200" kern="1200" dirty="0">
              <a:solidFill>
                <a:schemeClr val="tx1"/>
              </a:solidFill>
              <a:latin typeface="+mn-lt"/>
              <a:ea typeface="+mn-ea"/>
              <a:cs typeface="+mn-cs"/>
            </a:endParaRPr>
          </a:p>
          <a:p>
            <a:pPr hangingPunct="0"/>
            <a:r>
              <a:rPr lang="en-GB" sz="1200" u="none" strike="noStrike" kern="1200" dirty="0">
                <a:solidFill>
                  <a:schemeClr val="tx1"/>
                </a:solidFill>
                <a:latin typeface="+mn-lt"/>
                <a:ea typeface="+mn-ea"/>
                <a:cs typeface="+mn-cs"/>
              </a:rPr>
              <a:t> </a:t>
            </a:r>
            <a:endParaRPr lang="en-GB" sz="1200" kern="1200" dirty="0">
              <a:solidFill>
                <a:schemeClr val="tx1"/>
              </a:solidFill>
              <a:latin typeface="+mn-lt"/>
              <a:ea typeface="+mn-ea"/>
              <a:cs typeface="+mn-cs"/>
            </a:endParaRPr>
          </a:p>
          <a:p>
            <a:pPr hangingPunct="0"/>
            <a:r>
              <a:rPr lang="en-GB" sz="1200" kern="1200" dirty="0">
                <a:solidFill>
                  <a:schemeClr val="tx1"/>
                </a:solidFill>
                <a:latin typeface="+mn-lt"/>
                <a:ea typeface="+mn-ea"/>
                <a:cs typeface="+mn-cs"/>
              </a:rPr>
              <a:t>The income assessment for full year and final year rates of loans for living costs is calculated as follows:</a:t>
            </a:r>
          </a:p>
          <a:p>
            <a:pPr hangingPunct="0"/>
            <a:r>
              <a:rPr lang="en-GB" sz="1200" kern="1200" dirty="0">
                <a:solidFill>
                  <a:schemeClr val="tx1"/>
                </a:solidFill>
                <a:latin typeface="+mn-lt"/>
                <a:ea typeface="+mn-ea"/>
                <a:cs typeface="+mn-cs"/>
              </a:rPr>
              <a:t> </a:t>
            </a:r>
          </a:p>
          <a:p>
            <a:pPr fontAlgn="auto" hangingPunct="1"/>
            <a:r>
              <a:rPr lang="en-GB" sz="1200" kern="1200" dirty="0">
                <a:solidFill>
                  <a:schemeClr val="tx1"/>
                </a:solidFill>
                <a:latin typeface="+mn-lt"/>
                <a:ea typeface="+mn-ea"/>
                <a:cs typeface="+mn-cs"/>
              </a:rPr>
              <a:t>Parental Home Rate: £1 reduction in loan for every complete £7.88 increase in income above £25,000.</a:t>
            </a:r>
          </a:p>
          <a:p>
            <a:pPr fontAlgn="auto" hangingPunct="1"/>
            <a:r>
              <a:rPr lang="en-GB" sz="1200" kern="1200" dirty="0">
                <a:solidFill>
                  <a:schemeClr val="tx1"/>
                </a:solidFill>
                <a:latin typeface="+mn-lt"/>
                <a:ea typeface="+mn-ea"/>
                <a:cs typeface="+mn-cs"/>
              </a:rPr>
              <a:t>London Rate: £1 reduction in loan for every complete £7.66 increase in income above £25,000.</a:t>
            </a:r>
          </a:p>
          <a:p>
            <a:pPr fontAlgn="auto" hangingPunct="1"/>
            <a:r>
              <a:rPr lang="en-GB" sz="1200" kern="1200" dirty="0">
                <a:solidFill>
                  <a:schemeClr val="tx1"/>
                </a:solidFill>
                <a:latin typeface="+mn-lt"/>
                <a:ea typeface="+mn-ea"/>
                <a:cs typeface="+mn-cs"/>
              </a:rPr>
              <a:t>Elsewhere Rate: £1 reduction in loan for every complete £7.79 increase in income above £25,000.</a:t>
            </a:r>
          </a:p>
          <a:p>
            <a:pPr fontAlgn="auto" hangingPunct="1"/>
            <a:r>
              <a:rPr lang="en-GB" sz="1200" kern="1200" dirty="0">
                <a:solidFill>
                  <a:schemeClr val="tx1"/>
                </a:solidFill>
                <a:latin typeface="+mn-lt"/>
                <a:ea typeface="+mn-ea"/>
                <a:cs typeface="+mn-cs"/>
              </a:rPr>
              <a:t>Overseas Rate: £1 reduction in loan for every complete £7.72 increase in income above £25,000.</a:t>
            </a:r>
          </a:p>
          <a:p>
            <a:pPr fontAlgn="auto" hangingPunct="1"/>
            <a:r>
              <a:rPr lang="en-GB" sz="1200" kern="1200" dirty="0">
                <a:solidFill>
                  <a:schemeClr val="tx1"/>
                </a:solidFill>
                <a:latin typeface="+mn-lt"/>
                <a:ea typeface="+mn-ea"/>
                <a:cs typeface="+mn-cs"/>
              </a:rPr>
              <a:t>The income threshold for the minimum non-income assessed </a:t>
            </a:r>
            <a:r>
              <a:rPr lang="en-GB" sz="1200" u="sng" kern="1200" dirty="0">
                <a:solidFill>
                  <a:schemeClr val="tx1"/>
                </a:solidFill>
                <a:latin typeface="+mn-lt"/>
                <a:ea typeface="+mn-ea"/>
                <a:cs typeface="+mn-cs"/>
              </a:rPr>
              <a:t>full rate</a:t>
            </a:r>
            <a:r>
              <a:rPr lang="en-GB" sz="1200" kern="1200" dirty="0">
                <a:solidFill>
                  <a:schemeClr val="tx1"/>
                </a:solidFill>
                <a:latin typeface="+mn-lt"/>
                <a:ea typeface="+mn-ea"/>
                <a:cs typeface="+mn-cs"/>
              </a:rPr>
              <a:t> of overseas loan is: £65,847.</a:t>
            </a:r>
          </a:p>
          <a:p>
            <a:pPr fontAlgn="auto" hangingPunct="1"/>
            <a:r>
              <a:rPr lang="en-GB" sz="1200" kern="1200" dirty="0">
                <a:solidFill>
                  <a:schemeClr val="tx1"/>
                </a:solidFill>
                <a:latin typeface="+mn-lt"/>
                <a:ea typeface="+mn-ea"/>
                <a:cs typeface="+mn-cs"/>
              </a:rPr>
              <a:t>The income thresholds for the minimum non-income assessed </a:t>
            </a:r>
            <a:r>
              <a:rPr lang="en-GB" sz="1200" u="sng" kern="1200" dirty="0">
                <a:solidFill>
                  <a:schemeClr val="tx1"/>
                </a:solidFill>
                <a:latin typeface="+mn-lt"/>
                <a:ea typeface="+mn-ea"/>
                <a:cs typeface="+mn-cs"/>
              </a:rPr>
              <a:t>final year rates</a:t>
            </a:r>
            <a:r>
              <a:rPr lang="en-GB" sz="1200" kern="1200" dirty="0">
                <a:solidFill>
                  <a:schemeClr val="tx1"/>
                </a:solidFill>
                <a:latin typeface="+mn-lt"/>
                <a:ea typeface="+mn-ea"/>
                <a:cs typeface="+mn-cs"/>
              </a:rPr>
              <a:t> of loans are: £56,836 (Home), £67,268 (London), £60,702 (Elsewhere), and £62,566(Overseas).</a:t>
            </a:r>
          </a:p>
          <a:p>
            <a:endParaRPr lang="en-GB" dirty="0"/>
          </a:p>
        </p:txBody>
      </p:sp>
      <p:sp>
        <p:nvSpPr>
          <p:cNvPr id="4" name="Slide Number Placeholder 3"/>
          <p:cNvSpPr>
            <a:spLocks noGrp="1"/>
          </p:cNvSpPr>
          <p:nvPr>
            <p:ph type="sldNum" sz="quarter" idx="10"/>
          </p:nvPr>
        </p:nvSpPr>
        <p:spPr/>
        <p:txBody>
          <a:bodyPr/>
          <a:lstStyle/>
          <a:p>
            <a:fld id="{68F06BC3-6117-4E1D-B9D9-E7699CC24DBE}" type="slidenum">
              <a:rPr lang="en-GB" smtClean="0">
                <a:solidFill>
                  <a:prstClr val="black"/>
                </a:solidFill>
              </a:rPr>
              <a:pPr/>
              <a:t>9</a:t>
            </a:fld>
            <a:endParaRPr lang="en-GB"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431800" indent="-358775"/>
            <a:r>
              <a:rPr lang="en-US" sz="1200" b="1" dirty="0"/>
              <a:t>A student is considered independent if:</a:t>
            </a:r>
            <a:endParaRPr lang="en-US" sz="1200" dirty="0"/>
          </a:p>
          <a:p>
            <a:pPr marL="431800" indent="-358775">
              <a:buFont typeface="Arial" pitchFamily="34" charset="0"/>
              <a:buChar char="•"/>
            </a:pPr>
            <a:r>
              <a:rPr lang="en-US" sz="1200" dirty="0"/>
              <a:t>They’ve been married or formed a civil partnership before the start of the academic year even if that marriage or civil partnership has ended</a:t>
            </a:r>
          </a:p>
          <a:p>
            <a:pPr marL="431800" indent="-358775">
              <a:buFont typeface="Arial" pitchFamily="34" charset="0"/>
              <a:buChar char="•"/>
            </a:pPr>
            <a:endParaRPr lang="en-US" sz="1200" dirty="0"/>
          </a:p>
          <a:p>
            <a:pPr marL="431800" indent="-358775"/>
            <a:r>
              <a:rPr lang="en-US" sz="1200" dirty="0"/>
              <a:t>• 	They have no living parents</a:t>
            </a:r>
          </a:p>
          <a:p>
            <a:pPr marL="431800" indent="-358775"/>
            <a:endParaRPr lang="en-US" sz="1200" dirty="0"/>
          </a:p>
          <a:p>
            <a:pPr marL="431800" indent="-358775"/>
            <a:r>
              <a:rPr lang="en-US" sz="1200" dirty="0"/>
              <a:t>• 	They’ve supported themselves for at least three years before the start of their course</a:t>
            </a:r>
          </a:p>
          <a:p>
            <a:pPr marL="431800" indent="-358775"/>
            <a:endParaRPr lang="en-US" sz="1200" dirty="0"/>
          </a:p>
          <a:p>
            <a:pPr marL="431800" indent="-358775">
              <a:buFont typeface="Arial" pitchFamily="34" charset="0"/>
              <a:buChar char="•"/>
            </a:pPr>
            <a:r>
              <a:rPr lang="en-US" sz="1200" dirty="0"/>
              <a:t>They’ve not communicated with their parents for one year before the beginning of the academic year for which they are applying for support, or can demonstrate a permanent estrangement from their parents</a:t>
            </a:r>
          </a:p>
          <a:p>
            <a:endParaRPr lang="en-GB" dirty="0"/>
          </a:p>
          <a:p>
            <a:pPr marL="431800" indent="-358775">
              <a:buFont typeface="Arial" pitchFamily="34" charset="0"/>
              <a:buChar char="•"/>
            </a:pPr>
            <a:r>
              <a:rPr lang="en-US" sz="1200" dirty="0"/>
              <a:t>Their parents cannot be traced or it is not practical or possible to contact them</a:t>
            </a:r>
          </a:p>
          <a:p>
            <a:pPr marL="431800" indent="-358775"/>
            <a:endParaRPr lang="en-US" sz="1200" dirty="0"/>
          </a:p>
          <a:p>
            <a:pPr marL="431800" indent="-358775">
              <a:buFont typeface="Arial" pitchFamily="34" charset="0"/>
              <a:buChar char="•"/>
            </a:pPr>
            <a:r>
              <a:rPr lang="en-US" sz="1200" dirty="0"/>
              <a:t>Their parents live outside of the EC and an income assessment would put them in jeopardy, or if not reasonably practicable for them to send funds to the UK if a contribution were assessed</a:t>
            </a:r>
          </a:p>
          <a:p>
            <a:pPr marL="431800" indent="-358775">
              <a:buFont typeface="Arial" pitchFamily="34" charset="0"/>
              <a:buChar char="•"/>
            </a:pPr>
            <a:endParaRPr lang="en-US" sz="1200" dirty="0"/>
          </a:p>
          <a:p>
            <a:pPr marL="431800" indent="-358775"/>
            <a:r>
              <a:rPr lang="en-US" sz="1200" dirty="0"/>
              <a:t>• 	Subject to certain exceptions, they were looked after by a local authority throughout any three month period ending on or after the date on which they turned 16 and before the first day of the first academic year of their course</a:t>
            </a:r>
          </a:p>
          <a:p>
            <a:endParaRPr lang="en-GB" dirty="0"/>
          </a:p>
          <a:p>
            <a:pPr marL="431800" indent="-358775"/>
            <a:r>
              <a:rPr lang="en-GB" sz="1200" b="1" i="0" kern="1200" dirty="0">
                <a:solidFill>
                  <a:schemeClr val="tx1"/>
                </a:solidFill>
                <a:latin typeface="+mn-lt"/>
                <a:ea typeface="+mn-ea"/>
                <a:cs typeface="+mn-cs"/>
              </a:rPr>
              <a:t>NNECL </a:t>
            </a:r>
            <a:r>
              <a:rPr lang="en-GB" sz="1200" b="0" i="0" kern="1200" dirty="0">
                <a:solidFill>
                  <a:schemeClr val="tx1"/>
                </a:solidFill>
                <a:latin typeface="+mn-lt"/>
                <a:ea typeface="+mn-ea"/>
                <a:cs typeface="+mn-cs"/>
              </a:rPr>
              <a:t>- The National Network for the Education of Care Leavers (NNECL) was established in June 2013 by higher education institutions and national</a:t>
            </a:r>
          </a:p>
          <a:p>
            <a:pPr marL="431800" indent="-358775"/>
            <a:r>
              <a:rPr lang="en-GB" sz="1200" b="0" i="0" kern="1200" dirty="0">
                <a:solidFill>
                  <a:schemeClr val="tx1"/>
                </a:solidFill>
                <a:latin typeface="+mn-lt"/>
                <a:ea typeface="+mn-ea"/>
                <a:cs typeface="+mn-cs"/>
              </a:rPr>
              <a:t>organisations committed to the progression and support of Care Leavers in higher education.</a:t>
            </a:r>
          </a:p>
          <a:p>
            <a:pPr marL="431800" indent="-358775"/>
            <a:endParaRPr lang="en-GB" sz="1200" b="0" i="0" kern="1200" dirty="0">
              <a:solidFill>
                <a:schemeClr val="tx1"/>
              </a:solidFill>
              <a:latin typeface="+mn-lt"/>
              <a:ea typeface="+mn-ea"/>
              <a:cs typeface="+mn-cs"/>
            </a:endParaRPr>
          </a:p>
          <a:p>
            <a:pPr marL="431800" indent="-358775"/>
            <a:r>
              <a:rPr lang="en-GB" sz="1200" b="1" i="0" kern="1200" dirty="0">
                <a:solidFill>
                  <a:schemeClr val="tx1"/>
                </a:solidFill>
                <a:latin typeface="+mn-lt"/>
                <a:ea typeface="+mn-ea"/>
                <a:cs typeface="+mn-cs"/>
              </a:rPr>
              <a:t>Propel</a:t>
            </a:r>
            <a:r>
              <a:rPr lang="en-GB" sz="1200" b="0" i="0" kern="1200" dirty="0">
                <a:solidFill>
                  <a:schemeClr val="tx1"/>
                </a:solidFill>
                <a:latin typeface="+mn-lt"/>
                <a:ea typeface="+mn-ea"/>
                <a:cs typeface="+mn-cs"/>
              </a:rPr>
              <a:t> is brought to you by </a:t>
            </a:r>
            <a:r>
              <a:rPr lang="en-GB" sz="1200" b="0" i="0" u="none" strike="noStrike" kern="1200" dirty="0">
                <a:solidFill>
                  <a:schemeClr val="tx1"/>
                </a:solidFill>
                <a:latin typeface="+mn-lt"/>
                <a:ea typeface="+mn-ea"/>
                <a:cs typeface="+mn-cs"/>
                <a:hlinkClick r:id="rId3"/>
              </a:rPr>
              <a:t>The Who Cares? Trust</a:t>
            </a:r>
            <a:r>
              <a:rPr lang="en-GB" sz="1200" b="0" i="0" kern="1200" dirty="0">
                <a:solidFill>
                  <a:schemeClr val="tx1"/>
                </a:solidFill>
                <a:latin typeface="+mn-lt"/>
                <a:ea typeface="+mn-ea"/>
                <a:cs typeface="+mn-cs"/>
              </a:rPr>
              <a:t>, a voice for children in care. Everything we do is designed to improve the day-to-day experience of</a:t>
            </a:r>
          </a:p>
          <a:p>
            <a:pPr marL="431800" indent="-358775"/>
            <a:r>
              <a:rPr lang="en-GB" sz="1200" b="0" i="0" kern="1200" dirty="0">
                <a:solidFill>
                  <a:schemeClr val="tx1"/>
                </a:solidFill>
                <a:latin typeface="+mn-lt"/>
                <a:ea typeface="+mn-ea"/>
                <a:cs typeface="+mn-cs"/>
              </a:rPr>
              <a:t>children and young people in care - and their future lives.</a:t>
            </a:r>
            <a:endParaRPr lang="en-US" sz="1200"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F06BC3-6117-4E1D-B9D9-E7699CC24DB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8733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431800" indent="-358775"/>
            <a:r>
              <a:rPr lang="en-US" sz="1200" b="1" dirty="0"/>
              <a:t>A student is considered independent if:</a:t>
            </a:r>
            <a:endParaRPr lang="en-US" sz="1200" dirty="0"/>
          </a:p>
          <a:p>
            <a:pPr marL="431800" indent="-358775">
              <a:buFont typeface="Arial" pitchFamily="34" charset="0"/>
              <a:buChar char="•"/>
            </a:pPr>
            <a:r>
              <a:rPr lang="en-US" sz="1200" dirty="0"/>
              <a:t>They’ve been married or formed a civil partnership before the start of the academic year even if that marriage or civil partnership has ended</a:t>
            </a:r>
          </a:p>
          <a:p>
            <a:pPr marL="431800" indent="-358775">
              <a:buFont typeface="Arial" pitchFamily="34" charset="0"/>
              <a:buChar char="•"/>
            </a:pPr>
            <a:endParaRPr lang="en-US" sz="1200" dirty="0"/>
          </a:p>
          <a:p>
            <a:pPr marL="431800" indent="-358775"/>
            <a:r>
              <a:rPr lang="en-US" sz="1200" dirty="0"/>
              <a:t>• 	They have no living parents</a:t>
            </a:r>
          </a:p>
          <a:p>
            <a:pPr marL="431800" indent="-358775"/>
            <a:endParaRPr lang="en-US" sz="1200" dirty="0"/>
          </a:p>
          <a:p>
            <a:pPr marL="431800" indent="-358775"/>
            <a:r>
              <a:rPr lang="en-US" sz="1200" dirty="0"/>
              <a:t>• 	They’ve supported themselves for at least three years before the start of their course</a:t>
            </a:r>
          </a:p>
          <a:p>
            <a:pPr marL="431800" indent="-358775"/>
            <a:endParaRPr lang="en-US" sz="1200" dirty="0"/>
          </a:p>
          <a:p>
            <a:pPr marL="431800" indent="-358775">
              <a:buFont typeface="Arial" pitchFamily="34" charset="0"/>
              <a:buChar char="•"/>
            </a:pPr>
            <a:r>
              <a:rPr lang="en-US" sz="1200" dirty="0"/>
              <a:t>They’ve not communicated with their parents for one year before the beginning of the academic year for which they are applying for support, or can demonstrate a permanent estrangement from their parents</a:t>
            </a:r>
          </a:p>
          <a:p>
            <a:endParaRPr lang="en-GB" dirty="0"/>
          </a:p>
          <a:p>
            <a:pPr marL="431800" indent="-358775">
              <a:buFont typeface="Arial" pitchFamily="34" charset="0"/>
              <a:buChar char="•"/>
            </a:pPr>
            <a:r>
              <a:rPr lang="en-US" sz="1200" dirty="0"/>
              <a:t>Their parents cannot be traced or it is not practical or possible to contact them</a:t>
            </a:r>
          </a:p>
          <a:p>
            <a:pPr marL="431800" indent="-358775"/>
            <a:endParaRPr lang="en-US" sz="1200" dirty="0"/>
          </a:p>
          <a:p>
            <a:pPr marL="431800" indent="-358775">
              <a:buFont typeface="Arial" pitchFamily="34" charset="0"/>
              <a:buChar char="•"/>
            </a:pPr>
            <a:r>
              <a:rPr lang="en-US" sz="1200" dirty="0"/>
              <a:t>Their parents live outside of the EC and an income assessment would put them in jeopardy, or if not reasonably practicable for them to send funds to the UK if a contribution were assessed</a:t>
            </a:r>
          </a:p>
          <a:p>
            <a:pPr marL="431800" indent="-358775">
              <a:buFont typeface="Arial" pitchFamily="34" charset="0"/>
              <a:buChar char="•"/>
            </a:pPr>
            <a:endParaRPr lang="en-US" sz="1200" dirty="0"/>
          </a:p>
          <a:p>
            <a:pPr marL="431800" indent="-358775"/>
            <a:r>
              <a:rPr lang="en-US" sz="1200" dirty="0"/>
              <a:t>• 	Subject to certain exceptions, they were looked after by a local authority throughout any three month period ending on or after the date on which they turned 16 and before the first day of the first academic year of their course</a:t>
            </a:r>
          </a:p>
          <a:p>
            <a:endParaRPr lang="en-GB" dirty="0"/>
          </a:p>
          <a:p>
            <a:pPr marL="431800" indent="-358775"/>
            <a:r>
              <a:rPr lang="en-GB" sz="1200" b="1" i="0" kern="1200" dirty="0">
                <a:solidFill>
                  <a:schemeClr val="tx1"/>
                </a:solidFill>
                <a:latin typeface="+mn-lt"/>
                <a:ea typeface="+mn-ea"/>
                <a:cs typeface="+mn-cs"/>
              </a:rPr>
              <a:t>NNECL </a:t>
            </a:r>
            <a:r>
              <a:rPr lang="en-GB" sz="1200" b="0" i="0" kern="1200" dirty="0">
                <a:solidFill>
                  <a:schemeClr val="tx1"/>
                </a:solidFill>
                <a:latin typeface="+mn-lt"/>
                <a:ea typeface="+mn-ea"/>
                <a:cs typeface="+mn-cs"/>
              </a:rPr>
              <a:t>- The National Network for the Education of Care Leavers (NNECL) was established in June 2013 by higher education institutions and national</a:t>
            </a:r>
          </a:p>
          <a:p>
            <a:pPr marL="431800" indent="-358775"/>
            <a:r>
              <a:rPr lang="en-GB" sz="1200" b="0" i="0" kern="1200" dirty="0">
                <a:solidFill>
                  <a:schemeClr val="tx1"/>
                </a:solidFill>
                <a:latin typeface="+mn-lt"/>
                <a:ea typeface="+mn-ea"/>
                <a:cs typeface="+mn-cs"/>
              </a:rPr>
              <a:t>organisations committed to the progression and support of Care Leavers in higher education.</a:t>
            </a:r>
          </a:p>
          <a:p>
            <a:pPr marL="431800" indent="-358775"/>
            <a:endParaRPr lang="en-GB" sz="1200" b="0" i="0" kern="1200" dirty="0">
              <a:solidFill>
                <a:schemeClr val="tx1"/>
              </a:solidFill>
              <a:latin typeface="+mn-lt"/>
              <a:ea typeface="+mn-ea"/>
              <a:cs typeface="+mn-cs"/>
            </a:endParaRPr>
          </a:p>
          <a:p>
            <a:pPr marL="431800" indent="-358775"/>
            <a:r>
              <a:rPr lang="en-GB" sz="1200" b="1" i="0" kern="1200" dirty="0">
                <a:solidFill>
                  <a:schemeClr val="tx1"/>
                </a:solidFill>
                <a:latin typeface="+mn-lt"/>
                <a:ea typeface="+mn-ea"/>
                <a:cs typeface="+mn-cs"/>
              </a:rPr>
              <a:t>Propel</a:t>
            </a:r>
            <a:r>
              <a:rPr lang="en-GB" sz="1200" b="0" i="0" kern="1200" dirty="0">
                <a:solidFill>
                  <a:schemeClr val="tx1"/>
                </a:solidFill>
                <a:latin typeface="+mn-lt"/>
                <a:ea typeface="+mn-ea"/>
                <a:cs typeface="+mn-cs"/>
              </a:rPr>
              <a:t> is brought to you by </a:t>
            </a:r>
            <a:r>
              <a:rPr lang="en-GB" sz="1200" b="0" i="0" u="none" strike="noStrike" kern="1200" dirty="0">
                <a:solidFill>
                  <a:schemeClr val="tx1"/>
                </a:solidFill>
                <a:latin typeface="+mn-lt"/>
                <a:ea typeface="+mn-ea"/>
                <a:cs typeface="+mn-cs"/>
                <a:hlinkClick r:id="rId3"/>
              </a:rPr>
              <a:t>The Who Cares? Trust</a:t>
            </a:r>
            <a:r>
              <a:rPr lang="en-GB" sz="1200" b="0" i="0" kern="1200" dirty="0">
                <a:solidFill>
                  <a:schemeClr val="tx1"/>
                </a:solidFill>
                <a:latin typeface="+mn-lt"/>
                <a:ea typeface="+mn-ea"/>
                <a:cs typeface="+mn-cs"/>
              </a:rPr>
              <a:t>, a voice for children in care. Everything we do is designed to improve the day-to-day experience of</a:t>
            </a:r>
          </a:p>
          <a:p>
            <a:pPr marL="431800" indent="-358775"/>
            <a:r>
              <a:rPr lang="en-GB" sz="1200" b="0" i="0" kern="1200" dirty="0">
                <a:solidFill>
                  <a:schemeClr val="tx1"/>
                </a:solidFill>
                <a:latin typeface="+mn-lt"/>
                <a:ea typeface="+mn-ea"/>
                <a:cs typeface="+mn-cs"/>
              </a:rPr>
              <a:t>children and young people in care - and their future lives.</a:t>
            </a:r>
            <a:endParaRPr lang="en-US" sz="1200"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8F06BC3-6117-4E1D-B9D9-E7699CC24DBE}"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8733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GB" b="1" dirty="0">
                <a:ea typeface="ＭＳ Ｐゴシック" pitchFamily="34" charset="-128"/>
              </a:rPr>
              <a:t>Childcare Grant</a:t>
            </a:r>
          </a:p>
          <a:p>
            <a:r>
              <a:rPr lang="en-GB" b="0" dirty="0">
                <a:ea typeface="ＭＳ Ｐゴシック" pitchFamily="34" charset="-128"/>
              </a:rPr>
              <a:t>Helps with childcare costs for dependent children aged under 15 at the beginning of the academic year (or under</a:t>
            </a:r>
            <a:r>
              <a:rPr lang="en-GB" b="0" baseline="0" dirty="0">
                <a:ea typeface="ＭＳ Ｐゴシック" pitchFamily="34" charset="-128"/>
              </a:rPr>
              <a:t> </a:t>
            </a:r>
            <a:r>
              <a:rPr lang="en-GB" b="0" dirty="0">
                <a:ea typeface="ＭＳ Ｐゴシック" pitchFamily="34" charset="-128"/>
              </a:rPr>
              <a:t>17 if they have special educational needs) in registered or approved childcare. For more details on what childcare</a:t>
            </a:r>
            <a:r>
              <a:rPr lang="en-GB" b="0" baseline="0" dirty="0">
                <a:ea typeface="ＭＳ Ｐゴシック" pitchFamily="34" charset="-128"/>
              </a:rPr>
              <a:t> </a:t>
            </a:r>
            <a:r>
              <a:rPr lang="en-GB" b="0" dirty="0">
                <a:ea typeface="ＭＳ Ｐゴシック" pitchFamily="34" charset="-128"/>
              </a:rPr>
              <a:t>qualifies, visit www.gov.uk/studentfinance</a:t>
            </a:r>
          </a:p>
          <a:p>
            <a:endParaRPr lang="en-GB" b="0" dirty="0">
              <a:ea typeface="ＭＳ Ｐゴシック" pitchFamily="34" charset="-128"/>
            </a:endParaRPr>
          </a:p>
          <a:p>
            <a:r>
              <a:rPr lang="en-GB" b="0" dirty="0">
                <a:ea typeface="ＭＳ Ｐゴシック" pitchFamily="34" charset="-128"/>
              </a:rPr>
              <a:t>Depending on their household income, the student can apply for 85% of their actual childcare costs up to £159.59 a week for one child or £273.60 a week for two or more children. They can get this money for term times and holidays. Students won’t qualify for this grant if they, or their husband, wife or partner get the childcare part of the Working Tax Credit or childcare element of Universal Credit from HM Revenue &amp; Customs.</a:t>
            </a:r>
          </a:p>
          <a:p>
            <a:endParaRPr lang="en-GB" b="1" dirty="0">
              <a:ea typeface="ＭＳ Ｐゴシック" pitchFamily="34" charset="-128"/>
            </a:endParaRPr>
          </a:p>
          <a:p>
            <a:r>
              <a:rPr lang="en-GB" b="1" dirty="0">
                <a:ea typeface="ＭＳ Ｐゴシック" pitchFamily="34" charset="-128"/>
              </a:rPr>
              <a:t>Parents’ Learning Allowance</a:t>
            </a:r>
          </a:p>
          <a:p>
            <a:r>
              <a:rPr lang="en-GB" b="0" dirty="0">
                <a:ea typeface="ＭＳ Ｐゴシック" pitchFamily="34" charset="-128"/>
              </a:rPr>
              <a:t>This allowance can help with course-related costs for students with dependent children.</a:t>
            </a:r>
          </a:p>
          <a:p>
            <a:r>
              <a:rPr lang="en-GB" b="0" dirty="0">
                <a:ea typeface="ＭＳ Ｐゴシック" pitchFamily="34" charset="-128"/>
              </a:rPr>
              <a:t>If they qualify, students can get up to £1,617 a year. The amount they can get depends on their household income; that is the income of the student’s husband, wife or partner (if they have one) and that of any dependants. </a:t>
            </a:r>
          </a:p>
          <a:p>
            <a:endParaRPr lang="en-GB" b="0" dirty="0">
              <a:ea typeface="ＭＳ Ｐゴシック" pitchFamily="34" charset="-128"/>
            </a:endParaRPr>
          </a:p>
          <a:p>
            <a:r>
              <a:rPr lang="en-GB" b="0" dirty="0">
                <a:ea typeface="ＭＳ Ｐゴシック" pitchFamily="34" charset="-128"/>
              </a:rPr>
              <a:t>In the case of a couple who are both eligible students, they can each get up to £1,617 a year.</a:t>
            </a:r>
          </a:p>
          <a:p>
            <a:endParaRPr lang="en-GB" b="1" dirty="0">
              <a:ea typeface="ＭＳ Ｐゴシック" pitchFamily="34" charset="-128"/>
            </a:endParaRPr>
          </a:p>
          <a:p>
            <a:r>
              <a:rPr lang="en-GB" b="1" dirty="0">
                <a:ea typeface="ＭＳ Ｐゴシック" pitchFamily="34" charset="-128"/>
              </a:rPr>
              <a:t>Adult Dependants’ Grant</a:t>
            </a:r>
          </a:p>
          <a:p>
            <a:r>
              <a:rPr lang="en-GB" b="0" dirty="0">
                <a:ea typeface="ＭＳ Ｐゴシック" pitchFamily="34" charset="-128"/>
              </a:rPr>
              <a:t>The grant can help if a student has an adult who depends on them financially. This can’t be the student’s grown-up child or other adult who gets student finance. </a:t>
            </a:r>
          </a:p>
          <a:p>
            <a:r>
              <a:rPr lang="en-GB" b="0" dirty="0">
                <a:ea typeface="ＭＳ Ｐゴシック" pitchFamily="34" charset="-128"/>
              </a:rPr>
              <a:t>There are some exceptions to eligible ‘other adult dependants’; students can’t claim for a spouse, civil partner or co-habiting partner who is also a student receiving a statutory award.</a:t>
            </a:r>
          </a:p>
          <a:p>
            <a:r>
              <a:rPr lang="en-GB" b="0" dirty="0">
                <a:ea typeface="ＭＳ Ｐゴシック" pitchFamily="34" charset="-128"/>
              </a:rPr>
              <a:t>The Adult Dependants’ Grant can be up to £2,834 a year. The amount the student can get depends on the income </a:t>
            </a:r>
          </a:p>
          <a:p>
            <a:r>
              <a:rPr lang="en-GB" b="0" dirty="0">
                <a:ea typeface="ＭＳ Ｐゴシック" pitchFamily="34" charset="-128"/>
              </a:rPr>
              <a:t>of their husband, wife or partner (if they have one) and that of any dependants.</a:t>
            </a:r>
          </a:p>
          <a:p>
            <a:endParaRPr lang="en-GB" b="0" dirty="0">
              <a:ea typeface="ＭＳ Ｐゴシック" pitchFamily="34" charset="-128"/>
            </a:endParaRPr>
          </a:p>
          <a:p>
            <a:r>
              <a:rPr lang="en-GB" b="1" dirty="0">
                <a:ea typeface="ＭＳ Ｐゴシック" pitchFamily="34" charset="-128"/>
              </a:rPr>
              <a:t>Disabled Students’ Allowances (DSAs) </a:t>
            </a:r>
            <a:r>
              <a:rPr lang="en-GB" b="0" dirty="0">
                <a:ea typeface="ＭＳ Ｐゴシック" pitchFamily="34" charset="-128"/>
              </a:rPr>
              <a:t>help pay for extra costs a student might have as a direct result of their disability, long-term health condition, mental-health condition or specific learning difficulty such as dyslexia or dyspraxia. DSAs are additional support available to students who</a:t>
            </a:r>
            <a:r>
              <a:rPr lang="en-GB" b="0" baseline="0" dirty="0">
                <a:ea typeface="ＭＳ Ｐゴシック" pitchFamily="34" charset="-128"/>
              </a:rPr>
              <a:t> </a:t>
            </a:r>
            <a:r>
              <a:rPr lang="en-GB" b="0" dirty="0">
                <a:ea typeface="ＭＳ Ｐゴシック" pitchFamily="34" charset="-128"/>
              </a:rPr>
              <a:t>may otherwise be prevented from attending a higher-education course because of a disability.</a:t>
            </a:r>
          </a:p>
          <a:p>
            <a:endParaRPr lang="en-GB" b="1" dirty="0">
              <a:ea typeface="ＭＳ Ｐゴシック" pitchFamily="34" charset="-128"/>
            </a:endParaRPr>
          </a:p>
          <a:p>
            <a:r>
              <a:rPr lang="en-GB" b="1" dirty="0">
                <a:ea typeface="ＭＳ Ｐゴシック" pitchFamily="34" charset="-128"/>
              </a:rPr>
              <a:t>Key facts about DSAs: </a:t>
            </a:r>
          </a:p>
          <a:p>
            <a:r>
              <a:rPr lang="en-GB" b="0" dirty="0">
                <a:ea typeface="ＭＳ Ｐゴシック" pitchFamily="34" charset="-128"/>
              </a:rPr>
              <a:t>• Available to undergraduates and postgraduates studying full-time or part-time (their part-time course must be at least 25% intensity of the full-time equivalent course) </a:t>
            </a:r>
          </a:p>
          <a:p>
            <a:r>
              <a:rPr lang="en-GB" b="0" dirty="0">
                <a:ea typeface="ＭＳ Ｐゴシック" pitchFamily="34" charset="-128"/>
              </a:rPr>
              <a:t>• Doesn’t have to be repaid</a:t>
            </a:r>
          </a:p>
          <a:p>
            <a:r>
              <a:rPr lang="en-GB" b="0" dirty="0">
                <a:ea typeface="ＭＳ Ｐゴシック" pitchFamily="34" charset="-128"/>
              </a:rPr>
              <a:t>•</a:t>
            </a:r>
            <a:r>
              <a:rPr lang="en-GB" b="0" baseline="0" dirty="0">
                <a:ea typeface="ＭＳ Ｐゴシック" pitchFamily="34" charset="-128"/>
              </a:rPr>
              <a:t> </a:t>
            </a:r>
            <a:r>
              <a:rPr lang="en-GB" b="0" dirty="0">
                <a:ea typeface="ＭＳ Ｐゴシック" pitchFamily="34" charset="-128"/>
              </a:rPr>
              <a:t>Doesn’t depend on household income: the amount students can get relates to their needs up to specified maximum amounts </a:t>
            </a:r>
          </a:p>
          <a:p>
            <a:r>
              <a:rPr lang="en-GB" b="0" dirty="0">
                <a:ea typeface="ＭＳ Ｐゴシック" pitchFamily="34" charset="-128"/>
              </a:rPr>
              <a:t>•</a:t>
            </a:r>
            <a:r>
              <a:rPr lang="en-GB" b="0" baseline="0" dirty="0">
                <a:ea typeface="ＭＳ Ｐゴシック" pitchFamily="34" charset="-128"/>
              </a:rPr>
              <a:t> </a:t>
            </a:r>
            <a:r>
              <a:rPr lang="en-GB" b="0" dirty="0">
                <a:ea typeface="ＭＳ Ｐゴシック" pitchFamily="34" charset="-128"/>
              </a:rPr>
              <a:t>Doesn’t affect benefit entitlement. For example, other help students might get, like Disability Living Allowance, won’t be affected by    DSAs </a:t>
            </a:r>
          </a:p>
          <a:p>
            <a:r>
              <a:rPr lang="en-GB" b="0" dirty="0">
                <a:ea typeface="ＭＳ Ｐゴシック" pitchFamily="34" charset="-128"/>
              </a:rPr>
              <a:t>•</a:t>
            </a:r>
            <a:r>
              <a:rPr lang="en-GB" b="0" baseline="0" dirty="0">
                <a:ea typeface="ＭＳ Ｐゴシック" pitchFamily="34" charset="-128"/>
              </a:rPr>
              <a:t> </a:t>
            </a:r>
            <a:r>
              <a:rPr lang="en-GB" b="0" dirty="0">
                <a:ea typeface="ＭＳ Ｐゴシック" pitchFamily="34" charset="-128"/>
              </a:rPr>
              <a:t>Isn’t affected by a student’s age</a:t>
            </a:r>
          </a:p>
          <a:p>
            <a:r>
              <a:rPr lang="en-GB" b="0" dirty="0">
                <a:ea typeface="ＭＳ Ｐゴシック" pitchFamily="34" charset="-128"/>
              </a:rPr>
              <a:t>•</a:t>
            </a:r>
            <a:r>
              <a:rPr lang="en-GB" b="0" baseline="0" dirty="0">
                <a:ea typeface="ＭＳ Ｐゴシック" pitchFamily="34" charset="-128"/>
              </a:rPr>
              <a:t> </a:t>
            </a:r>
            <a:r>
              <a:rPr lang="en-GB" b="0" dirty="0">
                <a:ea typeface="ＭＳ Ｐゴシック" pitchFamily="34" charset="-128"/>
              </a:rPr>
              <a:t>Isn’t affected by previous study</a:t>
            </a:r>
          </a:p>
          <a:p>
            <a:r>
              <a:rPr lang="en-GB" b="0" dirty="0">
                <a:ea typeface="ＭＳ Ｐゴシック" pitchFamily="34" charset="-128"/>
              </a:rPr>
              <a:t>•</a:t>
            </a:r>
            <a:r>
              <a:rPr lang="en-GB" b="0" baseline="0" dirty="0">
                <a:ea typeface="ＭＳ Ｐゴシック" pitchFamily="34" charset="-128"/>
              </a:rPr>
              <a:t> </a:t>
            </a:r>
            <a:r>
              <a:rPr lang="en-GB" b="0" dirty="0">
                <a:ea typeface="ＭＳ Ｐゴシック" pitchFamily="34" charset="-128"/>
              </a:rPr>
              <a:t>Is paid directly to the supplier of the service or (in some circumstances) into the student’s bank account</a:t>
            </a:r>
          </a:p>
          <a:p>
            <a:endParaRPr lang="en-GB" b="0" dirty="0">
              <a:ea typeface="ＭＳ Ｐゴシック" pitchFamily="34" charset="-128"/>
            </a:endParaRPr>
          </a:p>
          <a:p>
            <a:r>
              <a:rPr lang="en-GB" b="1" dirty="0">
                <a:ea typeface="ＭＳ Ｐゴシック" pitchFamily="34" charset="-128"/>
              </a:rPr>
              <a:t>Who can get DSAs? </a:t>
            </a:r>
          </a:p>
          <a:p>
            <a:r>
              <a:rPr lang="en-GB" b="0" dirty="0">
                <a:ea typeface="ＭＳ Ｐゴシック" pitchFamily="34" charset="-128"/>
              </a:rPr>
              <a:t>DSAs are available to those who have:</a:t>
            </a:r>
          </a:p>
          <a:p>
            <a:r>
              <a:rPr lang="en-GB" b="0" dirty="0">
                <a:ea typeface="ＭＳ Ｐゴシック" pitchFamily="34" charset="-128"/>
              </a:rPr>
              <a:t>• a mental-health condition, such as anxiety or depression; </a:t>
            </a:r>
          </a:p>
          <a:p>
            <a:r>
              <a:rPr lang="en-GB" b="0" dirty="0">
                <a:ea typeface="ＭＳ Ｐゴシック" pitchFamily="34" charset="-128"/>
              </a:rPr>
              <a:t>• a specific learning difficulty, such as dyslexia or dyspraxia; </a:t>
            </a:r>
          </a:p>
          <a:p>
            <a:r>
              <a:rPr lang="en-GB" b="0" dirty="0">
                <a:ea typeface="ＭＳ Ｐゴシック" pitchFamily="34" charset="-128"/>
              </a:rPr>
              <a:t>• a developmental disorder, such as autism or ADHD/ADD; </a:t>
            </a:r>
          </a:p>
          <a:p>
            <a:r>
              <a:rPr lang="en-GB" b="0" dirty="0">
                <a:ea typeface="ＭＳ Ｐゴシック" pitchFamily="34" charset="-128"/>
              </a:rPr>
              <a:t>• a progressive medical condition such as Multiple Sclerosis, cancer or HIV; </a:t>
            </a:r>
          </a:p>
          <a:p>
            <a:r>
              <a:rPr lang="en-GB" b="0" dirty="0">
                <a:ea typeface="ＭＳ Ｐゴシック" pitchFamily="34" charset="-128"/>
              </a:rPr>
              <a:t>• a sensory impairment which could affect the ability to see or hear;</a:t>
            </a:r>
          </a:p>
          <a:p>
            <a:r>
              <a:rPr lang="en-GB" b="0" dirty="0">
                <a:ea typeface="ＭＳ Ｐゴシック" pitchFamily="34" charset="-128"/>
              </a:rPr>
              <a:t>• another physical or medical condition; or </a:t>
            </a:r>
          </a:p>
          <a:p>
            <a:r>
              <a:rPr lang="en-GB" b="0" dirty="0">
                <a:ea typeface="ＭＳ Ｐゴシック" pitchFamily="34" charset="-128"/>
              </a:rPr>
              <a:t>• a long-term health condition.</a:t>
            </a:r>
          </a:p>
          <a:p>
            <a:endParaRPr lang="en-GB" b="0" dirty="0">
              <a:ea typeface="ＭＳ Ｐゴシック" pitchFamily="34" charset="-128"/>
            </a:endParaRPr>
          </a:p>
          <a:p>
            <a:r>
              <a:rPr lang="en-GB" b="0" dirty="0">
                <a:ea typeface="ＭＳ Ｐゴシック" pitchFamily="34" charset="-128"/>
              </a:rPr>
              <a:t>Other conditions not mentioned on this list may be covered by DSAs</a:t>
            </a:r>
          </a:p>
          <a:p>
            <a:endParaRPr lang="en-GB" b="0" dirty="0">
              <a:ea typeface="ＭＳ Ｐゴシック" pitchFamily="34" charset="-128"/>
            </a:endParaRPr>
          </a:p>
          <a:p>
            <a:r>
              <a:rPr lang="en-GB" b="0" dirty="0">
                <a:ea typeface="ＭＳ Ｐゴシック" pitchFamily="34" charset="-128"/>
              </a:rPr>
              <a:t>The applications for dependants grants and DSA can be triggered through the</a:t>
            </a:r>
            <a:r>
              <a:rPr lang="en-GB" b="0" baseline="0" dirty="0">
                <a:ea typeface="ＭＳ Ｐゴシック" pitchFamily="34" charset="-128"/>
              </a:rPr>
              <a:t> main student finance application process!!</a:t>
            </a:r>
            <a:endParaRPr lang="en-GB" b="0" dirty="0">
              <a:ea typeface="ＭＳ Ｐゴシック" pitchFamily="34" charset="-128"/>
            </a:endParaRPr>
          </a:p>
          <a:p>
            <a:endParaRPr lang="en-GB" b="1" dirty="0">
              <a:ea typeface="ＭＳ Ｐゴシック" pitchFamily="34" charset="-128"/>
            </a:endParaRPr>
          </a:p>
          <a:p>
            <a:endParaRPr lang="en-GB" b="1" dirty="0">
              <a:ea typeface="ＭＳ Ｐゴシック" pitchFamily="34" charset="-128"/>
            </a:endParaRPr>
          </a:p>
          <a:p>
            <a:endParaRPr lang="en-GB" b="1" dirty="0">
              <a:ea typeface="ＭＳ Ｐゴシック" pitchFamily="34" charset="-128"/>
            </a:endParaRPr>
          </a:p>
        </p:txBody>
      </p:sp>
      <p:sp>
        <p:nvSpPr>
          <p:cNvPr id="54276" name="Slide Number Placeholder 3"/>
          <p:cNvSpPr>
            <a:spLocks noGrp="1"/>
          </p:cNvSpPr>
          <p:nvPr>
            <p:ph type="sldNum" sz="quarter" idx="5"/>
          </p:nvPr>
        </p:nvSpPr>
        <p:spPr bwMode="auto">
          <a:noFill/>
          <a:ln>
            <a:miter lim="800000"/>
            <a:headEnd/>
            <a:tailEnd/>
          </a:ln>
        </p:spPr>
        <p:txBody>
          <a:bodyPr/>
          <a:lstStyle/>
          <a:p>
            <a:fld id="{6B5F20A0-AF2A-49E3-983D-DC6B52FC3923}" type="slidenum">
              <a:rPr lang="en-US" smtClean="0">
                <a:solidFill>
                  <a:prstClr val="black"/>
                </a:solidFill>
              </a:rPr>
              <a:pPr/>
              <a:t>12</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GB" sz="1200" b="0" i="0" kern="1200" dirty="0">
                <a:solidFill>
                  <a:schemeClr val="tx1"/>
                </a:solidFill>
                <a:effectLst/>
                <a:latin typeface="+mn-lt"/>
                <a:ea typeface="+mn-ea"/>
                <a:cs typeface="+mn-cs"/>
              </a:rPr>
              <a:t>Disabled Students' Allowances (DSAs) help pay for extra costs a student might have as a direct result of their disability, including a long-term health condition, mental-health condition or specific learning difficulty such as dyslexia or dyspraxia. They must meet the definition of a disability under the </a:t>
            </a:r>
            <a:r>
              <a:rPr lang="en-GB" sz="1200" b="1" i="0" u="sng" kern="1200" dirty="0">
                <a:solidFill>
                  <a:schemeClr val="tx1"/>
                </a:solidFill>
                <a:effectLst/>
                <a:latin typeface="+mn-lt"/>
                <a:ea typeface="+mn-ea"/>
                <a:cs typeface="+mn-cs"/>
                <a:hlinkClick r:id="rId3" tooltip="link to Equality Act 2010"/>
              </a:rPr>
              <a:t>Equality Act 2010</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DSAs don’t usually have to be paid back, unless the student leaves their course early.</a:t>
            </a:r>
          </a:p>
          <a:p>
            <a:r>
              <a:rPr lang="en-GB" sz="1200" b="0" i="0" kern="1200" dirty="0">
                <a:solidFill>
                  <a:schemeClr val="tx1"/>
                </a:solidFill>
                <a:effectLst/>
                <a:latin typeface="+mn-lt"/>
                <a:ea typeface="+mn-ea"/>
                <a:cs typeface="+mn-cs"/>
              </a:rPr>
              <a:t>The student may have to attend an appointment at a study needs assessment centre to talk to a specialist about what type of support would help them.</a:t>
            </a: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They may be able to get:</a:t>
            </a:r>
          </a:p>
          <a:p>
            <a:r>
              <a:rPr lang="en-GB" sz="1200" b="1" i="0" u="sng" kern="1200" dirty="0">
                <a:solidFill>
                  <a:schemeClr val="tx1"/>
                </a:solidFill>
                <a:effectLst/>
                <a:latin typeface="+mn-lt"/>
                <a:ea typeface="+mn-ea"/>
                <a:cs typeface="+mn-cs"/>
                <a:hlinkClick r:id="rId4" tooltip="link to general allowance"/>
              </a:rPr>
              <a:t>General Allowance</a:t>
            </a:r>
            <a:r>
              <a:rPr lang="en-GB" sz="1200" b="0" i="0" kern="1200" dirty="0">
                <a:solidFill>
                  <a:schemeClr val="tx1"/>
                </a:solidFill>
                <a:effectLst/>
                <a:latin typeface="+mn-lt"/>
                <a:ea typeface="+mn-ea"/>
                <a:cs typeface="+mn-cs"/>
              </a:rPr>
              <a:t> - used to help pay course-related costs they may have as a direct result of their disability.</a:t>
            </a:r>
          </a:p>
          <a:p>
            <a:r>
              <a:rPr lang="en-GB" sz="1200" b="1" i="0" u="sng" kern="1200" dirty="0">
                <a:solidFill>
                  <a:schemeClr val="tx1"/>
                </a:solidFill>
                <a:effectLst/>
                <a:latin typeface="+mn-lt"/>
                <a:ea typeface="+mn-ea"/>
                <a:cs typeface="+mn-cs"/>
                <a:hlinkClick r:id="rId5" tooltip="Link to specialist equipment allowance"/>
              </a:rPr>
              <a:t>Specialist Equipment Allowance</a:t>
            </a:r>
            <a:r>
              <a:rPr lang="en-GB" sz="1200" b="0" i="0" kern="1200" dirty="0">
                <a:solidFill>
                  <a:schemeClr val="tx1"/>
                </a:solidFill>
                <a:effectLst/>
                <a:latin typeface="+mn-lt"/>
                <a:ea typeface="+mn-ea"/>
                <a:cs typeface="+mn-cs"/>
              </a:rPr>
              <a:t> - used to help buy equipment needed because of their disability.</a:t>
            </a:r>
          </a:p>
          <a:p>
            <a:r>
              <a:rPr lang="en-GB" sz="1200" b="1" i="0" u="sng" kern="1200" dirty="0">
                <a:solidFill>
                  <a:schemeClr val="tx1"/>
                </a:solidFill>
                <a:effectLst/>
                <a:latin typeface="+mn-lt"/>
                <a:ea typeface="+mn-ea"/>
                <a:cs typeface="+mn-cs"/>
                <a:hlinkClick r:id="rId6" tooltip="link to non-medical helper allowance"/>
              </a:rPr>
              <a:t>Non-Medical Helper Allowance</a:t>
            </a:r>
            <a:r>
              <a:rPr lang="en-GB" sz="1200" b="0" i="0" kern="1200" dirty="0">
                <a:solidFill>
                  <a:schemeClr val="tx1"/>
                </a:solidFill>
                <a:effectLst/>
                <a:latin typeface="+mn-lt"/>
                <a:ea typeface="+mn-ea"/>
                <a:cs typeface="+mn-cs"/>
              </a:rPr>
              <a:t> - used to help pay for support workers such as British Sign Language interpreters or mobility trainers.</a:t>
            </a:r>
          </a:p>
          <a:p>
            <a:r>
              <a:rPr lang="en-GB" sz="1200" b="1" i="0" u="sng" kern="1200" dirty="0">
                <a:solidFill>
                  <a:schemeClr val="tx1"/>
                </a:solidFill>
                <a:effectLst/>
                <a:latin typeface="+mn-lt"/>
                <a:ea typeface="+mn-ea"/>
                <a:cs typeface="+mn-cs"/>
                <a:hlinkClick r:id="rId7" tooltip="link to travel allowance"/>
              </a:rPr>
              <a:t>Travel Allowance</a:t>
            </a:r>
            <a:r>
              <a:rPr lang="en-GB" sz="1200" b="0" i="0" kern="1200" dirty="0">
                <a:solidFill>
                  <a:schemeClr val="tx1"/>
                </a:solidFill>
                <a:effectLst/>
                <a:latin typeface="+mn-lt"/>
                <a:ea typeface="+mn-ea"/>
                <a:cs typeface="+mn-cs"/>
              </a:rPr>
              <a:t> - used for any additional study-related travel costs they may have as a result of their disability.</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Childcare Grant is additional income assessed funding to help students with children pay the costs of childcare during study. </a:t>
            </a:r>
          </a:p>
          <a:p>
            <a:r>
              <a:rPr lang="en-GB" sz="1200" b="0" i="0" kern="1200" dirty="0">
                <a:solidFill>
                  <a:schemeClr val="tx1"/>
                </a:solidFill>
                <a:effectLst/>
                <a:latin typeface="+mn-lt"/>
                <a:ea typeface="+mn-ea"/>
                <a:cs typeface="+mn-cs"/>
              </a:rPr>
              <a:t>They may be eligible for help with their childcare costs if they:</a:t>
            </a:r>
          </a:p>
          <a:p>
            <a:r>
              <a:rPr lang="en-GB" sz="1200" b="0" i="0" kern="1200" dirty="0">
                <a:solidFill>
                  <a:schemeClr val="tx1"/>
                </a:solidFill>
                <a:effectLst/>
                <a:latin typeface="+mn-lt"/>
                <a:ea typeface="+mn-ea"/>
                <a:cs typeface="+mn-cs"/>
              </a:rPr>
              <a:t>are a full-time student</a:t>
            </a:r>
          </a:p>
          <a:p>
            <a:r>
              <a:rPr lang="en-GB" sz="1200" b="0" i="0" kern="1200" dirty="0">
                <a:solidFill>
                  <a:schemeClr val="tx1"/>
                </a:solidFill>
                <a:effectLst/>
                <a:latin typeface="+mn-lt"/>
                <a:ea typeface="+mn-ea"/>
                <a:cs typeface="+mn-cs"/>
              </a:rPr>
              <a:t>have children under 15, or under 17 if the child has special educational needs</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The grant doesn’t usually need to be paid back.</a:t>
            </a:r>
          </a:p>
          <a:p>
            <a:r>
              <a:rPr lang="en-GB" sz="1200" b="0" i="0" kern="1200" dirty="0">
                <a:solidFill>
                  <a:schemeClr val="tx1"/>
                </a:solidFill>
                <a:effectLst/>
                <a:latin typeface="+mn-lt"/>
                <a:ea typeface="+mn-ea"/>
                <a:cs typeface="+mn-cs"/>
              </a:rPr>
              <a:t> </a:t>
            </a:r>
          </a:p>
          <a:p>
            <a:r>
              <a:rPr lang="en-GB" sz="1200" b="0" i="0" kern="1200" dirty="0">
                <a:solidFill>
                  <a:schemeClr val="tx1"/>
                </a:solidFill>
                <a:effectLst/>
                <a:latin typeface="+mn-lt"/>
                <a:ea typeface="+mn-ea"/>
                <a:cs typeface="+mn-cs"/>
              </a:rPr>
              <a:t>Income-related, unemployment and housing benefits are not affected by Childcare Grant. Students must not be in receipt of the Childcare Element of the Working Tax Credit, the Childcare Element of Universal Credit, Tax-free Childcare from HM Revenue and Customs (HMRC) or NHS funded childcare grants at the same time as the Childcare Grant.</a:t>
            </a:r>
          </a:p>
          <a:p>
            <a:endParaRPr lang="en-GB" dirty="0"/>
          </a:p>
          <a:p>
            <a:r>
              <a:rPr lang="en-GB" sz="1200" b="0" i="0" kern="1200" dirty="0">
                <a:solidFill>
                  <a:schemeClr val="tx1"/>
                </a:solidFill>
                <a:effectLst/>
                <a:latin typeface="+mn-lt"/>
                <a:ea typeface="+mn-ea"/>
                <a:cs typeface="+mn-cs"/>
              </a:rPr>
              <a:t>Parents’ Learning Allowance is additional funding to help students who are also parents. This can be used for everyday costs of study, such as books, study materials and travel.</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It doesn’t usually need to be paid back unless they leave their course early. It is paid directly to the student in addition to other student finance they can get.</a:t>
            </a:r>
          </a:p>
          <a:p>
            <a:r>
              <a:rPr lang="en-GB" sz="1200" b="0" i="0" kern="1200" dirty="0">
                <a:solidFill>
                  <a:schemeClr val="tx1"/>
                </a:solidFill>
                <a:effectLst/>
                <a:latin typeface="+mn-lt"/>
                <a:ea typeface="+mn-ea"/>
                <a:cs typeface="+mn-cs"/>
              </a:rPr>
              <a:t>Parents’ Learning Allowance won’t affect their existing benefits.</a:t>
            </a:r>
          </a:p>
          <a:p>
            <a:endParaRPr lang="en-GB" dirty="0"/>
          </a:p>
          <a:p>
            <a:r>
              <a:rPr lang="en-GB" sz="1200" b="0" i="0" kern="1200" dirty="0">
                <a:solidFill>
                  <a:schemeClr val="tx1"/>
                </a:solidFill>
                <a:effectLst/>
                <a:latin typeface="+mn-lt"/>
                <a:ea typeface="+mn-ea"/>
                <a:cs typeface="+mn-cs"/>
              </a:rPr>
              <a:t>Adult Dependants’ Grant is additional funding to help students who are financially responsible for another adult.</a:t>
            </a:r>
          </a:p>
          <a:p>
            <a:r>
              <a:rPr lang="en-GB" sz="1200" b="0" i="0" kern="1200" dirty="0">
                <a:solidFill>
                  <a:schemeClr val="tx1"/>
                </a:solidFill>
                <a:effectLst/>
                <a:latin typeface="+mn-lt"/>
                <a:ea typeface="+mn-ea"/>
                <a:cs typeface="+mn-cs"/>
              </a:rPr>
              <a:t>This grant is available to full-time students studying an eligible:</a:t>
            </a:r>
          </a:p>
          <a:p>
            <a:r>
              <a:rPr lang="en-GB" sz="1200" b="0" i="0" kern="1200" dirty="0">
                <a:solidFill>
                  <a:schemeClr val="tx1"/>
                </a:solidFill>
                <a:effectLst/>
                <a:latin typeface="+mn-lt"/>
                <a:ea typeface="+mn-ea"/>
                <a:cs typeface="+mn-cs"/>
              </a:rPr>
              <a:t>undergraduate course</a:t>
            </a:r>
          </a:p>
          <a:p>
            <a:r>
              <a:rPr lang="en-GB" sz="1200" b="0" i="0" kern="1200" dirty="0">
                <a:solidFill>
                  <a:schemeClr val="tx1"/>
                </a:solidFill>
                <a:effectLst/>
                <a:latin typeface="+mn-lt"/>
                <a:ea typeface="+mn-ea"/>
                <a:cs typeface="+mn-cs"/>
              </a:rPr>
              <a:t>Initial Teacher Training (ITT) course</a:t>
            </a:r>
          </a:p>
          <a:p>
            <a:r>
              <a:rPr lang="en-GB" sz="1200" b="0" i="0" kern="1200" dirty="0">
                <a:solidFill>
                  <a:schemeClr val="tx1"/>
                </a:solidFill>
                <a:effectLst/>
                <a:latin typeface="+mn-lt"/>
                <a:ea typeface="+mn-ea"/>
                <a:cs typeface="+mn-cs"/>
              </a:rPr>
              <a:t>Postgraduate Certificate in Education (PGCE)</a:t>
            </a:r>
          </a:p>
          <a:p>
            <a:r>
              <a:rPr lang="en-GB" sz="1200" b="0" i="0" kern="1200" dirty="0">
                <a:solidFill>
                  <a:schemeClr val="tx1"/>
                </a:solidFill>
                <a:effectLst/>
                <a:latin typeface="+mn-lt"/>
                <a:ea typeface="+mn-ea"/>
                <a:cs typeface="+mn-cs"/>
              </a:rPr>
              <a:t>The grant doesn’t usually have to be paid back unless they leave their course early.</a:t>
            </a:r>
          </a:p>
          <a:p>
            <a:r>
              <a:rPr lang="en-GB" sz="1200" b="0" i="0" kern="1200" dirty="0">
                <a:solidFill>
                  <a:schemeClr val="tx1"/>
                </a:solidFill>
                <a:effectLst/>
                <a:latin typeface="+mn-lt"/>
                <a:ea typeface="+mn-ea"/>
                <a:cs typeface="+mn-cs"/>
              </a:rPr>
              <a:t>The grant is paid directly to the student, in addition to any other student finance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5B8069-FBC7-48B5-9C33-0C2A48A6898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0" i="0" kern="1200" dirty="0">
                <a:solidFill>
                  <a:schemeClr val="tx1"/>
                </a:solidFill>
                <a:effectLst/>
                <a:latin typeface="+mn-lt"/>
                <a:ea typeface="+mn-ea"/>
                <a:cs typeface="+mn-cs"/>
              </a:rPr>
              <a:t>Disabled Students' Allowances (DSAs) help pay for extra costs a student might have as a direct result of their disability, including a long-term health condition, mental-health condition or specific learning difficulty such as dyslexia or dyspraxia. They must meet the definition of a disability under the </a:t>
            </a:r>
            <a:r>
              <a:rPr lang="en-GB" sz="1200" b="1" i="0" u="sng" kern="1200" dirty="0">
                <a:solidFill>
                  <a:schemeClr val="tx1"/>
                </a:solidFill>
                <a:effectLst/>
                <a:latin typeface="+mn-lt"/>
                <a:ea typeface="+mn-ea"/>
                <a:cs typeface="+mn-cs"/>
                <a:hlinkClick r:id="rId3" tooltip="link to Equality Act 2010"/>
              </a:rPr>
              <a:t>Equality Act 2010</a:t>
            </a:r>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DSAs don’t usually have to be paid back, unless the student leaves their course early.</a:t>
            </a:r>
          </a:p>
          <a:p>
            <a:r>
              <a:rPr lang="en-GB" sz="1200" b="0" i="0" kern="1200" dirty="0">
                <a:solidFill>
                  <a:schemeClr val="tx1"/>
                </a:solidFill>
                <a:effectLst/>
                <a:latin typeface="+mn-lt"/>
                <a:ea typeface="+mn-ea"/>
                <a:cs typeface="+mn-cs"/>
              </a:rPr>
              <a:t>The student may have to attend an appointment at a study needs assessment centre to talk to a specialist about what type of support would help them.</a:t>
            </a:r>
          </a:p>
          <a:p>
            <a:endParaRPr lang="en-GB" sz="1200" b="1" i="0" kern="1200" dirty="0">
              <a:solidFill>
                <a:schemeClr val="tx1"/>
              </a:solidFill>
              <a:effectLst/>
              <a:latin typeface="+mn-lt"/>
              <a:ea typeface="+mn-ea"/>
              <a:cs typeface="+mn-cs"/>
            </a:endParaRPr>
          </a:p>
          <a:p>
            <a:r>
              <a:rPr lang="en-GB" sz="1200" b="1" i="0" kern="1200" dirty="0">
                <a:solidFill>
                  <a:schemeClr val="tx1"/>
                </a:solidFill>
                <a:effectLst/>
                <a:latin typeface="+mn-lt"/>
                <a:ea typeface="+mn-ea"/>
                <a:cs typeface="+mn-cs"/>
              </a:rPr>
              <a:t>They may be able to get:</a:t>
            </a:r>
          </a:p>
          <a:p>
            <a:r>
              <a:rPr lang="en-GB" sz="1200" b="1" i="0" u="sng" kern="1200" dirty="0">
                <a:solidFill>
                  <a:schemeClr val="tx1"/>
                </a:solidFill>
                <a:effectLst/>
                <a:latin typeface="+mn-lt"/>
                <a:ea typeface="+mn-ea"/>
                <a:cs typeface="+mn-cs"/>
                <a:hlinkClick r:id="rId4" tooltip="link to general allowance"/>
              </a:rPr>
              <a:t>General Allowance</a:t>
            </a:r>
            <a:r>
              <a:rPr lang="en-GB" sz="1200" b="0" i="0" kern="1200" dirty="0">
                <a:solidFill>
                  <a:schemeClr val="tx1"/>
                </a:solidFill>
                <a:effectLst/>
                <a:latin typeface="+mn-lt"/>
                <a:ea typeface="+mn-ea"/>
                <a:cs typeface="+mn-cs"/>
              </a:rPr>
              <a:t> - used to help pay course-related costs they may have as a direct result of their disability.</a:t>
            </a:r>
          </a:p>
          <a:p>
            <a:r>
              <a:rPr lang="en-GB" sz="1200" b="1" i="0" u="sng" kern="1200" dirty="0">
                <a:solidFill>
                  <a:schemeClr val="tx1"/>
                </a:solidFill>
                <a:effectLst/>
                <a:latin typeface="+mn-lt"/>
                <a:ea typeface="+mn-ea"/>
                <a:cs typeface="+mn-cs"/>
                <a:hlinkClick r:id="rId5" tooltip="Link to specialist equipment allowance"/>
              </a:rPr>
              <a:t>Specialist Equipment Allowance</a:t>
            </a:r>
            <a:r>
              <a:rPr lang="en-GB" sz="1200" b="0" i="0" kern="1200" dirty="0">
                <a:solidFill>
                  <a:schemeClr val="tx1"/>
                </a:solidFill>
                <a:effectLst/>
                <a:latin typeface="+mn-lt"/>
                <a:ea typeface="+mn-ea"/>
                <a:cs typeface="+mn-cs"/>
              </a:rPr>
              <a:t> - used to help buy equipment needed because of their disability.</a:t>
            </a:r>
          </a:p>
          <a:p>
            <a:r>
              <a:rPr lang="en-GB" sz="1200" b="1" i="0" u="sng" kern="1200" dirty="0">
                <a:solidFill>
                  <a:schemeClr val="tx1"/>
                </a:solidFill>
                <a:effectLst/>
                <a:latin typeface="+mn-lt"/>
                <a:ea typeface="+mn-ea"/>
                <a:cs typeface="+mn-cs"/>
                <a:hlinkClick r:id="rId6" tooltip="link to non-medical helper allowance"/>
              </a:rPr>
              <a:t>Non-Medical Helper Allowance</a:t>
            </a:r>
            <a:r>
              <a:rPr lang="en-GB" sz="1200" b="0" i="0" kern="1200" dirty="0">
                <a:solidFill>
                  <a:schemeClr val="tx1"/>
                </a:solidFill>
                <a:effectLst/>
                <a:latin typeface="+mn-lt"/>
                <a:ea typeface="+mn-ea"/>
                <a:cs typeface="+mn-cs"/>
              </a:rPr>
              <a:t> - used to help pay for support workers such as British Sign Language interpreters or mobility trainers.</a:t>
            </a:r>
          </a:p>
          <a:p>
            <a:r>
              <a:rPr lang="en-GB" sz="1200" b="1" i="0" u="sng" kern="1200" dirty="0">
                <a:solidFill>
                  <a:schemeClr val="tx1"/>
                </a:solidFill>
                <a:effectLst/>
                <a:latin typeface="+mn-lt"/>
                <a:ea typeface="+mn-ea"/>
                <a:cs typeface="+mn-cs"/>
                <a:hlinkClick r:id="rId7" tooltip="link to travel allowance"/>
              </a:rPr>
              <a:t>Travel Allowance</a:t>
            </a:r>
            <a:r>
              <a:rPr lang="en-GB" sz="1200" b="0" i="0" kern="1200" dirty="0">
                <a:solidFill>
                  <a:schemeClr val="tx1"/>
                </a:solidFill>
                <a:effectLst/>
                <a:latin typeface="+mn-lt"/>
                <a:ea typeface="+mn-ea"/>
                <a:cs typeface="+mn-cs"/>
              </a:rPr>
              <a:t> - used for any additional study-related travel costs they may have as a result of their disability.</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5B8069-FBC7-48B5-9C33-0C2A48A6898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cSld>
  <p:clrMapOvr>
    <a:masterClrMapping/>
  </p:clrMapOvr>
  <p:transition>
    <p:push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19468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5139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0519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1321945"/>
      </p:ext>
    </p:extLst>
  </p:cSld>
  <p:clrMapOvr>
    <a:masterClrMapping/>
  </p:clrMapOvr>
  <p:transition>
    <p:push dir="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600201"/>
            <a:ext cx="8229600" cy="4108116"/>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054CD1C7-30F6-475D-BFD5-8BC52DFED1D6}" type="datetimeFigureOut">
              <a:rPr lang="en-GB" smtClean="0">
                <a:solidFill>
                  <a:prstClr val="black"/>
                </a:solidFill>
              </a:rPr>
              <a:pPr/>
              <a:t>05/03/2020</a:t>
            </a:fld>
            <a:endParaRPr lang="en-GB" dirty="0">
              <a:solidFill>
                <a:prstClr val="black"/>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GB" dirty="0">
              <a:solidFill>
                <a:prstClr val="black"/>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9FE824A3-3F6F-49BC-837F-07D722F71A5C}" type="slidenum">
              <a:rPr lang="en-GB" smtClean="0">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148126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0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203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203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10.jpeg"/><Relationship Id="rId4"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6.jpeg"/><Relationship Id="rId5" Type="http://schemas.openxmlformats.org/officeDocument/2006/relationships/theme" Target="../theme/theme11.xml"/><Relationship Id="rId4" Type="http://schemas.openxmlformats.org/officeDocument/2006/relationships/slideLayout" Target="../slideLayouts/slideLayout18.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theme" Target="../theme/theme7.xml"/><Relationship Id="rId1" Type="http://schemas.openxmlformats.org/officeDocument/2006/relationships/slideLayout" Target="../slideLayouts/slideLayout9.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8.xml"/><Relationship Id="rId1" Type="http://schemas.openxmlformats.org/officeDocument/2006/relationships/slideLayout" Target="../slideLayouts/slideLayout10.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theme" Target="../theme/theme9.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3.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5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SFE_1920_PRESENTATION_ARTWORK_smaller 3-4 ratio.jpg"/>
          <p:cNvPicPr>
            <a:picLocks noChangeAspect="1"/>
          </p:cNvPicPr>
          <p:nvPr userDrawn="1"/>
        </p:nvPicPr>
        <p:blipFill>
          <a:blip r:embed="rId5"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SFE_1920_PRESENTATION_ARTWORK_smaller 3-4 ratio20.jpg"/>
          <p:cNvPicPr>
            <a:picLocks noChangeAspect="1"/>
          </p:cNvPicPr>
          <p:nvPr/>
        </p:nvPicPr>
        <p:blipFill>
          <a:blip r:embed="rId6" cstate="print"/>
          <a:stretch>
            <a:fillRect/>
          </a:stretch>
        </p:blipFill>
        <p:spPr>
          <a:xfrm>
            <a:off x="0" y="0"/>
            <a:ext cx="9144000" cy="6858000"/>
          </a:xfrm>
          <a:prstGeom prst="rect">
            <a:avLst/>
          </a:prstGeom>
        </p:spPr>
      </p:pic>
    </p:spTree>
    <p:extLst>
      <p:ext uri="{BB962C8B-B14F-4D97-AF65-F5344CB8AC3E}">
        <p14:creationId xmlns:p14="http://schemas.microsoft.com/office/powerpoint/2010/main" val="1271455867"/>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SFE_1920_PRESENTATION_ARTWORK_smaller 3-4 ratio7.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8.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10.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6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12.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7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descr="SFE_1920_PRESENTATION_ARTWORK_smaller 3-4 ratio20.jpg"/>
          <p:cNvPicPr>
            <a:picLocks noChangeAspect="1"/>
          </p:cNvPicPr>
          <p:nvPr userDrawn="1"/>
        </p:nvPicPr>
        <p:blipFill>
          <a:blip r:embed="rId5"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701" r:id="rId2"/>
    <p:sldLayoutId id="2147483702"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21.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8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23.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SFE_1920_PRESENTATION_ARTWORK_smaller 3-4 ratio22.jpg"/>
          <p:cNvPicPr>
            <a:picLocks noChangeAspect="1"/>
          </p:cNvPicPr>
          <p:nvPr userDrawn="1"/>
        </p:nvPicPr>
        <p:blipFill>
          <a:blip r:embed="rId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9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gov.uk/student-finance/new-fulltime-students"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standalone.org.uk/"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hyperlink" Target="https://propel.org.uk/UK/"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www.gov.uk/student-finance/extra-help"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s://www.nhsbsa.nhs.uk/learning-support-fund"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gov.uk/student-finance" TargetMode="External"/><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hyperlink" Target="https://www.gov.uk/apply-for-student-finance/change-an-application" TargetMode="External"/><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hyperlink" Target="https://www.gov.uk/repaying-your-student-loan"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3" Type="http://schemas.openxmlformats.org/officeDocument/2006/relationships/hyperlink" Target="https://www.savethestudent.org/?s=student+money+survey" TargetMode="External"/><Relationship Id="rId2" Type="http://schemas.openxmlformats.org/officeDocument/2006/relationships/notesSlide" Target="../notesSlides/notesSlide18.xml"/><Relationship Id="rId1" Type="http://schemas.openxmlformats.org/officeDocument/2006/relationships/slideLayout" Target="../slideLayouts/slideLayout10.xml"/><Relationship Id="rId5" Type="http://schemas.openxmlformats.org/officeDocument/2006/relationships/image" Target="../media/image12.png"/><Relationship Id="rId4" Type="http://schemas.openxmlformats.org/officeDocument/2006/relationships/hyperlink" Target="https://www.savethestudent.org/money/student-money-survey-2019.html#spend"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gov.uk/student-finance/who-qualifies"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hyperlink" Target="http://www.gov.uk/student-finance/who-qualifies" TargetMode="External"/><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4067" y="2605682"/>
            <a:ext cx="8166659" cy="1754326"/>
          </a:xfrm>
          <a:prstGeom prst="rect">
            <a:avLst/>
          </a:prstGeom>
          <a:noFill/>
        </p:spPr>
        <p:txBody>
          <a:bodyPr wrap="none" rtlCol="0">
            <a:spAutoFit/>
          </a:bodyPr>
          <a:lstStyle/>
          <a:p>
            <a:r>
              <a:rPr lang="en-GB" sz="4000" dirty="0">
                <a:solidFill>
                  <a:schemeClr val="bg1"/>
                </a:solidFill>
                <a:latin typeface="Arial" pitchFamily="34" charset="0"/>
                <a:cs typeface="Arial" pitchFamily="34" charset="0"/>
              </a:rPr>
              <a:t>STUDENT FINANCE OVERVIEW  </a:t>
            </a:r>
          </a:p>
          <a:p>
            <a:endParaRPr lang="en-GB" sz="3600" dirty="0">
              <a:solidFill>
                <a:schemeClr val="bg1"/>
              </a:solidFill>
              <a:latin typeface="Arial" pitchFamily="34" charset="0"/>
              <a:cs typeface="Arial" pitchFamily="34" charset="0"/>
            </a:endParaRPr>
          </a:p>
          <a:p>
            <a:r>
              <a:rPr lang="en-GB" sz="3200" dirty="0">
                <a:solidFill>
                  <a:schemeClr val="bg1"/>
                </a:solidFill>
                <a:latin typeface="Arial" pitchFamily="34" charset="0"/>
                <a:cs typeface="Arial" pitchFamily="34" charset="0"/>
              </a:rPr>
              <a:t>ACADEMIC YEAR 2020/21</a:t>
            </a:r>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ChangeArrowheads="1"/>
          </p:cNvSpPr>
          <p:nvPr/>
        </p:nvSpPr>
        <p:spPr bwMode="auto">
          <a:xfrm>
            <a:off x="222199" y="1695230"/>
            <a:ext cx="8918575" cy="3970318"/>
          </a:xfrm>
          <a:prstGeom prst="rect">
            <a:avLst/>
          </a:prstGeom>
          <a:noFill/>
          <a:ln w="9525">
            <a:noFill/>
            <a:miter lim="800000"/>
            <a:headEnd/>
            <a:tailEnd/>
          </a:ln>
        </p:spPr>
        <p:txBody>
          <a:bodyPr wrap="square">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For the higher rate of Maintenance Loan you will need to give SFE details of your</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household income:</a:t>
            </a:r>
            <a:endPar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Household income is the income of any parents, stepparent, parent’s partner, </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wife, husband or civil partner you usually live with </a:t>
            </a: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your household income is </a:t>
            </a:r>
            <a:r>
              <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over a certain level </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(£42,875) the government </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include an assumed contribution amount in the assessment process</a:t>
            </a: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There are different rates of Maintenance Loan available to students who;</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entitled to receive benefits</a:t>
            </a: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aged over 60 before the first day of their course</a:t>
            </a:r>
          </a:p>
        </p:txBody>
      </p:sp>
      <p:sp>
        <p:nvSpPr>
          <p:cNvPr id="5" name="TextBox 14">
            <a:extLst>
              <a:ext uri="{FF2B5EF4-FFF2-40B4-BE49-F238E27FC236}">
                <a16:creationId xmlns:a16="http://schemas.microsoft.com/office/drawing/2014/main" id="{379CCDCC-4C00-45E0-AAF9-F182A152FB80}"/>
              </a:ext>
            </a:extLst>
          </p:cNvPr>
          <p:cNvSpPr txBox="1">
            <a:spLocks noChangeArrowheads="1"/>
          </p:cNvSpPr>
          <p:nvPr/>
        </p:nvSpPr>
        <p:spPr bwMode="auto">
          <a:xfrm>
            <a:off x="264463" y="298886"/>
            <a:ext cx="7744420"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MAINTENANCE LOAN - MEANS TESTING</a:t>
            </a:r>
          </a:p>
        </p:txBody>
      </p:sp>
      <p:grpSp>
        <p:nvGrpSpPr>
          <p:cNvPr id="4" name="Group 9">
            <a:extLst>
              <a:ext uri="{FF2B5EF4-FFF2-40B4-BE49-F238E27FC236}">
                <a16:creationId xmlns:a16="http://schemas.microsoft.com/office/drawing/2014/main" id="{9CA0AD70-FCBF-4B86-96AB-381F9B6E572B}"/>
              </a:ext>
            </a:extLst>
          </p:cNvPr>
          <p:cNvGrpSpPr/>
          <p:nvPr/>
        </p:nvGrpSpPr>
        <p:grpSpPr>
          <a:xfrm>
            <a:off x="204711" y="5738588"/>
            <a:ext cx="8701592" cy="923330"/>
            <a:chOff x="-1583146" y="3432097"/>
            <a:chExt cx="8701592" cy="923330"/>
          </a:xfrm>
        </p:grpSpPr>
        <p:sp>
          <p:nvSpPr>
            <p:cNvPr id="6" name="Rounded Rectangle 26">
              <a:extLst>
                <a:ext uri="{FF2B5EF4-FFF2-40B4-BE49-F238E27FC236}">
                  <a16:creationId xmlns:a16="http://schemas.microsoft.com/office/drawing/2014/main" id="{4B1AC71D-DDCA-434F-850B-69789968EC81}"/>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0C4327E9-854C-433C-B33B-843F87BBFC9A}"/>
                </a:ext>
              </a:extLst>
            </p:cNvPr>
            <p:cNvSpPr>
              <a:spLocks noChangeArrowheads="1"/>
            </p:cNvSpPr>
            <p:nvPr/>
          </p:nvSpPr>
          <p:spPr bwMode="auto">
            <a:xfrm>
              <a:off x="-836961" y="3690891"/>
              <a:ext cx="7955407" cy="369332"/>
            </a:xfrm>
            <a:prstGeom prst="rect">
              <a:avLst/>
            </a:prstGeom>
            <a:noFill/>
            <a:ln w="9525">
              <a:noFill/>
              <a:miter lim="800000"/>
              <a:headEnd/>
              <a:tailEnd/>
            </a:ln>
          </p:spPr>
          <p:txBody>
            <a:bodyPr wrap="square">
              <a:spAutoFit/>
            </a:bodyPr>
            <a:lstStyle/>
            <a:p>
              <a:pPr marL="432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For more information: </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www.gov.uk/student-finance/new-fulltime-students</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8" name="Oval 7">
              <a:extLst>
                <a:ext uri="{FF2B5EF4-FFF2-40B4-BE49-F238E27FC236}">
                  <a16:creationId xmlns:a16="http://schemas.microsoft.com/office/drawing/2014/main" id="{40F62E3D-50C0-4D5C-A0EF-7A4F55F8E758}"/>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6A2BB13F-D3C3-4501-A5B3-00C46DBBEF69}"/>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Tree>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ChangeArrowheads="1"/>
          </p:cNvSpPr>
          <p:nvPr/>
        </p:nvSpPr>
        <p:spPr bwMode="auto">
          <a:xfrm>
            <a:off x="218927" y="1579012"/>
            <a:ext cx="8918575" cy="4801314"/>
          </a:xfrm>
          <a:prstGeom prst="rect">
            <a:avLst/>
          </a:prstGeom>
          <a:noFill/>
          <a:ln w="9525">
            <a:noFill/>
            <a:miter lim="800000"/>
            <a:headEnd/>
            <a:tailEnd/>
          </a:ln>
        </p:spPr>
        <p:txBody>
          <a:bodyPr wrap="square">
            <a:spAutoFit/>
          </a:bodyPr>
          <a:lstStyle/>
          <a:p>
            <a:pPr marL="360000" marR="0" lvl="0" indent="-3587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For the higher rate of Maintenance Loan you will need to give SFE details of your</a:t>
            </a:r>
          </a:p>
          <a:p>
            <a:pPr marL="360000" marR="0" lvl="0" indent="-358775"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household income, unless you can be viewed as independent, this can be if you:</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Have care of a person under the age of 18</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25 or over on the first day of the academic year </a:t>
            </a:r>
          </a:p>
          <a:p>
            <a:pPr marL="360000"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married or in a civil partnership</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Have supported yourself financially for 3 years before starting in </a:t>
            </a:r>
            <a:r>
              <a:rPr kumimoji="0" lang="en-US"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HE (earning a minimum</a:t>
            </a:r>
            <a:r>
              <a:rPr kumimoji="0" lang="en-US" sz="1800" b="0" i="0" u="none" strike="noStrike" kern="1200" cap="none" spc="0" normalizeH="0" noProof="0" dirty="0" smtClean="0">
                <a:ln>
                  <a:noFill/>
                </a:ln>
                <a:solidFill>
                  <a:prstClr val="black"/>
                </a:solidFill>
                <a:effectLst/>
                <a:uLnTx/>
                <a:uFillTx/>
                <a:latin typeface="Arial" pitchFamily="34" charset="0"/>
                <a:ea typeface="+mn-ea"/>
                <a:cs typeface="Arial" pitchFamily="34" charset="0"/>
              </a:rPr>
              <a:t> of around £7,500 per year)</a:t>
            </a:r>
            <a:endPar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permanently estranged from your parents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www.standalone.org.uk</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Have no living parents or it is impossible to contact them</a:t>
            </a: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Are leaving the care of a local authority (see </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4"/>
              </a:rPr>
              <a:t>propel.org.uk</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more info)</a:t>
            </a:r>
          </a:p>
        </p:txBody>
      </p:sp>
      <p:sp>
        <p:nvSpPr>
          <p:cNvPr id="5" name="TextBox 14">
            <a:extLst>
              <a:ext uri="{FF2B5EF4-FFF2-40B4-BE49-F238E27FC236}">
                <a16:creationId xmlns:a16="http://schemas.microsoft.com/office/drawing/2014/main" id="{6910B96A-F9EC-4B42-AF97-C908C3990CFE}"/>
              </a:ext>
            </a:extLst>
          </p:cNvPr>
          <p:cNvSpPr txBox="1">
            <a:spLocks noChangeArrowheads="1"/>
          </p:cNvSpPr>
          <p:nvPr/>
        </p:nvSpPr>
        <p:spPr bwMode="auto">
          <a:xfrm>
            <a:off x="264463" y="298886"/>
            <a:ext cx="7744420"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MAINTENANCE LOAN – INDEPENDENT STUDENTS</a:t>
            </a:r>
          </a:p>
        </p:txBody>
      </p:sp>
    </p:spTree>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Box 10"/>
          <p:cNvSpPr txBox="1">
            <a:spLocks noChangeArrowheads="1"/>
          </p:cNvSpPr>
          <p:nvPr/>
        </p:nvSpPr>
        <p:spPr bwMode="auto">
          <a:xfrm rot="-266598">
            <a:off x="1703388" y="357188"/>
            <a:ext cx="6562725" cy="400050"/>
          </a:xfrm>
          <a:prstGeom prst="rect">
            <a:avLst/>
          </a:prstGeom>
          <a:noFill/>
          <a:ln w="9525">
            <a:noFill/>
            <a:miter lim="800000"/>
            <a:headEnd/>
            <a:tailEnd/>
          </a:ln>
        </p:spPr>
        <p:txBody>
          <a:bodyPr>
            <a:spAutoFit/>
          </a:bodyPr>
          <a:lstStyle/>
          <a:p>
            <a:r>
              <a:rPr lang="en-US" sz="2000" dirty="0">
                <a:solidFill>
                  <a:prstClr val="white"/>
                </a:solidFill>
                <a:latin typeface="Helvetica LT Std Bold Condensed"/>
              </a:rPr>
              <a:t>ADDITIONAL SUPPORT</a:t>
            </a:r>
          </a:p>
        </p:txBody>
      </p:sp>
      <p:sp>
        <p:nvSpPr>
          <p:cNvPr id="3" name="Rectangle 3"/>
          <p:cNvSpPr txBox="1">
            <a:spLocks noChangeArrowheads="1"/>
          </p:cNvSpPr>
          <p:nvPr/>
        </p:nvSpPr>
        <p:spPr>
          <a:xfrm>
            <a:off x="218266" y="1482900"/>
            <a:ext cx="8776483" cy="4084638"/>
          </a:xfrm>
          <a:prstGeom prst="rect">
            <a:avLst/>
          </a:prstGeom>
          <a:noFill/>
        </p:spPr>
        <p:txBody>
          <a:bodyPr/>
          <a:lstStyle/>
          <a:p>
            <a:pPr marL="360000" indent="-360000">
              <a:defRPr/>
            </a:pPr>
            <a:r>
              <a:rPr lang="en-GB" b="1" dirty="0">
                <a:solidFill>
                  <a:prstClr val="black"/>
                </a:solidFill>
                <a:latin typeface="Arial" pitchFamily="34" charset="0"/>
                <a:cs typeface="Arial" pitchFamily="34" charset="0"/>
              </a:rPr>
              <a:t>There may also be extra help available for students who;</a:t>
            </a:r>
          </a:p>
          <a:p>
            <a:pPr marL="360000" indent="-360000" eaLnBrk="0" hangingPunct="0">
              <a:buFont typeface="Arial" pitchFamily="34" charset="0"/>
              <a:buChar char="•"/>
              <a:defRPr/>
            </a:pPr>
            <a:endParaRPr lang="en-GB" kern="0" dirty="0">
              <a:solidFill>
                <a:prstClr val="black"/>
              </a:solidFill>
              <a:latin typeface="Arial" pitchFamily="34" charset="0"/>
              <a:ea typeface="ＭＳ Ｐゴシック" charset="-128"/>
              <a:cs typeface="Arial" pitchFamily="34" charset="0"/>
            </a:endParaRPr>
          </a:p>
          <a:p>
            <a:pPr marL="360000" indent="-360000" eaLnBrk="0" hangingPunct="0">
              <a:buFont typeface="Arial" pitchFamily="34" charset="0"/>
              <a:buChar char="•"/>
              <a:defRPr/>
            </a:pPr>
            <a:r>
              <a:rPr lang="en-GB" kern="0" dirty="0">
                <a:solidFill>
                  <a:prstClr val="black"/>
                </a:solidFill>
                <a:latin typeface="Arial" pitchFamily="34" charset="0"/>
                <a:ea typeface="ＭＳ Ｐゴシック" charset="-128"/>
                <a:cs typeface="Arial" pitchFamily="34" charset="0"/>
              </a:rPr>
              <a:t>Have a disability, long-term health condition, mental health condition or </a:t>
            </a:r>
          </a:p>
          <a:p>
            <a:pPr marL="360000" indent="-360000" eaLnBrk="0" hangingPunct="0">
              <a:defRPr/>
            </a:pPr>
            <a:r>
              <a:rPr lang="en-GB" kern="0" dirty="0">
                <a:solidFill>
                  <a:prstClr val="black"/>
                </a:solidFill>
                <a:latin typeface="Arial" pitchFamily="34" charset="0"/>
                <a:ea typeface="ＭＳ Ｐゴシック" charset="-128"/>
                <a:cs typeface="Arial" pitchFamily="34" charset="0"/>
              </a:rPr>
              <a:t>	specific learning difficulty</a:t>
            </a:r>
            <a:endParaRPr lang="en-GB" b="1" kern="0" dirty="0">
              <a:solidFill>
                <a:prstClr val="black"/>
              </a:solidFill>
              <a:latin typeface="Arial" pitchFamily="34" charset="0"/>
              <a:ea typeface="ＭＳ Ｐゴシック" charset="-128"/>
              <a:cs typeface="Arial" pitchFamily="34" charset="0"/>
            </a:endParaRPr>
          </a:p>
          <a:p>
            <a:pPr marL="360000" indent="-360000" eaLnBrk="0" hangingPunct="0">
              <a:defRPr/>
            </a:pPr>
            <a:endParaRPr lang="en-GB" kern="0" dirty="0">
              <a:solidFill>
                <a:prstClr val="black"/>
              </a:solidFill>
              <a:latin typeface="Arial" pitchFamily="34" charset="0"/>
              <a:ea typeface="ＭＳ Ｐゴシック" charset="-128"/>
              <a:cs typeface="Arial" pitchFamily="34" charset="0"/>
            </a:endParaRPr>
          </a:p>
          <a:p>
            <a:pPr marL="360000" indent="-360000" eaLnBrk="0" hangingPunct="0">
              <a:buFont typeface="Arial" pitchFamily="34" charset="0"/>
              <a:buChar char="•"/>
              <a:defRPr/>
            </a:pPr>
            <a:r>
              <a:rPr lang="en-GB" kern="0" dirty="0">
                <a:solidFill>
                  <a:prstClr val="black"/>
                </a:solidFill>
                <a:latin typeface="Arial" pitchFamily="34" charset="0"/>
                <a:ea typeface="ＭＳ Ｐゴシック" charset="-128"/>
                <a:cs typeface="Arial" pitchFamily="34" charset="0"/>
              </a:rPr>
              <a:t>Have children or adult dependants</a:t>
            </a:r>
            <a:endParaRPr lang="en-GB" b="1" kern="0" dirty="0">
              <a:solidFill>
                <a:prstClr val="black"/>
              </a:solidFill>
              <a:latin typeface="Arial" pitchFamily="34" charset="0"/>
              <a:ea typeface="ＭＳ Ｐゴシック" charset="-128"/>
              <a:cs typeface="Arial" pitchFamily="34" charset="0"/>
            </a:endParaRPr>
          </a:p>
          <a:p>
            <a:pPr marL="360000" indent="-360000" eaLnBrk="0" hangingPunct="0">
              <a:defRPr/>
            </a:pPr>
            <a:endParaRPr lang="en-GB" kern="0" dirty="0">
              <a:solidFill>
                <a:prstClr val="black"/>
              </a:solidFill>
              <a:latin typeface="Arial" pitchFamily="34" charset="0"/>
              <a:ea typeface="ＭＳ Ｐゴシック" charset="-128"/>
              <a:cs typeface="Arial" pitchFamily="34" charset="0"/>
            </a:endParaRPr>
          </a:p>
          <a:p>
            <a:pPr marL="360000" indent="-360000" eaLnBrk="0" hangingPunct="0">
              <a:buFont typeface="Arial" pitchFamily="34" charset="0"/>
              <a:buChar char="•"/>
              <a:defRPr/>
            </a:pPr>
            <a:r>
              <a:rPr lang="en-GB" kern="0" dirty="0">
                <a:solidFill>
                  <a:prstClr val="black"/>
                </a:solidFill>
                <a:latin typeface="Arial" pitchFamily="34" charset="0"/>
                <a:ea typeface="ＭＳ Ｐゴシック" charset="-128"/>
                <a:cs typeface="Arial" pitchFamily="34" charset="0"/>
              </a:rPr>
              <a:t>Study overseas as part of their UK based course</a:t>
            </a:r>
          </a:p>
          <a:p>
            <a:pPr marL="360000" indent="-360000" eaLnBrk="0" hangingPunct="0">
              <a:buFont typeface="Arial" pitchFamily="34" charset="0"/>
              <a:buChar char="•"/>
              <a:defRPr/>
            </a:pPr>
            <a:endParaRPr lang="en-GB" kern="0" dirty="0">
              <a:solidFill>
                <a:prstClr val="black"/>
              </a:solidFill>
              <a:latin typeface="Arial" pitchFamily="34" charset="0"/>
              <a:ea typeface="ＭＳ Ｐゴシック" charset="-128"/>
              <a:cs typeface="Arial" pitchFamily="34" charset="0"/>
            </a:endParaRPr>
          </a:p>
          <a:p>
            <a:pPr marL="360000" indent="-360000" eaLnBrk="0" hangingPunct="0">
              <a:buFont typeface="Arial" pitchFamily="34" charset="0"/>
              <a:buChar char="•"/>
              <a:defRPr/>
            </a:pPr>
            <a:r>
              <a:rPr lang="en-GB" kern="0" dirty="0">
                <a:solidFill>
                  <a:prstClr val="black"/>
                </a:solidFill>
                <a:latin typeface="Arial" pitchFamily="34" charset="0"/>
                <a:ea typeface="ＭＳ Ｐゴシック" charset="-128"/>
                <a:cs typeface="Arial" pitchFamily="34" charset="0"/>
              </a:rPr>
              <a:t>Study Nursing, Midwifery or Allied Health Courses</a:t>
            </a:r>
          </a:p>
          <a:p>
            <a:pPr marL="360000" indent="-360000" eaLnBrk="0" hangingPunct="0">
              <a:buFont typeface="Arial" pitchFamily="34" charset="0"/>
              <a:buChar char="•"/>
              <a:defRPr/>
            </a:pPr>
            <a:endParaRPr lang="en-GB" kern="0" dirty="0">
              <a:solidFill>
                <a:prstClr val="black"/>
              </a:solidFill>
              <a:latin typeface="Arial" pitchFamily="34" charset="0"/>
              <a:ea typeface="ＭＳ Ｐゴシック" charset="-128"/>
              <a:cs typeface="Arial" pitchFamily="34" charset="0"/>
            </a:endParaRPr>
          </a:p>
          <a:p>
            <a:pPr marL="360000" indent="-360000">
              <a:defRPr/>
            </a:pPr>
            <a:r>
              <a:rPr lang="en-GB" dirty="0">
                <a:solidFill>
                  <a:prstClr val="black"/>
                </a:solidFill>
                <a:latin typeface="Arial" pitchFamily="34" charset="0"/>
                <a:cs typeface="Arial" pitchFamily="34" charset="0"/>
              </a:rPr>
              <a:t>Many universities and colleges also offer students </a:t>
            </a:r>
            <a:r>
              <a:rPr lang="en-GB" b="1" dirty="0">
                <a:solidFill>
                  <a:prstClr val="black"/>
                </a:solidFill>
                <a:latin typeface="Arial" pitchFamily="34" charset="0"/>
                <a:cs typeface="Arial" pitchFamily="34" charset="0"/>
              </a:rPr>
              <a:t>bursaries</a:t>
            </a:r>
            <a:r>
              <a:rPr lang="en-GB" dirty="0">
                <a:solidFill>
                  <a:prstClr val="black"/>
                </a:solidFill>
                <a:latin typeface="Arial" pitchFamily="34" charset="0"/>
                <a:cs typeface="Arial" pitchFamily="34" charset="0"/>
              </a:rPr>
              <a:t> and </a:t>
            </a:r>
            <a:r>
              <a:rPr lang="en-GB" b="1" dirty="0">
                <a:solidFill>
                  <a:prstClr val="black"/>
                </a:solidFill>
                <a:latin typeface="Arial" pitchFamily="34" charset="0"/>
                <a:cs typeface="Arial" pitchFamily="34" charset="0"/>
              </a:rPr>
              <a:t>scholarships</a:t>
            </a:r>
            <a:r>
              <a:rPr lang="en-GB" dirty="0">
                <a:solidFill>
                  <a:prstClr val="black"/>
                </a:solidFill>
                <a:latin typeface="Arial" pitchFamily="34" charset="0"/>
                <a:cs typeface="Arial" pitchFamily="34" charset="0"/>
              </a:rPr>
              <a:t>:</a:t>
            </a:r>
          </a:p>
          <a:p>
            <a:pPr marL="360000" indent="-360000">
              <a:defRPr/>
            </a:pPr>
            <a:endParaRPr lang="en-GB" dirty="0">
              <a:solidFill>
                <a:prstClr val="black"/>
              </a:solidFill>
              <a:latin typeface="Arial" pitchFamily="34" charset="0"/>
              <a:cs typeface="Arial" pitchFamily="34" charset="0"/>
            </a:endParaRPr>
          </a:p>
          <a:p>
            <a:pPr marL="360000" indent="-360000">
              <a:buFont typeface="Arial" pitchFamily="34" charset="0"/>
              <a:buChar char="•"/>
              <a:defRPr/>
            </a:pPr>
            <a:r>
              <a:rPr lang="en-GB" dirty="0">
                <a:solidFill>
                  <a:prstClr val="black"/>
                </a:solidFill>
                <a:latin typeface="Arial" pitchFamily="34" charset="0"/>
                <a:cs typeface="Arial" pitchFamily="34" charset="0"/>
              </a:rPr>
              <a:t>These depend on things like your academic results, the course you choose, household income, or even if you are good at sport, art or music etc..</a:t>
            </a:r>
          </a:p>
          <a:p>
            <a:pPr marL="360000" indent="-360000" eaLnBrk="0" hangingPunct="0">
              <a:buFont typeface="Arial" pitchFamily="34" charset="0"/>
              <a:buChar char="•"/>
              <a:defRPr/>
            </a:pPr>
            <a:endParaRPr lang="en-GB" kern="0" dirty="0">
              <a:solidFill>
                <a:prstClr val="black"/>
              </a:solidFill>
              <a:latin typeface="Arial" pitchFamily="34" charset="0"/>
              <a:ea typeface="ＭＳ Ｐゴシック" charset="-128"/>
              <a:cs typeface="Arial" pitchFamily="34" charset="0"/>
            </a:endParaRPr>
          </a:p>
        </p:txBody>
      </p:sp>
      <p:grpSp>
        <p:nvGrpSpPr>
          <p:cNvPr id="2" name="Group 9"/>
          <p:cNvGrpSpPr/>
          <p:nvPr/>
        </p:nvGrpSpPr>
        <p:grpSpPr>
          <a:xfrm>
            <a:off x="204711" y="5738588"/>
            <a:ext cx="8618056" cy="923330"/>
            <a:chOff x="-1583146" y="3432097"/>
            <a:chExt cx="8618056" cy="923330"/>
          </a:xfrm>
        </p:grpSpPr>
        <p:sp>
          <p:nvSpPr>
            <p:cNvPr id="6" name="Rounded Rectangle 5"/>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p:cNvSpPr>
              <a:spLocks noChangeArrowheads="1"/>
            </p:cNvSpPr>
            <p:nvPr/>
          </p:nvSpPr>
          <p:spPr bwMode="auto">
            <a:xfrm>
              <a:off x="-821463" y="3563731"/>
              <a:ext cx="7825803" cy="646331"/>
            </a:xfrm>
            <a:prstGeom prst="rect">
              <a:avLst/>
            </a:prstGeom>
            <a:noFill/>
            <a:ln w="9525">
              <a:noFill/>
              <a:miter lim="800000"/>
              <a:headEnd/>
              <a:tailEnd/>
            </a:ln>
          </p:spPr>
          <p:txBody>
            <a:bodyPr wrap="square">
              <a:spAutoFit/>
            </a:bodyPr>
            <a:lstStyle/>
            <a:p>
              <a:pPr marL="432000" indent="-360000">
                <a:defRPr/>
              </a:pPr>
              <a:r>
                <a:rPr lang="en-GB" dirty="0">
                  <a:latin typeface="Arial" pitchFamily="34" charset="0"/>
                  <a:cs typeface="Arial" pitchFamily="34" charset="0"/>
                </a:rPr>
                <a:t>Care leavers should always check out if any additional (bursary) support</a:t>
              </a:r>
            </a:p>
            <a:p>
              <a:pPr marL="432000" indent="-360000">
                <a:defRPr/>
              </a:pPr>
              <a:r>
                <a:rPr lang="en-GB" dirty="0">
                  <a:latin typeface="Arial" pitchFamily="34" charset="0"/>
                  <a:cs typeface="Arial" pitchFamily="34" charset="0"/>
                </a:rPr>
                <a:t>might also be available from universities or their local authority! </a:t>
              </a:r>
            </a:p>
          </p:txBody>
        </p:sp>
        <p:sp>
          <p:nvSpPr>
            <p:cNvPr id="9" name="Oval 8"/>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TextBox 9"/>
            <p:cNvSpPr txBox="1"/>
            <p:nvPr/>
          </p:nvSpPr>
          <p:spPr>
            <a:xfrm>
              <a:off x="-1351128" y="3432097"/>
              <a:ext cx="423906" cy="923330"/>
            </a:xfrm>
            <a:prstGeom prst="rect">
              <a:avLst/>
            </a:prstGeom>
            <a:noFill/>
          </p:spPr>
          <p:txBody>
            <a:bodyPr wrap="square" rtlCol="0">
              <a:spAutoFit/>
            </a:bodyPr>
            <a:lstStyle/>
            <a:p>
              <a:r>
                <a:rPr lang="en-GB" sz="5400" b="1" dirty="0">
                  <a:solidFill>
                    <a:schemeClr val="bg1"/>
                  </a:solidFill>
                </a:rPr>
                <a:t>i</a:t>
              </a:r>
            </a:p>
          </p:txBody>
        </p:sp>
      </p:grpSp>
      <p:sp>
        <p:nvSpPr>
          <p:cNvPr id="11" name="TextBox 10"/>
          <p:cNvSpPr txBox="1">
            <a:spLocks noChangeArrowheads="1"/>
          </p:cNvSpPr>
          <p:nvPr/>
        </p:nvSpPr>
        <p:spPr bwMode="auto">
          <a:xfrm>
            <a:off x="257613" y="309136"/>
            <a:ext cx="7050691"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DD4814"/>
                </a:solidFill>
                <a:latin typeface="Arial" pitchFamily="34" charset="0"/>
                <a:cs typeface="Arial" pitchFamily="34" charset="0"/>
              </a:rPr>
              <a:t>STUDENT FINANCE 2020/21</a:t>
            </a:r>
          </a:p>
          <a:p>
            <a:pPr>
              <a:spcAft>
                <a:spcPts val="600"/>
              </a:spcAft>
            </a:pPr>
            <a:r>
              <a:rPr lang="en-US" sz="2000" dirty="0">
                <a:solidFill>
                  <a:prstClr val="black"/>
                </a:solidFill>
                <a:latin typeface="Arial" pitchFamily="34" charset="0"/>
                <a:cs typeface="Arial" pitchFamily="34" charset="0"/>
              </a:rPr>
              <a:t>SOURCES OF EXTRA SUPPORT FOR STUDENTS</a:t>
            </a:r>
          </a:p>
        </p:txBody>
      </p:sp>
    </p:spTree>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0770" y="1721903"/>
            <a:ext cx="8850703" cy="3970318"/>
          </a:xfrm>
          <a:prstGeom prst="rect">
            <a:avLst/>
          </a:prstGeom>
        </p:spPr>
        <p:txBody>
          <a:bodyPr wrap="square">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DSAs provide help towards additional costs a student may face due to disabilities,</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long-term health conditions, mental health conditions or specific learning difficulties:</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DSAs support is available in addition to the standard student finance package,     it is not affected by household income and does not have to be repaid</a:t>
            </a:r>
          </a:p>
          <a:p>
            <a:pPr marL="360000" marR="0" lvl="0" indent="-360000" algn="l" defTabSz="914400" rtl="0" eaLnBrk="1" fontAlgn="auto" latinLnBrk="0" hangingPunct="1">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Tx/>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The DSAs awarded are based on the specific needs of the individual student </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	and supporting evidence will be required as part of the application process</a:t>
            </a:r>
          </a:p>
          <a:p>
            <a:pPr marL="360000" marR="0" lvl="0" indent="-360000" algn="l" defTabSz="914400" rtl="0" eaLnBrk="1" fontAlgn="auto" latinLnBrk="0" hangingPunct="1">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income assessed SFE Dependants’ Grants are additional support for eligible</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full-time undergraduate students with children or an adult dependent:</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There are three Dependants’ Grants available for eligible students which are,  Childcare Grant, Parents’ Learning Allowance and Adult Dependants’ Grant</a:t>
            </a:r>
          </a:p>
        </p:txBody>
      </p:sp>
      <p:grpSp>
        <p:nvGrpSpPr>
          <p:cNvPr id="11" name="Group 9">
            <a:extLst>
              <a:ext uri="{FF2B5EF4-FFF2-40B4-BE49-F238E27FC236}">
                <a16:creationId xmlns:a16="http://schemas.microsoft.com/office/drawing/2014/main" id="{E3E64DE2-A9DF-4E73-BE46-1D01CDED38BF}"/>
              </a:ext>
            </a:extLst>
          </p:cNvPr>
          <p:cNvGrpSpPr/>
          <p:nvPr/>
        </p:nvGrpSpPr>
        <p:grpSpPr>
          <a:xfrm>
            <a:off x="204711" y="5738588"/>
            <a:ext cx="8618056" cy="923330"/>
            <a:chOff x="-1583146" y="3432097"/>
            <a:chExt cx="8618056" cy="923330"/>
          </a:xfrm>
        </p:grpSpPr>
        <p:sp>
          <p:nvSpPr>
            <p:cNvPr id="12" name="Rounded Rectangle 26">
              <a:extLst>
                <a:ext uri="{FF2B5EF4-FFF2-40B4-BE49-F238E27FC236}">
                  <a16:creationId xmlns:a16="http://schemas.microsoft.com/office/drawing/2014/main" id="{52FCA425-0F51-4783-AC22-1CB88CDF2FDC}"/>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3" name="Rectangle 12">
              <a:extLst>
                <a:ext uri="{FF2B5EF4-FFF2-40B4-BE49-F238E27FC236}">
                  <a16:creationId xmlns:a16="http://schemas.microsoft.com/office/drawing/2014/main" id="{A5580731-7CB7-4DB7-B834-2389E7B56EDE}"/>
                </a:ext>
              </a:extLst>
            </p:cNvPr>
            <p:cNvSpPr>
              <a:spLocks noChangeArrowheads="1"/>
            </p:cNvSpPr>
            <p:nvPr/>
          </p:nvSpPr>
          <p:spPr bwMode="auto">
            <a:xfrm>
              <a:off x="-821463" y="3706389"/>
              <a:ext cx="7825803" cy="369332"/>
            </a:xfrm>
            <a:prstGeom prst="rect">
              <a:avLst/>
            </a:prstGeom>
            <a:noFill/>
            <a:ln w="9525">
              <a:noFill/>
              <a:miter lim="800000"/>
              <a:headEnd/>
              <a:tailEnd/>
            </a:ln>
          </p:spPr>
          <p:txBody>
            <a:bodyPr wrap="square">
              <a:spAutoFit/>
            </a:bodyPr>
            <a:lstStyle/>
            <a:p>
              <a:pPr marL="432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Go to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www.gov.uk/student-finance/extra-help</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more information</a:t>
              </a:r>
            </a:p>
          </p:txBody>
        </p:sp>
        <p:sp>
          <p:nvSpPr>
            <p:cNvPr id="14" name="Oval 13">
              <a:extLst>
                <a:ext uri="{FF2B5EF4-FFF2-40B4-BE49-F238E27FC236}">
                  <a16:creationId xmlns:a16="http://schemas.microsoft.com/office/drawing/2014/main" id="{A4CBDB93-75E3-42B9-953D-21EDC138AC73}"/>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TextBox 14">
              <a:extLst>
                <a:ext uri="{FF2B5EF4-FFF2-40B4-BE49-F238E27FC236}">
                  <a16:creationId xmlns:a16="http://schemas.microsoft.com/office/drawing/2014/main" id="{D8801AFD-E227-4E7B-B803-2A6F71C0E0F4}"/>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16" name="TextBox 15">
            <a:extLst>
              <a:ext uri="{FF2B5EF4-FFF2-40B4-BE49-F238E27FC236}">
                <a16:creationId xmlns:a16="http://schemas.microsoft.com/office/drawing/2014/main" id="{D992CC36-1CBE-409D-BD01-4A51E5CDE709}"/>
              </a:ext>
            </a:extLst>
          </p:cNvPr>
          <p:cNvSpPr txBox="1">
            <a:spLocks noChangeArrowheads="1"/>
          </p:cNvSpPr>
          <p:nvPr/>
        </p:nvSpPr>
        <p:spPr bwMode="auto">
          <a:xfrm>
            <a:off x="257613" y="309136"/>
            <a:ext cx="9056868"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DISABLED STUDENTS ALLOWANCES AND DEPENDANTS GRANTS</a:t>
            </a:r>
          </a:p>
        </p:txBody>
      </p:sp>
    </p:spTree>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2"/>
          <p:cNvGrpSpPr/>
          <p:nvPr/>
        </p:nvGrpSpPr>
        <p:grpSpPr>
          <a:xfrm>
            <a:off x="204711" y="5738588"/>
            <a:ext cx="8659142" cy="923330"/>
            <a:chOff x="-1583146" y="3432097"/>
            <a:chExt cx="8659142" cy="923330"/>
          </a:xfrm>
        </p:grpSpPr>
        <p:sp>
          <p:nvSpPr>
            <p:cNvPr id="14" name="Rounded Rectangle 13"/>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5" name="Rectangle 14"/>
            <p:cNvSpPr>
              <a:spLocks noChangeArrowheads="1"/>
            </p:cNvSpPr>
            <p:nvPr/>
          </p:nvSpPr>
          <p:spPr bwMode="auto">
            <a:xfrm>
              <a:off x="-826664" y="3581206"/>
              <a:ext cx="7902660" cy="646331"/>
            </a:xfrm>
            <a:prstGeom prst="rect">
              <a:avLst/>
            </a:prstGeom>
            <a:noFill/>
            <a:ln w="9525">
              <a:noFill/>
              <a:miter lim="800000"/>
              <a:headEnd/>
              <a:tailEnd/>
            </a:ln>
          </p:spPr>
          <p:txBody>
            <a:bodyPr wrap="square">
              <a:spAutoFit/>
            </a:bodyPr>
            <a:lstStyle/>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For academic year 2020/21 for eligible </a:t>
              </a:r>
              <a:r>
                <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postgraduate</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students, there is a</a:t>
              </a:r>
            </a:p>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single DSA allowance of up to </a:t>
              </a:r>
              <a:r>
                <a:rPr kumimoji="0" lang="en-US"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£20,580 </a:t>
              </a:r>
              <a:r>
                <a:rPr kumimoji="0" lang="en-US"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per course year</a:t>
              </a:r>
            </a:p>
          </p:txBody>
        </p:sp>
        <p:sp>
          <p:nvSpPr>
            <p:cNvPr id="16" name="Oval 15"/>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7" name="TextBox 16"/>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9" name="TextBox 8"/>
          <p:cNvSpPr txBox="1">
            <a:spLocks noChangeArrowheads="1"/>
          </p:cNvSpPr>
          <p:nvPr/>
        </p:nvSpPr>
        <p:spPr bwMode="auto">
          <a:xfrm>
            <a:off x="257613" y="309136"/>
            <a:ext cx="7471655"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SFE DISABLED STUDENTS ALLOWANCES</a:t>
            </a:r>
          </a:p>
        </p:txBody>
      </p:sp>
      <p:graphicFrame>
        <p:nvGraphicFramePr>
          <p:cNvPr id="10" name="Group 4">
            <a:extLst>
              <a:ext uri="{FF2B5EF4-FFF2-40B4-BE49-F238E27FC236}">
                <a16:creationId xmlns:a16="http://schemas.microsoft.com/office/drawing/2014/main" id="{DD3B0373-1660-4301-92F7-5D4C853AEDE7}"/>
              </a:ext>
            </a:extLst>
          </p:cNvPr>
          <p:cNvGraphicFramePr>
            <a:graphicFrameLocks/>
          </p:cNvGraphicFramePr>
          <p:nvPr>
            <p:extLst/>
          </p:nvPr>
        </p:nvGraphicFramePr>
        <p:xfrm>
          <a:off x="324830" y="1669976"/>
          <a:ext cx="8409268" cy="3916142"/>
        </p:xfrm>
        <a:graphic>
          <a:graphicData uri="http://schemas.openxmlformats.org/drawingml/2006/table">
            <a:tbl>
              <a:tblPr>
                <a:tableStyleId>{69CF1AB2-1976-4502-BF36-3FF5EA218861}</a:tableStyleId>
              </a:tblPr>
              <a:tblGrid>
                <a:gridCol w="2922868">
                  <a:extLst>
                    <a:ext uri="{9D8B030D-6E8A-4147-A177-3AD203B41FA5}">
                      <a16:colId xmlns:a16="http://schemas.microsoft.com/office/drawing/2014/main" val="20000"/>
                    </a:ext>
                  </a:extLst>
                </a:gridCol>
                <a:gridCol w="1813034">
                  <a:extLst>
                    <a:ext uri="{9D8B030D-6E8A-4147-A177-3AD203B41FA5}">
                      <a16:colId xmlns:a16="http://schemas.microsoft.com/office/drawing/2014/main" val="20001"/>
                    </a:ext>
                  </a:extLst>
                </a:gridCol>
                <a:gridCol w="1686911">
                  <a:extLst>
                    <a:ext uri="{9D8B030D-6E8A-4147-A177-3AD203B41FA5}">
                      <a16:colId xmlns:a16="http://schemas.microsoft.com/office/drawing/2014/main" val="20002"/>
                    </a:ext>
                  </a:extLst>
                </a:gridCol>
                <a:gridCol w="1986455">
                  <a:extLst>
                    <a:ext uri="{9D8B030D-6E8A-4147-A177-3AD203B41FA5}">
                      <a16:colId xmlns:a16="http://schemas.microsoft.com/office/drawing/2014/main" val="20003"/>
                    </a:ext>
                  </a:extLst>
                </a:gridCol>
              </a:tblGrid>
              <a:tr h="86688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bg1"/>
                          </a:solidFill>
                          <a:effectLst/>
                          <a:latin typeface="Arial" pitchFamily="34" charset="0"/>
                          <a:cs typeface="Arial" pitchFamily="34" charset="0"/>
                        </a:rPr>
                        <a:t>Allowance</a:t>
                      </a:r>
                      <a:endParaRPr kumimoji="0" lang="en-GB" sz="2000" b="0" i="0" u="none" strike="noStrike" cap="none" normalizeH="0" baseline="0" dirty="0">
                        <a:ln>
                          <a:noFill/>
                        </a:ln>
                        <a:solidFill>
                          <a:schemeClr val="bg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Part-Time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 Max Support</a:t>
                      </a:r>
                      <a:endParaRPr kumimoji="0" lang="en-GB" sz="1800" b="0" i="0" u="none" strike="noStrike" cap="none" normalizeH="0" baseline="0" dirty="0">
                        <a:ln>
                          <a:noFill/>
                        </a:ln>
                        <a:solidFill>
                          <a:schemeClr val="bg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Full-Time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Max Support</a:t>
                      </a:r>
                      <a:endParaRPr kumimoji="0" lang="en-GB" sz="1800" b="0" i="0" u="none" strike="noStrike" cap="none" normalizeH="0" baseline="0" dirty="0">
                        <a:ln>
                          <a:noFill/>
                        </a:ln>
                        <a:solidFill>
                          <a:schemeClr val="bg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Frequency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u="none" strike="noStrike" cap="none" normalizeH="0" baseline="0" dirty="0">
                          <a:ln>
                            <a:noFill/>
                          </a:ln>
                          <a:solidFill>
                            <a:schemeClr val="bg1"/>
                          </a:solidFill>
                          <a:effectLst/>
                          <a:latin typeface="Arial" pitchFamily="34" charset="0"/>
                          <a:cs typeface="Arial" pitchFamily="34" charset="0"/>
                        </a:rPr>
                        <a:t>of  Payment</a:t>
                      </a:r>
                      <a:endParaRPr kumimoji="0" lang="en-GB" sz="1800" b="0" i="0" u="none" strike="noStrike" cap="none" normalizeH="0" baseline="0" dirty="0">
                        <a:ln>
                          <a:noFill/>
                        </a:ln>
                        <a:solidFill>
                          <a:schemeClr val="bg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72971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Non-Medical Helper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£17,443</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£23,258</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Annual</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86010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Specialist Equipment </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£5,849</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£5,849</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Duration of Course</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72971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General Allowance </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£1,465</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£1,954</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Annual</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r h="72971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Travel Allowance</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2000" b="0" u="none" strike="noStrike" cap="none" normalizeH="0" baseline="0" dirty="0">
                          <a:ln>
                            <a:noFill/>
                          </a:ln>
                          <a:solidFill>
                            <a:schemeClr val="tx1"/>
                          </a:solidFill>
                          <a:effectLst/>
                          <a:latin typeface="Arial" pitchFamily="34" charset="0"/>
                          <a:cs typeface="Arial" pitchFamily="34" charset="0"/>
                        </a:rPr>
                        <a:t>Reasonable spending can be claimed</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bl>
          </a:graphicData>
        </a:graphic>
      </p:graphicFrame>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4"/>
          <p:cNvGraphicFramePr>
            <a:graphicFrameLocks/>
          </p:cNvGraphicFramePr>
          <p:nvPr>
            <p:extLst/>
          </p:nvPr>
        </p:nvGraphicFramePr>
        <p:xfrm>
          <a:off x="354843" y="1721828"/>
          <a:ext cx="8407022" cy="1426250"/>
        </p:xfrm>
        <a:graphic>
          <a:graphicData uri="http://schemas.openxmlformats.org/drawingml/2006/table">
            <a:tbl>
              <a:tblPr>
                <a:tableStyleId>{69CF1AB2-1976-4502-BF36-3FF5EA218861}</a:tableStyleId>
              </a:tblPr>
              <a:tblGrid>
                <a:gridCol w="1537019">
                  <a:extLst>
                    <a:ext uri="{9D8B030D-6E8A-4147-A177-3AD203B41FA5}">
                      <a16:colId xmlns:a16="http://schemas.microsoft.com/office/drawing/2014/main" val="20000"/>
                    </a:ext>
                  </a:extLst>
                </a:gridCol>
                <a:gridCol w="2159876">
                  <a:extLst>
                    <a:ext uri="{9D8B030D-6E8A-4147-A177-3AD203B41FA5}">
                      <a16:colId xmlns:a16="http://schemas.microsoft.com/office/drawing/2014/main" val="20001"/>
                    </a:ext>
                  </a:extLst>
                </a:gridCol>
                <a:gridCol w="2538248">
                  <a:extLst>
                    <a:ext uri="{9D8B030D-6E8A-4147-A177-3AD203B41FA5}">
                      <a16:colId xmlns:a16="http://schemas.microsoft.com/office/drawing/2014/main" val="20002"/>
                    </a:ext>
                  </a:extLst>
                </a:gridCol>
                <a:gridCol w="2171879">
                  <a:extLst>
                    <a:ext uri="{9D8B030D-6E8A-4147-A177-3AD203B41FA5}">
                      <a16:colId xmlns:a16="http://schemas.microsoft.com/office/drawing/2014/main" val="20003"/>
                    </a:ext>
                  </a:extLst>
                </a:gridCol>
              </a:tblGrid>
              <a:tr h="437540">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sz="1800" dirty="0">
                          <a:solidFill>
                            <a:schemeClr val="bg1"/>
                          </a:solidFill>
                          <a:latin typeface="Arial" pitchFamily="34" charset="0"/>
                          <a:cs typeface="Arial" pitchFamily="34" charset="0"/>
                        </a:rPr>
                        <a:t>Childcare Grant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bg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extLst>
                  <a:ext uri="{0D108BD9-81ED-4DB2-BD59-A6C34878D82A}">
                    <a16:rowId xmlns:a16="http://schemas.microsoft.com/office/drawing/2014/main" val="10000"/>
                  </a:ext>
                </a:extLst>
              </a:tr>
              <a:tr h="486703">
                <a:tc gridSpan="4">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sz="1800" dirty="0">
                          <a:solidFill>
                            <a:schemeClr val="tx1"/>
                          </a:solidFill>
                          <a:latin typeface="Arial" pitchFamily="34" charset="0"/>
                          <a:cs typeface="Arial" pitchFamily="34" charset="0"/>
                        </a:rPr>
                        <a:t>Covers 85% of actual  approved childcare costs up to a maximum</a:t>
                      </a:r>
                      <a:r>
                        <a:rPr lang="en-GB" sz="1800" baseline="0" dirty="0">
                          <a:solidFill>
                            <a:schemeClr val="tx1"/>
                          </a:solidFill>
                          <a:latin typeface="Arial" pitchFamily="34" charset="0"/>
                          <a:cs typeface="Arial" pitchFamily="34" charset="0"/>
                        </a:rPr>
                        <a:t> </a:t>
                      </a:r>
                      <a:r>
                        <a:rPr lang="en-GB" sz="1800" dirty="0">
                          <a:solidFill>
                            <a:schemeClr val="tx1"/>
                          </a:solidFill>
                          <a:latin typeface="Arial" pitchFamily="34" charset="0"/>
                          <a:cs typeface="Arial" pitchFamily="34" charset="0"/>
                        </a:rPr>
                        <a:t>weekly limit</a:t>
                      </a:r>
                      <a:endParaRPr kumimoji="0" lang="en-GB" sz="1800" b="0" i="0" u="none" strike="noStrike" cap="none" normalizeH="0" baseline="0" dirty="0">
                        <a:ln>
                          <a:noFill/>
                        </a:ln>
                        <a:solidFill>
                          <a:schemeClr val="tx1"/>
                        </a:solidFill>
                        <a:effectLst/>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502007">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Arial" pitchFamily="34" charset="0"/>
                          <a:cs typeface="Arial" pitchFamily="34" charset="0"/>
                        </a:rPr>
                        <a:t>One child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1" i="0" u="none" strike="noStrike" cap="none" normalizeH="0" baseline="0" dirty="0">
                          <a:ln>
                            <a:noFill/>
                          </a:ln>
                          <a:solidFill>
                            <a:schemeClr val="tx1"/>
                          </a:solidFill>
                          <a:effectLst/>
                          <a:latin typeface="Arial" pitchFamily="34" charset="0"/>
                          <a:cs typeface="Arial" pitchFamily="34" charset="0"/>
                        </a:rPr>
                        <a:t>£174.22 </a:t>
                      </a:r>
                      <a:r>
                        <a:rPr kumimoji="0" lang="en-GB" sz="1800" b="0" i="0" u="none" strike="noStrike" cap="none" normalizeH="0" baseline="0" dirty="0">
                          <a:ln>
                            <a:noFill/>
                          </a:ln>
                          <a:solidFill>
                            <a:schemeClr val="tx1"/>
                          </a:solidFill>
                          <a:effectLst/>
                          <a:latin typeface="Arial" pitchFamily="34" charset="0"/>
                          <a:cs typeface="Arial" pitchFamily="34" charset="0"/>
                        </a:rPr>
                        <a:t>per week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a:ln>
                            <a:noFill/>
                          </a:ln>
                          <a:solidFill>
                            <a:schemeClr val="tx1"/>
                          </a:solidFill>
                          <a:effectLst/>
                          <a:latin typeface="Arial" pitchFamily="34" charset="0"/>
                          <a:cs typeface="Arial" pitchFamily="34" charset="0"/>
                        </a:rPr>
                        <a:t>Two or more children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800" b="1" i="0" u="none" strike="noStrike" cap="none" normalizeH="0" baseline="0" dirty="0">
                          <a:ln>
                            <a:noFill/>
                          </a:ln>
                          <a:solidFill>
                            <a:schemeClr val="tx1"/>
                          </a:solidFill>
                          <a:effectLst/>
                          <a:latin typeface="Arial" pitchFamily="34" charset="0"/>
                          <a:cs typeface="Arial" pitchFamily="34" charset="0"/>
                        </a:rPr>
                        <a:t>£298.69</a:t>
                      </a:r>
                      <a:r>
                        <a:rPr kumimoji="0" lang="en-GB" sz="1800" b="0" i="0" u="none" strike="noStrike" cap="none" normalizeH="0" baseline="0" dirty="0">
                          <a:ln>
                            <a:noFill/>
                          </a:ln>
                          <a:solidFill>
                            <a:schemeClr val="tx1"/>
                          </a:solidFill>
                          <a:effectLst/>
                          <a:latin typeface="Arial" pitchFamily="34" charset="0"/>
                          <a:cs typeface="Arial" pitchFamily="34" charset="0"/>
                        </a:rPr>
                        <a:t> per week</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8" name="Group 4"/>
          <p:cNvGraphicFramePr>
            <a:graphicFrameLocks/>
          </p:cNvGraphicFramePr>
          <p:nvPr>
            <p:extLst/>
          </p:nvPr>
        </p:nvGraphicFramePr>
        <p:xfrm>
          <a:off x="357118" y="5059928"/>
          <a:ext cx="8407022" cy="1435138"/>
        </p:xfrm>
        <a:graphic>
          <a:graphicData uri="http://schemas.openxmlformats.org/drawingml/2006/table">
            <a:tbl>
              <a:tblPr>
                <a:tableStyleId>{69CF1AB2-1976-4502-BF36-3FF5EA218861}</a:tableStyleId>
              </a:tblPr>
              <a:tblGrid>
                <a:gridCol w="8407022">
                  <a:extLst>
                    <a:ext uri="{9D8B030D-6E8A-4147-A177-3AD203B41FA5}">
                      <a16:colId xmlns:a16="http://schemas.microsoft.com/office/drawing/2014/main" val="20000"/>
                    </a:ext>
                  </a:extLst>
                </a:gridCol>
              </a:tblGrid>
              <a:tr h="42929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sz="1800" dirty="0">
                          <a:solidFill>
                            <a:schemeClr val="bg1"/>
                          </a:solidFill>
                          <a:latin typeface="Arial" pitchFamily="34" charset="0"/>
                          <a:cs typeface="Arial" pitchFamily="34" charset="0"/>
                        </a:rPr>
                        <a:t>Adult</a:t>
                      </a:r>
                      <a:r>
                        <a:rPr lang="en-GB" sz="1800" baseline="0" dirty="0">
                          <a:solidFill>
                            <a:schemeClr val="bg1"/>
                          </a:solidFill>
                          <a:latin typeface="Arial" pitchFamily="34" charset="0"/>
                          <a:cs typeface="Arial" pitchFamily="34" charset="0"/>
                        </a:rPr>
                        <a:t> Dependants’</a:t>
                      </a:r>
                      <a:r>
                        <a:rPr lang="en-GB" sz="1800" dirty="0">
                          <a:solidFill>
                            <a:schemeClr val="bg1"/>
                          </a:solidFill>
                          <a:latin typeface="Arial" pitchFamily="34" charset="0"/>
                          <a:cs typeface="Arial" pitchFamily="34" charset="0"/>
                        </a:rPr>
                        <a:t> Grant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625030">
                <a:tc>
                  <a:txBody>
                    <a:bodyPr/>
                    <a:lstStyle/>
                    <a:p>
                      <a:pPr marL="360000" indent="-360000" algn="ctr">
                        <a:defRPr/>
                      </a:pPr>
                      <a:r>
                        <a:rPr lang="en-GB" sz="1800" dirty="0">
                          <a:solidFill>
                            <a:schemeClr val="tx1"/>
                          </a:solidFill>
                          <a:latin typeface="Arial" pitchFamily="34" charset="0"/>
                          <a:ea typeface="ＭＳ Ｐゴシック"/>
                          <a:cs typeface="Arial" pitchFamily="34" charset="0"/>
                        </a:rPr>
                        <a:t>Normally for the student’s partner or other adult financially dependent on </a:t>
                      </a:r>
                    </a:p>
                    <a:p>
                      <a:pPr marL="360000" indent="-360000" algn="ctr">
                        <a:spcAft>
                          <a:spcPts val="1200"/>
                        </a:spcAft>
                        <a:defRPr/>
                      </a:pPr>
                      <a:r>
                        <a:rPr lang="en-GB" sz="1800" dirty="0">
                          <a:solidFill>
                            <a:schemeClr val="tx1"/>
                          </a:solidFill>
                          <a:latin typeface="Arial" pitchFamily="34" charset="0"/>
                          <a:ea typeface="ＭＳ Ｐゴシック"/>
                          <a:cs typeface="Arial" pitchFamily="34" charset="0"/>
                        </a:rPr>
                        <a:t>the student where the adult’s net annual income is </a:t>
                      </a:r>
                      <a:r>
                        <a:rPr lang="en-GB" sz="1800" b="1" dirty="0">
                          <a:solidFill>
                            <a:schemeClr val="tx1"/>
                          </a:solidFill>
                          <a:latin typeface="Arial" pitchFamily="34" charset="0"/>
                          <a:ea typeface="ＭＳ Ｐゴシック"/>
                          <a:cs typeface="Arial" pitchFamily="34" charset="0"/>
                        </a:rPr>
                        <a:t>not more than £3,796</a:t>
                      </a:r>
                      <a:endParaRPr lang="en-US" sz="1800" dirty="0">
                        <a:solidFill>
                          <a:schemeClr val="tx1"/>
                        </a:solidFill>
                        <a:latin typeface="Arial" pitchFamily="34" charset="0"/>
                        <a:ea typeface="ＭＳ Ｐゴシック"/>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61371">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dirty="0">
                          <a:latin typeface="Arial" pitchFamily="34" charset="0"/>
                          <a:ea typeface="ＭＳ Ｐゴシック" charset="-128"/>
                          <a:cs typeface="Arial" pitchFamily="34" charset="0"/>
                        </a:rPr>
                        <a:t>The maximum grant available is: </a:t>
                      </a:r>
                      <a:r>
                        <a:rPr lang="en-US" sz="1800" b="1" dirty="0">
                          <a:latin typeface="Arial" pitchFamily="34" charset="0"/>
                          <a:ea typeface="ＭＳ Ｐゴシック" charset="-128"/>
                          <a:cs typeface="Arial" pitchFamily="34" charset="0"/>
                        </a:rPr>
                        <a:t>£3,094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graphicFrame>
        <p:nvGraphicFramePr>
          <p:cNvPr id="9" name="Group 4"/>
          <p:cNvGraphicFramePr>
            <a:graphicFrameLocks/>
          </p:cNvGraphicFramePr>
          <p:nvPr>
            <p:extLst/>
          </p:nvPr>
        </p:nvGraphicFramePr>
        <p:xfrm>
          <a:off x="349868" y="3465299"/>
          <a:ext cx="8407022" cy="1272130"/>
        </p:xfrm>
        <a:graphic>
          <a:graphicData uri="http://schemas.openxmlformats.org/drawingml/2006/table">
            <a:tbl>
              <a:tblPr>
                <a:tableStyleId>{69CF1AB2-1976-4502-BF36-3FF5EA218861}</a:tableStyleId>
              </a:tblPr>
              <a:tblGrid>
                <a:gridCol w="8407022">
                  <a:extLst>
                    <a:ext uri="{9D8B030D-6E8A-4147-A177-3AD203B41FA5}">
                      <a16:colId xmlns:a16="http://schemas.microsoft.com/office/drawing/2014/main" val="20000"/>
                    </a:ext>
                  </a:extLst>
                </a:gridCol>
              </a:tblGrid>
              <a:tr h="447654">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sz="1800" dirty="0">
                          <a:solidFill>
                            <a:schemeClr val="bg1"/>
                          </a:solidFill>
                          <a:latin typeface="Arial" pitchFamily="34" charset="0"/>
                          <a:cs typeface="Arial" pitchFamily="34" charset="0"/>
                        </a:rPr>
                        <a:t>Parents</a:t>
                      </a:r>
                      <a:r>
                        <a:rPr lang="en-GB" sz="1800" baseline="0" dirty="0">
                          <a:solidFill>
                            <a:schemeClr val="bg1"/>
                          </a:solidFill>
                          <a:latin typeface="Arial" pitchFamily="34" charset="0"/>
                          <a:cs typeface="Arial" pitchFamily="34" charset="0"/>
                        </a:rPr>
                        <a:t>’ Learning Allowance</a:t>
                      </a:r>
                      <a:endParaRPr lang="en-GB" sz="1800" dirty="0">
                        <a:solidFill>
                          <a:schemeClr val="bg1"/>
                        </a:solidFill>
                        <a:latin typeface="Arial" pitchFamily="34" charset="0"/>
                        <a:cs typeface="Arial"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47654">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dirty="0">
                          <a:latin typeface="Arial" pitchFamily="34" charset="0"/>
                          <a:ea typeface="ＭＳ Ｐゴシック" charset="-128"/>
                          <a:cs typeface="Arial" pitchFamily="34" charset="0"/>
                        </a:rPr>
                        <a:t>Help with course-related costs for students with dependent children</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6822">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sz="1800" dirty="0">
                          <a:latin typeface="Arial" pitchFamily="34" charset="0"/>
                          <a:ea typeface="ＭＳ Ｐゴシック" charset="-128"/>
                          <a:cs typeface="Arial" pitchFamily="34" charset="0"/>
                        </a:rPr>
                        <a:t>The amount received will be between £50 and </a:t>
                      </a:r>
                      <a:r>
                        <a:rPr lang="en-US" sz="1800" b="1" dirty="0">
                          <a:latin typeface="Arial" pitchFamily="34" charset="0"/>
                          <a:ea typeface="ＭＳ Ｐゴシック" charset="-128"/>
                          <a:cs typeface="Arial" pitchFamily="34" charset="0"/>
                        </a:rPr>
                        <a:t>£1,766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24E9D325-AEBD-46D9-9794-6B8E759B8B00}"/>
              </a:ext>
            </a:extLst>
          </p:cNvPr>
          <p:cNvSpPr txBox="1">
            <a:spLocks noChangeArrowheads="1"/>
          </p:cNvSpPr>
          <p:nvPr/>
        </p:nvSpPr>
        <p:spPr bwMode="auto">
          <a:xfrm>
            <a:off x="257613" y="309136"/>
            <a:ext cx="7471655"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INCOME ASSESSED SFE DEPENDANTS’ GRANTS</a:t>
            </a:r>
          </a:p>
        </p:txBody>
      </p:sp>
    </p:spTree>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0336" y="1563054"/>
            <a:ext cx="8850703" cy="4154984"/>
          </a:xfrm>
          <a:prstGeom prst="rect">
            <a:avLst/>
          </a:prstGeom>
        </p:spPr>
        <p:txBody>
          <a:bodyPr wrap="square">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From September 2020, students undertaking eligible courses in nursing, midwifery</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 many allied health professions at </a:t>
            </a:r>
            <a:r>
              <a:rPr kumimoji="0" lang="en-GB"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English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universities</a:t>
            </a:r>
            <a:r>
              <a:rPr kumimoji="0" lang="en-GB"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can get a non-repayable</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£5,000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NHS Maintenance Grant each year: </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Extra payments of </a:t>
            </a:r>
            <a:r>
              <a:rPr kumimoji="0" lang="en-GB"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up to £3,000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year will also be available for eligible students;</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0000" marR="0" lvl="0" indent="-36000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£1,000 towards childcare costs</a:t>
            </a:r>
          </a:p>
          <a:p>
            <a:pPr marL="360000" marR="0" lvl="0" indent="-36000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£1,000 if studying in a region that is struggling to recruit</a:t>
            </a: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£1,000 if studying a shortage specialism (including mental heath and learning disability nursing)</a:t>
            </a: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Students can also access their SFE funding and elements of the NHSBSA Learning Support Fund as appropriate*</a:t>
            </a:r>
          </a:p>
        </p:txBody>
      </p:sp>
      <p:grpSp>
        <p:nvGrpSpPr>
          <p:cNvPr id="5" name="Group 6">
            <a:extLst>
              <a:ext uri="{FF2B5EF4-FFF2-40B4-BE49-F238E27FC236}">
                <a16:creationId xmlns:a16="http://schemas.microsoft.com/office/drawing/2014/main" id="{814633AF-81AE-44DF-91B2-00AFC22DC1A3}"/>
              </a:ext>
            </a:extLst>
          </p:cNvPr>
          <p:cNvGrpSpPr/>
          <p:nvPr/>
        </p:nvGrpSpPr>
        <p:grpSpPr>
          <a:xfrm>
            <a:off x="204711" y="5738588"/>
            <a:ext cx="9171337" cy="923330"/>
            <a:chOff x="-1583146" y="3432097"/>
            <a:chExt cx="9171337" cy="923330"/>
          </a:xfrm>
        </p:grpSpPr>
        <p:sp>
          <p:nvSpPr>
            <p:cNvPr id="6" name="Rounded Rectangle 14">
              <a:extLst>
                <a:ext uri="{FF2B5EF4-FFF2-40B4-BE49-F238E27FC236}">
                  <a16:creationId xmlns:a16="http://schemas.microsoft.com/office/drawing/2014/main" id="{8961B9B2-2C6C-426A-92CF-BF6787BCAD5F}"/>
                </a:ext>
              </a:extLst>
            </p:cNvPr>
            <p:cNvSpPr/>
            <p:nvPr/>
          </p:nvSpPr>
          <p:spPr>
            <a:xfrm>
              <a:off x="-1379505" y="3523398"/>
              <a:ext cx="8514931"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Rectangle 15">
              <a:extLst>
                <a:ext uri="{FF2B5EF4-FFF2-40B4-BE49-F238E27FC236}">
                  <a16:creationId xmlns:a16="http://schemas.microsoft.com/office/drawing/2014/main" id="{0C269B35-98F6-497E-A2A8-78ADBFAB6895}"/>
                </a:ext>
              </a:extLst>
            </p:cNvPr>
            <p:cNvSpPr>
              <a:spLocks noChangeArrowheads="1"/>
            </p:cNvSpPr>
            <p:nvPr/>
          </p:nvSpPr>
          <p:spPr bwMode="auto">
            <a:xfrm>
              <a:off x="-760417" y="3571076"/>
              <a:ext cx="8348608" cy="646331"/>
            </a:xfrm>
            <a:prstGeom prst="rect">
              <a:avLst/>
            </a:prstGeom>
            <a:noFill/>
            <a:ln w="9525">
              <a:noFill/>
              <a:miter lim="800000"/>
              <a:headEnd/>
              <a:tailEnd/>
            </a:ln>
          </p:spPr>
          <p:txBody>
            <a:bodyPr wrap="square">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*Support for clinical placement travel/accommodation costs, childcare and</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students in financial hardship: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3"/>
                </a:rPr>
                <a:t>www.nhsbsa.nhs.uk/learning-support-fund</a:t>
              </a: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Oval 7">
              <a:extLst>
                <a:ext uri="{FF2B5EF4-FFF2-40B4-BE49-F238E27FC236}">
                  <a16:creationId xmlns:a16="http://schemas.microsoft.com/office/drawing/2014/main" id="{93E3DC90-FCE9-41D0-A1D5-E9E9281B0CA4}"/>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CEE60F2B-1B08-4D20-8C6A-F5239249CECD}"/>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10" name="TextBox 9">
            <a:extLst>
              <a:ext uri="{FF2B5EF4-FFF2-40B4-BE49-F238E27FC236}">
                <a16:creationId xmlns:a16="http://schemas.microsoft.com/office/drawing/2014/main" id="{2110491C-53EB-4E33-86A3-D9E821EE44DD}"/>
              </a:ext>
            </a:extLst>
          </p:cNvPr>
          <p:cNvSpPr txBox="1">
            <a:spLocks noChangeArrowheads="1"/>
          </p:cNvSpPr>
          <p:nvPr/>
        </p:nvSpPr>
        <p:spPr bwMode="auto">
          <a:xfrm>
            <a:off x="257613" y="309136"/>
            <a:ext cx="7920229"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DD4814"/>
                </a:solidFill>
                <a:effectLst/>
                <a:uLnTx/>
                <a:uFillTx/>
                <a:latin typeface="Arial" pitchFamily="34" charset="0"/>
                <a:ea typeface="+mn-ea"/>
                <a:cs typeface="Arial" pitchFamily="34" charset="0"/>
              </a:rPr>
              <a:t>STUDENT FINANCE 2020/21</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NHSBSA MAINTENANCE GRANT - OVERVIEW</a:t>
            </a:r>
          </a:p>
        </p:txBody>
      </p:sp>
    </p:spTree>
    <p:extLst>
      <p:ext uri="{BB962C8B-B14F-4D97-AF65-F5344CB8AC3E}">
        <p14:creationId xmlns:p14="http://schemas.microsoft.com/office/powerpoint/2010/main" val="953089587"/>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4067" y="2592235"/>
            <a:ext cx="7881325" cy="2369880"/>
          </a:xfrm>
          <a:prstGeom prst="rect">
            <a:avLst/>
          </a:prstGeom>
          <a:noFill/>
        </p:spPr>
        <p:txBody>
          <a:bodyPr wrap="none" rtlCol="0">
            <a:spAutoFit/>
          </a:bodyPr>
          <a:lstStyle/>
          <a:p>
            <a:r>
              <a:rPr lang="en-GB" sz="4000" dirty="0">
                <a:solidFill>
                  <a:schemeClr val="bg1"/>
                </a:solidFill>
                <a:latin typeface="Arial" pitchFamily="34" charset="0"/>
                <a:cs typeface="Arial" pitchFamily="34" charset="0"/>
              </a:rPr>
              <a:t>STUDENT FINANCE OVERVIEW</a:t>
            </a:r>
          </a:p>
          <a:p>
            <a:r>
              <a:rPr lang="en-GB" sz="3200" dirty="0">
                <a:solidFill>
                  <a:schemeClr val="bg1"/>
                </a:solidFill>
                <a:latin typeface="Arial" pitchFamily="34" charset="0"/>
                <a:cs typeface="Arial" pitchFamily="34" charset="0"/>
              </a:rPr>
              <a:t>APPLICATIONS</a:t>
            </a:r>
            <a:r>
              <a:rPr lang="en-GB" sz="4000" dirty="0">
                <a:solidFill>
                  <a:schemeClr val="bg1"/>
                </a:solidFill>
                <a:latin typeface="Arial" pitchFamily="34" charset="0"/>
                <a:cs typeface="Arial" pitchFamily="34" charset="0"/>
              </a:rPr>
              <a:t>  </a:t>
            </a:r>
          </a:p>
          <a:p>
            <a:endParaRPr lang="en-GB" sz="3600" dirty="0">
              <a:solidFill>
                <a:schemeClr val="bg1"/>
              </a:solidFill>
              <a:latin typeface="Arial" pitchFamily="34" charset="0"/>
              <a:cs typeface="Arial" pitchFamily="34" charset="0"/>
            </a:endParaRPr>
          </a:p>
          <a:p>
            <a:r>
              <a:rPr lang="en-GB" sz="3200" dirty="0">
                <a:solidFill>
                  <a:schemeClr val="bg1"/>
                </a:solidFill>
                <a:latin typeface="Arial" pitchFamily="34" charset="0"/>
                <a:cs typeface="Arial" pitchFamily="34" charset="0"/>
              </a:rPr>
              <a:t>ACADEMIC YEAR 2020/21</a:t>
            </a:r>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4"/>
          <p:cNvSpPr txBox="1">
            <a:spLocks noChangeArrowheads="1"/>
          </p:cNvSpPr>
          <p:nvPr/>
        </p:nvSpPr>
        <p:spPr bwMode="auto">
          <a:xfrm>
            <a:off x="259736" y="310191"/>
            <a:ext cx="7113752"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00985F"/>
                </a:solidFill>
                <a:latin typeface="Arial" pitchFamily="34" charset="0"/>
                <a:cs typeface="Arial" pitchFamily="34" charset="0"/>
              </a:rPr>
              <a:t>STUDENT FINANCE APPLICATIONS</a:t>
            </a:r>
          </a:p>
          <a:p>
            <a:pPr>
              <a:spcAft>
                <a:spcPts val="600"/>
              </a:spcAft>
            </a:pPr>
            <a:r>
              <a:rPr lang="en-US" sz="2000" dirty="0">
                <a:solidFill>
                  <a:prstClr val="black"/>
                </a:solidFill>
                <a:latin typeface="Arial" pitchFamily="34" charset="0"/>
                <a:cs typeface="Arial" pitchFamily="34" charset="0"/>
              </a:rPr>
              <a:t>KEY MESSAGES</a:t>
            </a:r>
          </a:p>
        </p:txBody>
      </p:sp>
      <p:sp>
        <p:nvSpPr>
          <p:cNvPr id="12" name="Content Placeholder 2"/>
          <p:cNvSpPr txBox="1">
            <a:spLocks/>
          </p:cNvSpPr>
          <p:nvPr/>
        </p:nvSpPr>
        <p:spPr>
          <a:xfrm>
            <a:off x="204711" y="1195724"/>
            <a:ext cx="8982075" cy="4321175"/>
          </a:xfrm>
          <a:prstGeom prst="rect">
            <a:avLst/>
          </a:prstGeom>
        </p:spPr>
        <p:txBody>
          <a:bodyPr/>
          <a:lstStyle/>
          <a:p>
            <a:pPr marL="360000" indent="-360000">
              <a:defRPr/>
            </a:pPr>
            <a:r>
              <a:rPr lang="en-GB" kern="0" dirty="0">
                <a:latin typeface="Arial" pitchFamily="34" charset="0"/>
                <a:ea typeface="ＭＳ Ｐゴシック" charset="0"/>
                <a:cs typeface="Arial" pitchFamily="34" charset="0"/>
              </a:rPr>
              <a:t>Each year, too many students apply late for their finance and could have no way </a:t>
            </a:r>
          </a:p>
          <a:p>
            <a:pPr marL="360000" indent="-360000">
              <a:defRPr/>
            </a:pPr>
            <a:r>
              <a:rPr lang="en-GB" kern="0" dirty="0">
                <a:latin typeface="Arial" pitchFamily="34" charset="0"/>
                <a:ea typeface="ＭＳ Ｐゴシック" charset="0"/>
                <a:cs typeface="Arial" pitchFamily="34" charset="0"/>
              </a:rPr>
              <a:t>to pay for courses or accommodation at the start of term...</a:t>
            </a:r>
            <a:r>
              <a:rPr lang="en-GB" b="1" kern="0" dirty="0">
                <a:latin typeface="Arial" pitchFamily="34" charset="0"/>
                <a:ea typeface="ＭＳ Ｐゴシック" charset="0"/>
                <a:cs typeface="Arial" pitchFamily="34" charset="0"/>
              </a:rPr>
              <a:t>don’t let that be you!</a:t>
            </a:r>
            <a:endParaRPr lang="en-GB" b="1" kern="0" dirty="0">
              <a:solidFill>
                <a:prstClr val="black"/>
              </a:solidFill>
              <a:latin typeface="Arial" pitchFamily="34" charset="0"/>
              <a:ea typeface="ＭＳ Ｐゴシック" charset="0"/>
              <a:cs typeface="Arial" pitchFamily="34" charset="0"/>
            </a:endParaRPr>
          </a:p>
          <a:p>
            <a:pPr marL="360000" indent="-360000" eaLnBrk="0" hangingPunct="0">
              <a:spcBef>
                <a:spcPts val="1800"/>
              </a:spcBef>
              <a:spcAft>
                <a:spcPts val="1800"/>
              </a:spcAft>
              <a:defRPr/>
            </a:pPr>
            <a:r>
              <a:rPr lang="en-GB" kern="0" dirty="0">
                <a:latin typeface="Arial" pitchFamily="34" charset="0"/>
                <a:ea typeface="ＭＳ Ｐゴシック" charset="0"/>
                <a:cs typeface="Arial" pitchFamily="34" charset="0"/>
              </a:rPr>
              <a:t>Tips to help make sure you get paid on time;</a:t>
            </a:r>
            <a:endParaRPr lang="en-GB" kern="0" dirty="0">
              <a:solidFill>
                <a:prstClr val="black"/>
              </a:solidFill>
              <a:latin typeface="Arial" pitchFamily="34" charset="0"/>
              <a:ea typeface="ＭＳ Ｐゴシック" charset="0"/>
              <a:cs typeface="Arial" pitchFamily="34" charset="0"/>
            </a:endParaRPr>
          </a:p>
          <a:p>
            <a:pPr marL="360000" indent="-360000">
              <a:buFontTx/>
              <a:buChar char="•"/>
              <a:defRPr/>
            </a:pPr>
            <a:r>
              <a:rPr lang="en-GB" kern="0" dirty="0">
                <a:solidFill>
                  <a:prstClr val="black"/>
                </a:solidFill>
                <a:latin typeface="Arial" pitchFamily="34" charset="0"/>
                <a:ea typeface="ＭＳ Ｐゴシック" charset="0"/>
                <a:cs typeface="Arial" pitchFamily="34" charset="0"/>
              </a:rPr>
              <a:t>You don’t need a confirmed place at university or college to apply </a:t>
            </a:r>
          </a:p>
          <a:p>
            <a:pPr marL="360000" indent="-360000">
              <a:defRPr/>
            </a:pPr>
            <a:endParaRPr lang="en-GB" kern="0" dirty="0">
              <a:solidFill>
                <a:prstClr val="black"/>
              </a:solidFill>
              <a:latin typeface="Arial" pitchFamily="34" charset="0"/>
              <a:ea typeface="ＭＳ Ｐゴシック" charset="0"/>
              <a:cs typeface="Arial" pitchFamily="34" charset="0"/>
            </a:endParaRPr>
          </a:p>
          <a:p>
            <a:pPr marL="360000" indent="-360000">
              <a:buFont typeface="Arial" pitchFamily="34" charset="0"/>
              <a:buChar char="•"/>
            </a:pPr>
            <a:r>
              <a:rPr lang="en-GB" kern="0" dirty="0">
                <a:solidFill>
                  <a:prstClr val="black"/>
                </a:solidFill>
                <a:latin typeface="Arial" pitchFamily="34" charset="0"/>
                <a:ea typeface="ＭＳ Ｐゴシック" charset="0"/>
                <a:cs typeface="Arial" pitchFamily="34" charset="0"/>
              </a:rPr>
              <a:t>Apply with your preferred choice, you can change details later if needed</a:t>
            </a:r>
          </a:p>
          <a:p>
            <a:pPr marL="360000" indent="-360000">
              <a:buFont typeface="Arial" pitchFamily="34" charset="0"/>
              <a:buChar char="•"/>
            </a:pPr>
            <a:endParaRPr lang="en-GB" kern="0" dirty="0">
              <a:solidFill>
                <a:prstClr val="black"/>
              </a:solidFill>
              <a:latin typeface="Arial" pitchFamily="34" charset="0"/>
              <a:ea typeface="ＭＳ Ｐゴシック" charset="0"/>
              <a:cs typeface="Arial" pitchFamily="34" charset="0"/>
            </a:endParaRPr>
          </a:p>
          <a:p>
            <a:pPr marL="360000" indent="-360000">
              <a:buFont typeface="Arial" pitchFamily="34" charset="0"/>
              <a:buChar char="•"/>
            </a:pPr>
            <a:r>
              <a:rPr lang="en-GB" dirty="0">
                <a:latin typeface="Arial" pitchFamily="34" charset="0"/>
                <a:cs typeface="Arial" pitchFamily="34" charset="0"/>
              </a:rPr>
              <a:t>Make sure any evidence and information needed to support your application </a:t>
            </a:r>
          </a:p>
          <a:p>
            <a:pPr marL="360000" indent="-360000"/>
            <a:r>
              <a:rPr lang="en-GB" dirty="0">
                <a:latin typeface="Arial" pitchFamily="34" charset="0"/>
                <a:cs typeface="Arial" pitchFamily="34" charset="0"/>
              </a:rPr>
              <a:t>	is supplied ‘right first time’ both from you </a:t>
            </a:r>
            <a:r>
              <a:rPr lang="en-GB" b="1" dirty="0">
                <a:latin typeface="Arial" pitchFamily="34" charset="0"/>
                <a:cs typeface="Arial" pitchFamily="34" charset="0"/>
              </a:rPr>
              <a:t>and</a:t>
            </a:r>
            <a:r>
              <a:rPr lang="en-GB" dirty="0">
                <a:latin typeface="Arial" pitchFamily="34" charset="0"/>
                <a:cs typeface="Arial" pitchFamily="34" charset="0"/>
              </a:rPr>
              <a:t> your parents (or partner)</a:t>
            </a:r>
          </a:p>
          <a:p>
            <a:pPr marL="360000" indent="-360000">
              <a:buFont typeface="Arial" pitchFamily="34" charset="0"/>
              <a:buChar char="•"/>
            </a:pPr>
            <a:endParaRPr lang="en-GB" dirty="0">
              <a:solidFill>
                <a:prstClr val="black"/>
              </a:solidFill>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Make a note of your student finance account log-in details and keep them safe</a:t>
            </a:r>
          </a:p>
          <a:p>
            <a:pPr marL="360000" indent="-360000"/>
            <a:endParaRPr lang="en-GB" dirty="0">
              <a:solidFill>
                <a:prstClr val="black"/>
              </a:solidFill>
              <a:latin typeface="Arial" pitchFamily="34" charset="0"/>
              <a:cs typeface="Arial" pitchFamily="34" charset="0"/>
            </a:endParaRPr>
          </a:p>
          <a:p>
            <a:pPr marL="360000" indent="-360000">
              <a:buFont typeface="Arial" pitchFamily="34" charset="0"/>
              <a:buChar char="•"/>
            </a:pPr>
            <a:r>
              <a:rPr lang="en-GB" dirty="0">
                <a:solidFill>
                  <a:prstClr val="black"/>
                </a:solidFill>
                <a:latin typeface="Arial" pitchFamily="34" charset="0"/>
                <a:cs typeface="Arial" pitchFamily="34" charset="0"/>
              </a:rPr>
              <a:t>Read, </a:t>
            </a:r>
            <a:r>
              <a:rPr lang="en-GB" b="1" dirty="0">
                <a:solidFill>
                  <a:prstClr val="black"/>
                </a:solidFill>
                <a:latin typeface="Arial" pitchFamily="34" charset="0"/>
                <a:cs typeface="Arial" pitchFamily="34" charset="0"/>
              </a:rPr>
              <a:t>understand and agree </a:t>
            </a:r>
            <a:r>
              <a:rPr lang="en-GB" dirty="0">
                <a:solidFill>
                  <a:prstClr val="black"/>
                </a:solidFill>
                <a:latin typeface="Arial" pitchFamily="34" charset="0"/>
                <a:cs typeface="Arial" pitchFamily="34" charset="0"/>
              </a:rPr>
              <a:t>to the loan </a:t>
            </a:r>
            <a:r>
              <a:rPr lang="en-GB" b="1" dirty="0">
                <a:solidFill>
                  <a:prstClr val="black"/>
                </a:solidFill>
                <a:latin typeface="Arial" pitchFamily="34" charset="0"/>
                <a:cs typeface="Arial" pitchFamily="34" charset="0"/>
              </a:rPr>
              <a:t>Terms and Conditions</a:t>
            </a:r>
            <a:endParaRPr lang="en-GB" dirty="0">
              <a:solidFill>
                <a:prstClr val="black"/>
              </a:solidFill>
              <a:latin typeface="Arial" pitchFamily="34" charset="0"/>
              <a:cs typeface="Arial" pitchFamily="34" charset="0"/>
            </a:endParaRPr>
          </a:p>
          <a:p>
            <a:pPr marL="360000" indent="-360000">
              <a:defRPr/>
            </a:pPr>
            <a:endParaRPr lang="en-GB" kern="0" dirty="0">
              <a:solidFill>
                <a:prstClr val="black"/>
              </a:solidFill>
              <a:latin typeface="Arial" pitchFamily="34" charset="0"/>
              <a:ea typeface="ＭＳ Ｐゴシック" charset="0"/>
              <a:cs typeface="Arial" pitchFamily="34" charset="0"/>
            </a:endParaRPr>
          </a:p>
        </p:txBody>
      </p:sp>
      <p:grpSp>
        <p:nvGrpSpPr>
          <p:cNvPr id="2" name="Group 3"/>
          <p:cNvGrpSpPr/>
          <p:nvPr/>
        </p:nvGrpSpPr>
        <p:grpSpPr>
          <a:xfrm>
            <a:off x="99754" y="5461139"/>
            <a:ext cx="8977744" cy="1098470"/>
            <a:chOff x="-1583146" y="3493825"/>
            <a:chExt cx="8640092" cy="818871"/>
          </a:xfrm>
        </p:grpSpPr>
        <p:sp>
          <p:nvSpPr>
            <p:cNvPr id="6" name="Rounded Rectangle 5"/>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7" name="Rectangle 6"/>
            <p:cNvSpPr>
              <a:spLocks noChangeArrowheads="1"/>
            </p:cNvSpPr>
            <p:nvPr/>
          </p:nvSpPr>
          <p:spPr bwMode="auto">
            <a:xfrm>
              <a:off x="-814182" y="3563854"/>
              <a:ext cx="7871128" cy="688310"/>
            </a:xfrm>
            <a:prstGeom prst="rect">
              <a:avLst/>
            </a:prstGeom>
            <a:noFill/>
            <a:ln w="9525">
              <a:noFill/>
              <a:miter lim="800000"/>
              <a:headEnd/>
              <a:tailEnd/>
            </a:ln>
          </p:spPr>
          <p:txBody>
            <a:bodyPr wrap="square">
              <a:spAutoFit/>
            </a:bodyPr>
            <a:lstStyle/>
            <a:p>
              <a:pPr marL="412750" indent="-341313"/>
              <a:r>
                <a:rPr lang="en-GB" dirty="0">
                  <a:solidFill>
                    <a:prstClr val="black"/>
                  </a:solidFill>
                  <a:latin typeface="Arial" pitchFamily="34" charset="0"/>
                  <a:cs typeface="Arial" pitchFamily="34" charset="0"/>
                </a:rPr>
                <a:t>The full-time SFE application service </a:t>
              </a:r>
              <a:r>
                <a:rPr lang="en-GB" dirty="0" smtClean="0">
                  <a:solidFill>
                    <a:prstClr val="black"/>
                  </a:solidFill>
                  <a:latin typeface="Arial" pitchFamily="34" charset="0"/>
                  <a:cs typeface="Arial" pitchFamily="34" charset="0"/>
                </a:rPr>
                <a:t>opened on 17</a:t>
              </a:r>
              <a:r>
                <a:rPr lang="en-GB" baseline="30000" dirty="0" smtClean="0">
                  <a:solidFill>
                    <a:prstClr val="black"/>
                  </a:solidFill>
                  <a:latin typeface="Arial" pitchFamily="34" charset="0"/>
                  <a:cs typeface="Arial" pitchFamily="34" charset="0"/>
                </a:rPr>
                <a:t>th</a:t>
              </a:r>
              <a:r>
                <a:rPr lang="en-GB" dirty="0" smtClean="0">
                  <a:solidFill>
                    <a:prstClr val="black"/>
                  </a:solidFill>
                  <a:latin typeface="Arial" pitchFamily="34" charset="0"/>
                  <a:cs typeface="Arial" pitchFamily="34" charset="0"/>
                </a:rPr>
                <a:t> February 2020, </a:t>
              </a:r>
              <a:endParaRPr lang="en-GB" b="1" dirty="0">
                <a:solidFill>
                  <a:prstClr val="black"/>
                </a:solidFill>
                <a:latin typeface="Arial" pitchFamily="34" charset="0"/>
                <a:cs typeface="Arial" pitchFamily="34" charset="0"/>
              </a:endParaRPr>
            </a:p>
            <a:p>
              <a:pPr marL="412750" indent="-341313"/>
              <a:r>
                <a:rPr lang="en-GB" b="1" dirty="0">
                  <a:solidFill>
                    <a:prstClr val="black"/>
                  </a:solidFill>
                  <a:latin typeface="Arial" pitchFamily="34" charset="0"/>
                  <a:cs typeface="Arial" pitchFamily="34" charset="0"/>
                </a:rPr>
                <a:t>deadline </a:t>
              </a:r>
              <a:r>
                <a:rPr lang="en-GB" b="1" dirty="0" smtClean="0">
                  <a:solidFill>
                    <a:prstClr val="black"/>
                  </a:solidFill>
                  <a:latin typeface="Arial" pitchFamily="34" charset="0"/>
                  <a:cs typeface="Arial" pitchFamily="34" charset="0"/>
                </a:rPr>
                <a:t>for on-time applications 22</a:t>
              </a:r>
              <a:r>
                <a:rPr lang="en-GB" b="1" baseline="30000" dirty="0" smtClean="0">
                  <a:solidFill>
                    <a:prstClr val="black"/>
                  </a:solidFill>
                  <a:latin typeface="Arial" pitchFamily="34" charset="0"/>
                  <a:cs typeface="Arial" pitchFamily="34" charset="0"/>
                </a:rPr>
                <a:t>nd</a:t>
              </a:r>
              <a:r>
                <a:rPr lang="en-GB" b="1" dirty="0" smtClean="0">
                  <a:solidFill>
                    <a:prstClr val="black"/>
                  </a:solidFill>
                  <a:latin typeface="Arial" pitchFamily="34" charset="0"/>
                  <a:cs typeface="Arial" pitchFamily="34" charset="0"/>
                </a:rPr>
                <a:t> May 2020! </a:t>
              </a:r>
              <a:r>
                <a:rPr lang="en-GB" dirty="0" smtClean="0">
                  <a:solidFill>
                    <a:prstClr val="black"/>
                  </a:solidFill>
                  <a:latin typeface="Arial" pitchFamily="34" charset="0"/>
                  <a:cs typeface="Arial" pitchFamily="34" charset="0"/>
                  <a:hlinkClick r:id="rId3"/>
                </a:rPr>
                <a:t>www.gov.uk/studentfinance</a:t>
              </a:r>
              <a:endParaRPr lang="en-GB" dirty="0">
                <a:solidFill>
                  <a:prstClr val="black"/>
                </a:solidFill>
                <a:latin typeface="Arial" pitchFamily="34" charset="0"/>
                <a:cs typeface="Arial" pitchFamily="34" charset="0"/>
              </a:endParaRPr>
            </a:p>
          </p:txBody>
        </p:sp>
        <p:sp>
          <p:nvSpPr>
            <p:cNvPr id="8" name="Oval 7"/>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9" name="TextBox 8"/>
            <p:cNvSpPr txBox="1"/>
            <p:nvPr/>
          </p:nvSpPr>
          <p:spPr>
            <a:xfrm>
              <a:off x="-1379504" y="3535392"/>
              <a:ext cx="423906" cy="688310"/>
            </a:xfrm>
            <a:prstGeom prst="rect">
              <a:avLst/>
            </a:prstGeom>
            <a:noFill/>
          </p:spPr>
          <p:txBody>
            <a:bodyPr wrap="square" rtlCol="0">
              <a:spAutoFit/>
            </a:bodyPr>
            <a:lstStyle/>
            <a:p>
              <a:pPr algn="ctr"/>
              <a:r>
                <a:rPr lang="en-GB" sz="5400" b="1" dirty="0">
                  <a:solidFill>
                    <a:prstClr val="white"/>
                  </a:solidFill>
                </a:rPr>
                <a:t>i</a:t>
              </a:r>
            </a:p>
          </p:txBody>
        </p:sp>
      </p:grpSp>
    </p:spTree>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1"/>
          <p:cNvSpPr>
            <a:spLocks noChangeArrowheads="1"/>
          </p:cNvSpPr>
          <p:nvPr/>
        </p:nvSpPr>
        <p:spPr bwMode="auto">
          <a:xfrm>
            <a:off x="212258" y="1663042"/>
            <a:ext cx="8823325" cy="4031873"/>
          </a:xfrm>
          <a:prstGeom prst="rect">
            <a:avLst/>
          </a:prstGeom>
          <a:noFill/>
          <a:ln w="9525">
            <a:noFill/>
            <a:miter lim="800000"/>
            <a:headEnd/>
            <a:tailEnd/>
          </a:ln>
        </p:spPr>
        <p:txBody>
          <a:bodyPr>
            <a:spAutoFit/>
          </a:bodyPr>
          <a:lstStyle/>
          <a:p>
            <a:pPr marL="360000" marR="0" lvl="0" indent="-358775"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Before starting an application,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students</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should have the following to hand:</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120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Passport - SFE can check identity using valid UK passport details </a:t>
            </a:r>
          </a:p>
          <a:p>
            <a:pPr marL="360000" marR="0" lvl="0" indent="-358775" algn="l" defTabSz="914400" rtl="0" eaLnBrk="1" fontAlgn="auto" latinLnBrk="0" hangingPunct="1">
              <a:lnSpc>
                <a:spcPct val="100000"/>
              </a:lnSpc>
              <a:spcBef>
                <a:spcPts val="0"/>
              </a:spcBef>
              <a:spcAft>
                <a:spcPts val="120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University and course details</a:t>
            </a: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Bank account details and National Insurance number</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easiest way for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parents or other sponsors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support an application is also</a:t>
            </a:r>
          </a:p>
          <a:p>
            <a:pPr marL="360000" marR="0" lvl="0" indent="-358775"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online through GOV.UK, providing their information including:</a:t>
            </a:r>
          </a:p>
          <a:p>
            <a:pPr marL="360000" marR="0" lvl="0" indent="-358775"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1" fontAlgn="auto" latinLnBrk="0" hangingPunct="1">
              <a:lnSpc>
                <a:spcPct val="100000"/>
              </a:lnSpc>
              <a:spcBef>
                <a:spcPts val="0"/>
              </a:spcBef>
              <a:spcAft>
                <a:spcPts val="120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National Insurance numbers</a:t>
            </a:r>
          </a:p>
          <a:p>
            <a:pPr marL="360000" marR="0" lvl="0" indent="-358775" algn="l" defTabSz="914400" rtl="0" eaLnBrk="1" fontAlgn="auto" latinLnBrk="0" hangingPunct="1">
              <a:lnSpc>
                <a:spcPct val="100000"/>
              </a:lnSpc>
              <a:spcBef>
                <a:spcPts val="0"/>
              </a:spcBef>
              <a:spcAft>
                <a:spcPts val="120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Household income information (Based on prior tax year)</a:t>
            </a:r>
          </a:p>
          <a:p>
            <a:pPr marL="3600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Details of other child dependants</a:t>
            </a:r>
          </a:p>
        </p:txBody>
      </p:sp>
      <p:sp>
        <p:nvSpPr>
          <p:cNvPr id="9" name="TextBox 14"/>
          <p:cNvSpPr txBox="1">
            <a:spLocks noChangeArrowheads="1"/>
          </p:cNvSpPr>
          <p:nvPr/>
        </p:nvSpPr>
        <p:spPr bwMode="auto">
          <a:xfrm>
            <a:off x="259736" y="310191"/>
            <a:ext cx="7113752"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00985F"/>
                </a:solidFill>
                <a:effectLst/>
                <a:uLnTx/>
                <a:uFillTx/>
                <a:latin typeface="Arial" pitchFamily="34" charset="0"/>
                <a:ea typeface="+mn-ea"/>
                <a:cs typeface="Arial" pitchFamily="34" charset="0"/>
              </a:rPr>
              <a:t>STUDENT FINANCE APPLICATIONS</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COMPLETING AN APPLICATION</a:t>
            </a:r>
          </a:p>
        </p:txBody>
      </p:sp>
      <p:grpSp>
        <p:nvGrpSpPr>
          <p:cNvPr id="4" name="Group 19">
            <a:extLst>
              <a:ext uri="{FF2B5EF4-FFF2-40B4-BE49-F238E27FC236}">
                <a16:creationId xmlns:a16="http://schemas.microsoft.com/office/drawing/2014/main" id="{6B953583-A9F1-407B-9CD4-08E3BB273386}"/>
              </a:ext>
            </a:extLst>
          </p:cNvPr>
          <p:cNvGrpSpPr/>
          <p:nvPr/>
        </p:nvGrpSpPr>
        <p:grpSpPr>
          <a:xfrm>
            <a:off x="232024" y="5738597"/>
            <a:ext cx="8622137" cy="923330"/>
            <a:chOff x="-1583146" y="3432097"/>
            <a:chExt cx="8622137" cy="923330"/>
          </a:xfrm>
        </p:grpSpPr>
        <p:sp>
          <p:nvSpPr>
            <p:cNvPr id="5" name="Rounded Rectangle 20">
              <a:extLst>
                <a:ext uri="{FF2B5EF4-FFF2-40B4-BE49-F238E27FC236}">
                  <a16:creationId xmlns:a16="http://schemas.microsoft.com/office/drawing/2014/main" id="{D1C451DE-096C-4A95-B3FE-4C5506878F1D}"/>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Rectangle 15">
              <a:extLst>
                <a:ext uri="{FF2B5EF4-FFF2-40B4-BE49-F238E27FC236}">
                  <a16:creationId xmlns:a16="http://schemas.microsoft.com/office/drawing/2014/main" id="{3B08C7F7-3F1C-4442-A061-3F39B6F6381C}"/>
                </a:ext>
              </a:extLst>
            </p:cNvPr>
            <p:cNvSpPr>
              <a:spLocks noChangeArrowheads="1"/>
            </p:cNvSpPr>
            <p:nvPr/>
          </p:nvSpPr>
          <p:spPr bwMode="auto">
            <a:xfrm>
              <a:off x="-814803" y="3575537"/>
              <a:ext cx="7853794" cy="646331"/>
            </a:xfrm>
            <a:prstGeom prst="rect">
              <a:avLst/>
            </a:prstGeom>
            <a:noFill/>
            <a:ln w="9525">
              <a:noFill/>
              <a:miter lim="800000"/>
              <a:headEnd/>
              <a:tailEnd/>
            </a:ln>
          </p:spPr>
          <p:txBody>
            <a:bodyPr wrap="square">
              <a:spAutoFit/>
            </a:bodyPr>
            <a:lstStyle/>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the household income</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decreases by at least 15%</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students can be</a:t>
              </a:r>
            </a:p>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reassessed: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www.gov.uk/apply-for-student-finance/change-an-application</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7" name="Oval 6">
              <a:extLst>
                <a:ext uri="{FF2B5EF4-FFF2-40B4-BE49-F238E27FC236}">
                  <a16:creationId xmlns:a16="http://schemas.microsoft.com/office/drawing/2014/main" id="{FCFB36AF-5A16-4EF1-AC70-DED8137766FB}"/>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extBox 7">
              <a:extLst>
                <a:ext uri="{FF2B5EF4-FFF2-40B4-BE49-F238E27FC236}">
                  <a16:creationId xmlns:a16="http://schemas.microsoft.com/office/drawing/2014/main" id="{D4176FF3-7508-4544-AF50-B38DC6CB0538}"/>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Box 12"/>
          <p:cNvSpPr txBox="1">
            <a:spLocks noChangeArrowheads="1"/>
          </p:cNvSpPr>
          <p:nvPr/>
        </p:nvSpPr>
        <p:spPr bwMode="auto">
          <a:xfrm>
            <a:off x="519421" y="178131"/>
            <a:ext cx="858838" cy="1200329"/>
          </a:xfrm>
          <a:prstGeom prst="rect">
            <a:avLst/>
          </a:prstGeom>
          <a:no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alibri"/>
                <a:ea typeface="+mn-ea"/>
                <a:cs typeface="Arial" pitchFamily="34" charset="0"/>
              </a:rPr>
              <a:t>i</a:t>
            </a:r>
          </a:p>
        </p:txBody>
      </p:sp>
      <p:sp>
        <p:nvSpPr>
          <p:cNvPr id="4" name="Rectangle 3"/>
          <p:cNvSpPr>
            <a:spLocks noChangeArrowheads="1"/>
          </p:cNvSpPr>
          <p:nvPr/>
        </p:nvSpPr>
        <p:spPr bwMode="auto">
          <a:xfrm>
            <a:off x="202217" y="1819855"/>
            <a:ext cx="8659275" cy="3557588"/>
          </a:xfrm>
          <a:prstGeom prst="rect">
            <a:avLst/>
          </a:prstGeom>
          <a:noFill/>
          <a:ln w="9525">
            <a:noFill/>
            <a:miter lim="800000"/>
            <a:headEnd/>
            <a:tailEnd/>
          </a:ln>
        </p:spPr>
        <p:txBody>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Times New Roman" pitchFamily="18" charset="0"/>
                <a:cs typeface="Arial" pitchFamily="34" charset="0"/>
              </a:rPr>
              <a:t>This presentation will give potential new undergraduate students from England an</a:t>
            </a:r>
          </a:p>
          <a:p>
            <a:pPr marL="360000" marR="0" lvl="0" indent="-360000" algn="l" defTabSz="914400" rtl="0" eaLnBrk="1" fontAlgn="auto" latinLnBrk="0" hangingPunct="1">
              <a:lnSpc>
                <a:spcPct val="100000"/>
              </a:lnSpc>
              <a:spcBef>
                <a:spcPts val="0"/>
              </a:spcBef>
              <a:spcAft>
                <a:spcPts val="120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itchFamily="34" charset="0"/>
                <a:ea typeface="Times New Roman" pitchFamily="18" charset="0"/>
                <a:cs typeface="Arial" pitchFamily="34" charset="0"/>
              </a:rPr>
              <a:t>overview of the fundamental key messages needed to understand student finance:</a:t>
            </a:r>
            <a:endParaRPr kumimoji="0" lang="en-GB" sz="22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540000" marR="0" lvl="0" indent="-360000" algn="l" defTabSz="914400" rtl="0" eaLnBrk="0" fontAlgn="auto" latinLnBrk="0" hangingPunct="0">
              <a:lnSpc>
                <a:spcPct val="100000"/>
              </a:lnSpc>
              <a:spcBef>
                <a:spcPts val="0"/>
              </a:spcBef>
              <a:spcAft>
                <a:spcPts val="1200"/>
              </a:spcAft>
              <a:buClrTx/>
              <a:buSzTx/>
              <a:buFontTx/>
              <a:buChar char="•"/>
              <a:tabLst/>
              <a:defRPr/>
            </a:pPr>
            <a:r>
              <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Section 1 – What support can you get?</a:t>
            </a:r>
          </a:p>
          <a:p>
            <a:pPr marL="540000" marR="0" lvl="0" indent="-360000" algn="l" defTabSz="914400" rtl="0" eaLnBrk="0" fontAlgn="auto" latinLnBrk="0" hangingPunct="0">
              <a:lnSpc>
                <a:spcPct val="100000"/>
              </a:lnSpc>
              <a:spcBef>
                <a:spcPts val="0"/>
              </a:spcBef>
              <a:spcAft>
                <a:spcPts val="1200"/>
              </a:spcAft>
              <a:buClrTx/>
              <a:buSzTx/>
              <a:buFontTx/>
              <a:buChar char="•"/>
              <a:tabLst/>
              <a:defRPr/>
            </a:pPr>
            <a:endPar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540000" marR="0" lvl="0" indent="-360000" algn="l" defTabSz="914400" rtl="0" eaLnBrk="0" fontAlgn="auto" latinLnBrk="0" hangingPunct="0">
              <a:lnSpc>
                <a:spcPct val="100000"/>
              </a:lnSpc>
              <a:spcBef>
                <a:spcPts val="0"/>
              </a:spcBef>
              <a:spcAft>
                <a:spcPts val="1200"/>
              </a:spcAft>
              <a:buClrTx/>
              <a:buSzTx/>
              <a:buFontTx/>
              <a:buChar char="•"/>
              <a:tabLst/>
              <a:defRPr/>
            </a:pPr>
            <a:r>
              <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Section 2 – How do you get it?</a:t>
            </a:r>
          </a:p>
          <a:p>
            <a:pPr marL="540000" marR="0" lvl="0" indent="-360000" algn="l" defTabSz="914400" rtl="0" eaLnBrk="0" fontAlgn="auto" latinLnBrk="0" hangingPunct="0">
              <a:lnSpc>
                <a:spcPct val="100000"/>
              </a:lnSpc>
              <a:spcBef>
                <a:spcPts val="0"/>
              </a:spcBef>
              <a:spcAft>
                <a:spcPts val="1200"/>
              </a:spcAft>
              <a:buClrTx/>
              <a:buSzTx/>
              <a:buFontTx/>
              <a:buChar char="•"/>
              <a:tabLst/>
              <a:defRPr/>
            </a:pPr>
            <a:endPar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540000" marR="0" lvl="0" indent="-360000" algn="l" defTabSz="914400" rtl="0" eaLnBrk="0" fontAlgn="auto" latinLnBrk="0" hangingPunct="0">
              <a:lnSpc>
                <a:spcPct val="100000"/>
              </a:lnSpc>
              <a:spcBef>
                <a:spcPts val="0"/>
              </a:spcBef>
              <a:spcAft>
                <a:spcPts val="1200"/>
              </a:spcAft>
              <a:buClrTx/>
              <a:buSzTx/>
              <a:buFontTx/>
              <a:buChar char="•"/>
              <a:tabLst/>
              <a:defRPr/>
            </a:pPr>
            <a:r>
              <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Section 3 – When and how do you repay it?</a:t>
            </a:r>
          </a:p>
          <a:p>
            <a:pPr marL="180000" marR="0" lvl="0" algn="l" defTabSz="914400" rtl="0" eaLnBrk="0" fontAlgn="auto" latinLnBrk="0" hangingPunct="0">
              <a:lnSpc>
                <a:spcPct val="100000"/>
              </a:lnSpc>
              <a:spcBef>
                <a:spcPts val="0"/>
              </a:spcBef>
              <a:spcAft>
                <a:spcPts val="0"/>
              </a:spcAft>
              <a:buClrTx/>
              <a:buSzTx/>
              <a:tabLst/>
              <a:defRPr/>
            </a:pPr>
            <a:endPar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540000" marR="0" lvl="0" indent="-360000" algn="l" defTabSz="914400" rtl="0" eaLnBrk="0" fontAlgn="auto" latinLnBrk="0" hangingPunct="0">
              <a:lnSpc>
                <a:spcPct val="100000"/>
              </a:lnSpc>
              <a:spcBef>
                <a:spcPts val="0"/>
              </a:spcBef>
              <a:spcAft>
                <a:spcPts val="0"/>
              </a:spcAft>
              <a:buClrTx/>
              <a:buSzTx/>
              <a:buFontTx/>
              <a:buChar char="•"/>
              <a:tabLst/>
              <a:defRPr/>
            </a:pPr>
            <a:r>
              <a:rPr kumimoji="0" lang="en-GB" sz="20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Questions or Comments</a:t>
            </a: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22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22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22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3" indent="-360000" algn="l" defTabSz="914400" rtl="0" eaLnBrk="1" fontAlgn="auto" latinLnBrk="0" hangingPunct="1">
              <a:lnSpc>
                <a:spcPct val="100000"/>
              </a:lnSpc>
              <a:spcBef>
                <a:spcPts val="0"/>
              </a:spcBef>
              <a:spcAft>
                <a:spcPts val="0"/>
              </a:spcAft>
              <a:buClr>
                <a:prstClr val="black"/>
              </a:buClr>
              <a:buSzPct val="125000"/>
              <a:buFontTx/>
              <a:buNone/>
              <a:tabLst/>
              <a:defRPr/>
            </a:pPr>
            <a:endParaRPr kumimoji="0" lang="en-GB" sz="22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3" indent="-360000" algn="l" defTabSz="914400" rtl="0" eaLnBrk="1" fontAlgn="auto" latinLnBrk="0" hangingPunct="1">
              <a:lnSpc>
                <a:spcPct val="100000"/>
              </a:lnSpc>
              <a:spcBef>
                <a:spcPts val="0"/>
              </a:spcBef>
              <a:spcAft>
                <a:spcPts val="0"/>
              </a:spcAft>
              <a:buClr>
                <a:prstClr val="black"/>
              </a:buClr>
              <a:buSzPct val="125000"/>
              <a:buFontTx/>
              <a:buChar char="-"/>
              <a:tabLst/>
              <a:defRPr/>
            </a:pPr>
            <a:endParaRPr kumimoji="0" lang="en-GB" sz="22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p:txBody>
      </p:sp>
      <p:sp>
        <p:nvSpPr>
          <p:cNvPr id="6" name="TextBox 14">
            <a:extLst>
              <a:ext uri="{FF2B5EF4-FFF2-40B4-BE49-F238E27FC236}">
                <a16:creationId xmlns:a16="http://schemas.microsoft.com/office/drawing/2014/main" id="{8DE96080-6478-4F7A-AFEF-F85952FB9C30}"/>
              </a:ext>
            </a:extLst>
          </p:cNvPr>
          <p:cNvSpPr txBox="1">
            <a:spLocks noChangeArrowheads="1"/>
          </p:cNvSpPr>
          <p:nvPr/>
        </p:nvSpPr>
        <p:spPr bwMode="auto">
          <a:xfrm>
            <a:off x="258489" y="308162"/>
            <a:ext cx="5754688" cy="81560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1983AE"/>
                </a:solidFill>
                <a:effectLst/>
                <a:uLnTx/>
                <a:uFillTx/>
                <a:latin typeface="Arial" pitchFamily="34" charset="0"/>
                <a:ea typeface="+mn-ea"/>
                <a:cs typeface="Arial" pitchFamily="34" charset="0"/>
              </a:rPr>
              <a:t>STUDENT FINANCE OVERVIEW</a:t>
            </a:r>
            <a:endParaRPr kumimoji="0" lang="en-US" sz="2800" b="0" i="0" u="none" strike="noStrike" kern="1200" cap="none" spc="0" normalizeH="0" baseline="0" noProof="0" dirty="0">
              <a:ln>
                <a:noFill/>
              </a:ln>
              <a:solidFill>
                <a:srgbClr val="0070C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SESSION CONTENTS</a:t>
            </a:r>
          </a:p>
        </p:txBody>
      </p:sp>
    </p:spTree>
    <p:extLst>
      <p:ext uri="{BB962C8B-B14F-4D97-AF65-F5344CB8AC3E}">
        <p14:creationId xmlns:p14="http://schemas.microsoft.com/office/powerpoint/2010/main" val="2796130840"/>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223462" y="1563441"/>
            <a:ext cx="9144000" cy="4154984"/>
          </a:xfrm>
          <a:prstGeom prst="rect">
            <a:avLst/>
          </a:prstGeom>
          <a:noFill/>
          <a:ln w="9525">
            <a:noFill/>
            <a:miter lim="800000"/>
            <a:headEnd/>
            <a:tailEnd/>
          </a:ln>
        </p:spPr>
        <p:txBody>
          <a:bodyPr anchor="ctr">
            <a:spAutoFit/>
          </a:bodyPr>
          <a:lstStyle/>
          <a:p>
            <a:pPr marL="360000" marR="0" lvl="0" indent="-358775" algn="l" defTabSz="914400" rtl="0" eaLnBrk="0" fontAlgn="auto" latinLnBrk="0" hangingPunct="0">
              <a:lnSpc>
                <a:spcPct val="100000"/>
              </a:lnSpc>
              <a:spcBef>
                <a:spcPts val="0"/>
              </a:spcBef>
              <a:spcAft>
                <a:spcPts val="0"/>
              </a:spcAft>
              <a:buClrTx/>
              <a:buSzTx/>
              <a:buFontTx/>
              <a:buNone/>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If supporting an application for means tested student finance, SFE need the details </a:t>
            </a:r>
          </a:p>
          <a:p>
            <a:pPr marL="360000" marR="0" lvl="0" indent="-358775" algn="l" defTabSz="914400" rtl="0" eaLnBrk="0" fontAlgn="auto" latinLnBrk="0" hangingPunct="0">
              <a:lnSpc>
                <a:spcPct val="100000"/>
              </a:lnSpc>
              <a:spcBef>
                <a:spcPts val="0"/>
              </a:spcBef>
              <a:spcAft>
                <a:spcPts val="0"/>
              </a:spcAft>
              <a:buClrTx/>
              <a:buSzTx/>
              <a:buFontTx/>
              <a:buNone/>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of a student’s parents (including stepparent or cohabiting partner), partner or other</a:t>
            </a:r>
          </a:p>
          <a:p>
            <a:pPr marL="360000" marR="0" lvl="0" indent="-358775" algn="l" defTabSz="914400" rtl="0" eaLnBrk="0" fontAlgn="auto" latinLnBrk="0" hangingPunct="0">
              <a:lnSpc>
                <a:spcPct val="100000"/>
              </a:lnSpc>
              <a:spcBef>
                <a:spcPts val="0"/>
              </a:spcBef>
              <a:spcAft>
                <a:spcPts val="0"/>
              </a:spcAft>
              <a:buClrTx/>
              <a:buSzTx/>
              <a:buFontTx/>
              <a:buNone/>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sponsors household (taxable) income and National Insurance numbers:</a:t>
            </a:r>
          </a:p>
          <a:p>
            <a:pPr marL="360000" marR="0" lvl="0" indent="-358775" algn="l" defTabSz="914400" rtl="0" eaLnBrk="0" fontAlgn="auto" latinLnBrk="0" hangingPunct="0">
              <a:lnSpc>
                <a:spcPct val="100000"/>
              </a:lnSpc>
              <a:spcBef>
                <a:spcPts val="0"/>
              </a:spcBef>
              <a:spcAft>
                <a:spcPts val="0"/>
              </a:spcAft>
              <a:buClrTx/>
              <a:buSzTx/>
              <a:buFontTx/>
              <a:buNone/>
              <a:tabLst>
                <a:tab pos="457200" algn="l"/>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0" fontAlgn="auto" latinLnBrk="0" hangingPunct="0">
              <a:lnSpc>
                <a:spcPct val="100000"/>
              </a:lnSpc>
              <a:spcBef>
                <a:spcPts val="0"/>
              </a:spcBef>
              <a:spcAft>
                <a:spcPts val="1200"/>
              </a:spcAft>
              <a:buClrTx/>
              <a:buSzTx/>
              <a:buFontTx/>
              <a:buNone/>
              <a:tabLst>
                <a:tab pos="457200" algn="l"/>
              </a:tabLst>
              <a:defRPr/>
            </a:pPr>
            <a:r>
              <a:rPr kumimoji="0" lang="en-GB" sz="18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Taxable earned income includes;</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540000" marR="0" lvl="0" indent="-358775" algn="l" defTabSz="914400" rtl="0" eaLnBrk="0" fontAlgn="auto" latinLnBrk="0" hangingPunct="0">
              <a:lnSpc>
                <a:spcPct val="100000"/>
              </a:lnSpc>
              <a:spcBef>
                <a:spcPts val="0"/>
              </a:spcBef>
              <a:spcAft>
                <a:spcPts val="300"/>
              </a:spcAft>
              <a:buClrTx/>
              <a:buSzTx/>
              <a:buFontTx/>
              <a:buChar char="•"/>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Wages, salaries, tips, and other taxable employee pay</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540000" marR="0" lvl="0" indent="-358775" algn="l" defTabSz="914400" rtl="0" eaLnBrk="0" fontAlgn="auto" latinLnBrk="0" hangingPunct="0">
              <a:lnSpc>
                <a:spcPct val="100000"/>
              </a:lnSpc>
              <a:spcBef>
                <a:spcPts val="0"/>
              </a:spcBef>
              <a:spcAft>
                <a:spcPts val="300"/>
              </a:spcAft>
              <a:buClrTx/>
              <a:buSzTx/>
              <a:buFontTx/>
              <a:buChar char="•"/>
              <a:tabLst>
                <a:tab pos="457200" algn="l"/>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Gross income received as a statutory employee</a:t>
            </a:r>
          </a:p>
          <a:p>
            <a:pPr marL="540000" marR="0" lvl="0" indent="-358775" algn="l" defTabSz="914400" rtl="0" eaLnBrk="0" fontAlgn="auto" latinLnBrk="0" hangingPunct="0">
              <a:lnSpc>
                <a:spcPct val="100000"/>
              </a:lnSpc>
              <a:spcBef>
                <a:spcPts val="0"/>
              </a:spcBef>
              <a:spcAft>
                <a:spcPts val="0"/>
              </a:spcAft>
              <a:buClrTx/>
              <a:buSzTx/>
              <a:buFontTx/>
              <a:buChar char="•"/>
              <a:tabLst>
                <a:tab pos="457200" algn="l"/>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Earnings from self-employment (after deduction of allowable expenses)</a:t>
            </a:r>
          </a:p>
          <a:p>
            <a:pPr marL="360000" marR="0" lvl="0" indent="-358775" algn="l" defTabSz="914400" rtl="0" eaLnBrk="0" fontAlgn="auto" latinLnBrk="0" hangingPunct="0">
              <a:lnSpc>
                <a:spcPct val="100000"/>
              </a:lnSpc>
              <a:spcBef>
                <a:spcPts val="0"/>
              </a:spcBef>
              <a:spcAft>
                <a:spcPts val="0"/>
              </a:spcAft>
              <a:buClrTx/>
              <a:buSzTx/>
              <a:buFontTx/>
              <a:buNone/>
              <a:tabLst>
                <a:tab pos="457200" algn="l"/>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58775" algn="l" defTabSz="914400" rtl="0" eaLnBrk="0" fontAlgn="auto" latinLnBrk="0" hangingPunct="0">
              <a:lnSpc>
                <a:spcPct val="100000"/>
              </a:lnSpc>
              <a:spcBef>
                <a:spcPts val="0"/>
              </a:spcBef>
              <a:spcAft>
                <a:spcPts val="1200"/>
              </a:spcAft>
              <a:buClrTx/>
              <a:buSzTx/>
              <a:buFontTx/>
              <a:buNone/>
              <a:tabLst>
                <a:tab pos="457200" algn="l"/>
              </a:tabLst>
              <a:defRPr/>
            </a:pPr>
            <a:r>
              <a:rPr kumimoji="0" lang="en-GB" sz="18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Taxable unearned income includes;</a:t>
            </a:r>
            <a:endPar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540000" marR="0" lvl="0" indent="-358775" algn="l" defTabSz="914400" rtl="0" eaLnBrk="0" fontAlgn="auto" latinLnBrk="0" hangingPunct="0">
              <a:lnSpc>
                <a:spcPct val="100000"/>
              </a:lnSpc>
              <a:spcBef>
                <a:spcPts val="0"/>
              </a:spcBef>
              <a:spcAft>
                <a:spcPts val="300"/>
              </a:spcAft>
              <a:buClrTx/>
              <a:buSzTx/>
              <a:buFontTx/>
              <a:buChar char="•"/>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Interest from savings (only the annual summary is required)</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540000" marR="0" lvl="0" indent="-358775" algn="l" defTabSz="914400" rtl="0" eaLnBrk="0" fontAlgn="auto" latinLnBrk="0" hangingPunct="0">
              <a:lnSpc>
                <a:spcPct val="100000"/>
              </a:lnSpc>
              <a:spcBef>
                <a:spcPts val="0"/>
              </a:spcBef>
              <a:spcAft>
                <a:spcPts val="300"/>
              </a:spcAft>
              <a:buClrTx/>
              <a:buSzTx/>
              <a:buFontTx/>
              <a:buChar char="•"/>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Benefits</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and </a:t>
            </a: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Pensions</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540000" marR="0" lvl="0" indent="-358775" algn="l" defTabSz="914400" rtl="0" eaLnBrk="0" fontAlgn="auto" latinLnBrk="0" hangingPunct="0">
              <a:lnSpc>
                <a:spcPct val="100000"/>
              </a:lnSpc>
              <a:spcBef>
                <a:spcPts val="0"/>
              </a:spcBef>
              <a:spcAft>
                <a:spcPts val="0"/>
              </a:spcAft>
              <a:buClrTx/>
              <a:buSzTx/>
              <a:buFontTx/>
              <a:buChar char="•"/>
              <a:tabLst>
                <a:tab pos="457200" algn="l"/>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Rent from property or a room</a:t>
            </a: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nvGrpSpPr>
          <p:cNvPr id="2" name="Group 19"/>
          <p:cNvGrpSpPr/>
          <p:nvPr/>
        </p:nvGrpSpPr>
        <p:grpSpPr>
          <a:xfrm>
            <a:off x="232024" y="5738597"/>
            <a:ext cx="8622137" cy="923330"/>
            <a:chOff x="-1583146" y="3432097"/>
            <a:chExt cx="8622137" cy="923330"/>
          </a:xfrm>
        </p:grpSpPr>
        <p:sp>
          <p:nvSpPr>
            <p:cNvPr id="21" name="Rounded Rectangle 20"/>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2" name="Rectangle 15"/>
            <p:cNvSpPr>
              <a:spLocks noChangeArrowheads="1"/>
            </p:cNvSpPr>
            <p:nvPr/>
          </p:nvSpPr>
          <p:spPr bwMode="auto">
            <a:xfrm>
              <a:off x="-814803" y="3575537"/>
              <a:ext cx="7853794" cy="646331"/>
            </a:xfrm>
            <a:prstGeom prst="rect">
              <a:avLst/>
            </a:prstGeom>
            <a:noFill/>
            <a:ln w="9525">
              <a:noFill/>
              <a:miter lim="800000"/>
              <a:headEnd/>
              <a:tailEnd/>
            </a:ln>
          </p:spPr>
          <p:txBody>
            <a:bodyPr wrap="square">
              <a:spAutoFit/>
            </a:bodyPr>
            <a:lstStyle/>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 total household income from all taxable sources is considered when</a:t>
              </a:r>
            </a:p>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calculating entitlement to support, including taxable benefits </a:t>
              </a:r>
            </a:p>
          </p:txBody>
        </p:sp>
        <p:sp>
          <p:nvSpPr>
            <p:cNvPr id="23" name="Oval 22"/>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4" name="TextBox 23"/>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9" name="TextBox 14"/>
          <p:cNvSpPr txBox="1">
            <a:spLocks noChangeArrowheads="1"/>
          </p:cNvSpPr>
          <p:nvPr/>
        </p:nvSpPr>
        <p:spPr bwMode="auto">
          <a:xfrm>
            <a:off x="259736" y="310191"/>
            <a:ext cx="7113752" cy="815608"/>
          </a:xfrm>
          <a:prstGeom prst="rect">
            <a:avLst/>
          </a:prstGeom>
          <a:noFill/>
          <a:ln w="9525">
            <a:noFill/>
            <a:miter lim="800000"/>
            <a:headEnd/>
            <a:tailEnd/>
          </a:ln>
        </p:spPr>
        <p:txBody>
          <a:bodyPr wrap="square"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00985F"/>
                </a:solidFill>
                <a:effectLst/>
                <a:uLnTx/>
                <a:uFillTx/>
                <a:latin typeface="Arial" pitchFamily="34" charset="0"/>
                <a:ea typeface="+mn-ea"/>
                <a:cs typeface="Arial" pitchFamily="34" charset="0"/>
              </a:rPr>
              <a:t>STUDENT FINANCE APPLICATIONS</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WHAT IS HOUSEHOLD INCOME?</a:t>
            </a:r>
          </a:p>
        </p:txBody>
      </p:sp>
    </p:spTree>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4067" y="2592235"/>
            <a:ext cx="7881325" cy="2369880"/>
          </a:xfrm>
          <a:prstGeom prst="rect">
            <a:avLst/>
          </a:prstGeom>
          <a:noFill/>
        </p:spPr>
        <p:txBody>
          <a:bodyPr wrap="none" rtlCol="0">
            <a:spAutoFit/>
          </a:bodyPr>
          <a:lstStyle/>
          <a:p>
            <a:r>
              <a:rPr lang="en-GB" sz="4000" dirty="0">
                <a:solidFill>
                  <a:schemeClr val="bg1"/>
                </a:solidFill>
                <a:latin typeface="Arial" pitchFamily="34" charset="0"/>
                <a:cs typeface="Arial" pitchFamily="34" charset="0"/>
              </a:rPr>
              <a:t>STUDENT FINANCE OVERVIEW</a:t>
            </a:r>
          </a:p>
          <a:p>
            <a:r>
              <a:rPr lang="en-GB" sz="3200" dirty="0">
                <a:solidFill>
                  <a:schemeClr val="bg1"/>
                </a:solidFill>
                <a:latin typeface="Arial" pitchFamily="34" charset="0"/>
                <a:cs typeface="Arial" pitchFamily="34" charset="0"/>
              </a:rPr>
              <a:t>REPAYMENT</a:t>
            </a:r>
            <a:r>
              <a:rPr lang="en-GB" sz="4000" dirty="0">
                <a:solidFill>
                  <a:schemeClr val="bg1"/>
                </a:solidFill>
                <a:latin typeface="Arial" pitchFamily="34" charset="0"/>
                <a:cs typeface="Arial" pitchFamily="34" charset="0"/>
              </a:rPr>
              <a:t>  </a:t>
            </a:r>
          </a:p>
          <a:p>
            <a:endParaRPr lang="en-GB" sz="3600" dirty="0">
              <a:solidFill>
                <a:schemeClr val="bg1"/>
              </a:solidFill>
              <a:latin typeface="Arial" pitchFamily="34" charset="0"/>
              <a:cs typeface="Arial" pitchFamily="34" charset="0"/>
            </a:endParaRPr>
          </a:p>
          <a:p>
            <a:r>
              <a:rPr lang="en-GB" sz="3200" dirty="0">
                <a:solidFill>
                  <a:schemeClr val="bg1"/>
                </a:solidFill>
                <a:latin typeface="Arial" pitchFamily="34" charset="0"/>
                <a:cs typeface="Arial" pitchFamily="34" charset="0"/>
              </a:rPr>
              <a:t>ACADEMIC YEAR 2020/21</a:t>
            </a:r>
          </a:p>
        </p:txBody>
      </p:sp>
    </p:spTree>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221977" y="1644921"/>
            <a:ext cx="8953500" cy="3970318"/>
          </a:xfrm>
          <a:prstGeom prst="rect">
            <a:avLst/>
          </a:prstGeom>
          <a:noFill/>
          <a:ln w="9525">
            <a:noFill/>
            <a:miter lim="800000"/>
            <a:headEnd/>
            <a:tailEnd/>
          </a:ln>
        </p:spPr>
        <p:txBody>
          <a:bodyPr>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Some key facts about how student loan repayments work include;</a:t>
            </a: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You won’t </a:t>
            </a:r>
            <a:r>
              <a:rPr lang="en-GB" dirty="0">
                <a:solidFill>
                  <a:prstClr val="black"/>
                </a:solidFill>
                <a:latin typeface="Arial" pitchFamily="34" charset="0"/>
                <a:cs typeface="Arial" pitchFamily="34" charset="0"/>
              </a:rPr>
              <a:t>have to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make</a:t>
            </a:r>
            <a:r>
              <a:rPr kumimoji="0" lang="en-GB" sz="1800" b="0" i="0" u="none" strike="noStrike" kern="1200" cap="none" spc="0" normalizeH="0" noProof="0" dirty="0">
                <a:ln>
                  <a:noFill/>
                </a:ln>
                <a:solidFill>
                  <a:prstClr val="black"/>
                </a:solidFill>
                <a:effectLst/>
                <a:uLnTx/>
                <a:uFillTx/>
                <a:latin typeface="Arial" pitchFamily="34" charset="0"/>
                <a:ea typeface="+mn-ea"/>
                <a:cs typeface="Arial" pitchFamily="34" charset="0"/>
              </a:rPr>
              <a:t>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repayments until your income is over a set threshold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£26,575*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 year, or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£2,214 </a:t>
            </a:r>
            <a:r>
              <a:rPr kumimoji="0" lang="en-GB" sz="1800" i="0" u="none" strike="noStrike" kern="1200" cap="none" spc="0" normalizeH="0" baseline="0" noProof="0" dirty="0">
                <a:ln>
                  <a:noFill/>
                </a:ln>
                <a:solidFill>
                  <a:prstClr val="black"/>
                </a:solidFill>
                <a:effectLst/>
                <a:uLnTx/>
                <a:uFillTx/>
                <a:latin typeface="Arial" pitchFamily="34" charset="0"/>
                <a:cs typeface="Arial" pitchFamily="34" charset="0"/>
              </a:rPr>
              <a:t>a month</a:t>
            </a:r>
            <a:r>
              <a:rPr lang="en-GB" dirty="0">
                <a:solidFill>
                  <a:prstClr val="black"/>
                </a:solidFill>
                <a:latin typeface="Arial" pitchFamily="34" charset="0"/>
                <a:cs typeface="Arial" pitchFamily="34" charset="0"/>
              </a:rPr>
              <a:t>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or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a:t>
            </a:r>
            <a:r>
              <a:rPr lang="en-GB" b="1" dirty="0">
                <a:solidFill>
                  <a:prstClr val="black"/>
                </a:solidFill>
                <a:latin typeface="Arial" pitchFamily="34" charset="0"/>
                <a:cs typeface="Arial" pitchFamily="34" charset="0"/>
              </a:rPr>
              <a:t>511 </a:t>
            </a:r>
            <a:r>
              <a:rPr lang="en-GB" dirty="0">
                <a:solidFill>
                  <a:prstClr val="black"/>
                </a:solidFill>
                <a:latin typeface="Arial" pitchFamily="34" charset="0"/>
                <a:cs typeface="Arial" pitchFamily="34" charset="0"/>
              </a:rPr>
              <a:t>a week from April 2020</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you study a full-time course, you will be due to start repaying from the April </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after completing your course or leaving/withdrawing from higher education</a:t>
            </a:r>
            <a:endPar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You’ll repay</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 9%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of any income earned </a:t>
            </a: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over the threshold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and if employed in </a:t>
            </a:r>
          </a:p>
          <a:p>
            <a:pPr marL="360000" marR="0" lvl="0" indent="-360000" algn="l" defTabSz="914400" rtl="0" eaLnBrk="1" fontAlgn="auto" latinLnBrk="0" hangingPunct="1">
              <a:lnSpc>
                <a:spcPct val="100000"/>
              </a:lnSpc>
              <a:spcBef>
                <a:spcPts val="0"/>
              </a:spcBef>
              <a:spcAft>
                <a:spcPts val="0"/>
              </a:spcAft>
              <a:buClrTx/>
              <a:buSzTx/>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the UK, the deductions will be made from your pay through the tax system</a:t>
            </a: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If </a:t>
            </a:r>
            <a:r>
              <a:rPr kumimoji="0" lang="en-GB" sz="1800" b="0" i="0" u="none" strike="noStrike" kern="1200" cap="none" spc="0" normalizeH="0" baseline="0" noProof="0" dirty="0" smtClean="0">
                <a:ln>
                  <a:noFill/>
                </a:ln>
                <a:solidFill>
                  <a:prstClr val="black"/>
                </a:solidFill>
                <a:effectLst/>
                <a:uLnTx/>
                <a:uFillTx/>
                <a:latin typeface="Arial" pitchFamily="34" charset="0"/>
                <a:ea typeface="+mn-ea"/>
                <a:cs typeface="Arial" pitchFamily="34" charset="0"/>
              </a:rPr>
              <a:t>your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income falls below the threshold at any time your repayments will stop</a:t>
            </a: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endParaRPr>
          </a:p>
          <a:p>
            <a:pPr marL="360000" marR="0" lvl="0" indent="-36000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Any outstanding balance will be written off 30 years after entering repayment</a:t>
            </a:r>
          </a:p>
        </p:txBody>
      </p:sp>
      <p:grpSp>
        <p:nvGrpSpPr>
          <p:cNvPr id="2" name="Group 10"/>
          <p:cNvGrpSpPr/>
          <p:nvPr/>
        </p:nvGrpSpPr>
        <p:grpSpPr>
          <a:xfrm>
            <a:off x="204711" y="5738588"/>
            <a:ext cx="10109183" cy="923330"/>
            <a:chOff x="-1583146" y="3432097"/>
            <a:chExt cx="10109183" cy="923330"/>
          </a:xfrm>
        </p:grpSpPr>
        <p:sp>
          <p:nvSpPr>
            <p:cNvPr id="15" name="Rounded Rectangle 14"/>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Rectangle 15"/>
            <p:cNvSpPr>
              <a:spLocks noChangeArrowheads="1"/>
            </p:cNvSpPr>
            <p:nvPr/>
          </p:nvSpPr>
          <p:spPr bwMode="auto">
            <a:xfrm>
              <a:off x="-750593" y="3565317"/>
              <a:ext cx="9276630" cy="646331"/>
            </a:xfrm>
            <a:prstGeom prst="rect">
              <a:avLst/>
            </a:prstGeom>
            <a:noFill/>
            <a:ln w="9525">
              <a:noFill/>
              <a:miter lim="800000"/>
              <a:headEnd/>
              <a:tailEn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Plan 2 thresholds are set to </a:t>
              </a:r>
              <a:r>
                <a:rPr kumimoji="0" lang="en-GB" sz="18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rise annually </a:t>
              </a: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inline with ‘average earnings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 increases’ </a:t>
              </a:r>
              <a:r>
                <a:rPr lang="en-GB" dirty="0">
                  <a:solidFill>
                    <a:srgbClr val="000000"/>
                  </a:solidFill>
                  <a:latin typeface="Arial" pitchFamily="34" charset="0"/>
                  <a:cs typeface="Arial" pitchFamily="34" charset="0"/>
                </a:rPr>
                <a:t>(set at</a:t>
              </a:r>
              <a:r>
                <a:rPr kumimoji="0" lang="en-GB" sz="1800" b="1" i="0" u="none" strike="noStrike" kern="1200" cap="none" spc="0" normalizeH="0" baseline="0" noProof="0" dirty="0">
                  <a:ln>
                    <a:noFill/>
                  </a:ln>
                  <a:solidFill>
                    <a:srgbClr val="000000"/>
                  </a:solidFill>
                  <a:effectLst/>
                  <a:uLnTx/>
                  <a:uFillTx/>
                  <a:latin typeface="Arial" pitchFamily="34" charset="0"/>
                  <a:ea typeface="+mn-ea"/>
                  <a:cs typeface="Arial" pitchFamily="34" charset="0"/>
                </a:rPr>
                <a:t> £25,725 </a:t>
              </a:r>
              <a:r>
                <a:rPr lang="en-GB" dirty="0">
                  <a:solidFill>
                    <a:srgbClr val="000000"/>
                  </a:solidFill>
                  <a:latin typeface="Arial" pitchFamily="34" charset="0"/>
                  <a:cs typeface="Arial" pitchFamily="34" charset="0"/>
                </a:rPr>
                <a:t>from</a:t>
              </a: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 April 6</a:t>
              </a:r>
              <a:r>
                <a:rPr kumimoji="0" lang="en-GB" sz="1800" b="0" i="0" u="none" strike="noStrike" kern="1200" cap="none" spc="0" normalizeH="0" baseline="30000" noProof="0" dirty="0">
                  <a:ln>
                    <a:noFill/>
                  </a:ln>
                  <a:solidFill>
                    <a:srgbClr val="000000"/>
                  </a:solidFill>
                  <a:effectLst/>
                  <a:uLnTx/>
                  <a:uFillTx/>
                  <a:latin typeface="Arial" pitchFamily="34" charset="0"/>
                  <a:ea typeface="+mn-ea"/>
                  <a:cs typeface="Arial" pitchFamily="34" charset="0"/>
                </a:rPr>
                <a:t>th</a:t>
              </a: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 2019 until April 6</a:t>
              </a:r>
              <a:r>
                <a:rPr kumimoji="0" lang="en-GB" sz="1800" b="0" i="0" u="none" strike="noStrike" kern="1200" cap="none" spc="0" normalizeH="0" baseline="30000" noProof="0" dirty="0">
                  <a:ln>
                    <a:noFill/>
                  </a:ln>
                  <a:solidFill>
                    <a:srgbClr val="000000"/>
                  </a:solidFill>
                  <a:effectLst/>
                  <a:uLnTx/>
                  <a:uFillTx/>
                  <a:latin typeface="Arial" pitchFamily="34" charset="0"/>
                  <a:ea typeface="+mn-ea"/>
                  <a:cs typeface="Arial" pitchFamily="34" charset="0"/>
                </a:rPr>
                <a:t>th</a:t>
              </a:r>
              <a:r>
                <a:rPr kumimoji="0" lang="en-GB" sz="1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 2020)</a:t>
              </a:r>
            </a:p>
          </p:txBody>
        </p:sp>
        <p:sp>
          <p:nvSpPr>
            <p:cNvPr id="17" name="Oval 16"/>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8" name="TextBox 17"/>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10" name="TextBox 14">
            <a:extLst>
              <a:ext uri="{FF2B5EF4-FFF2-40B4-BE49-F238E27FC236}">
                <a16:creationId xmlns:a16="http://schemas.microsoft.com/office/drawing/2014/main" id="{1F6C19DF-C3CC-47C3-B220-82E00A0B38B8}"/>
              </a:ext>
            </a:extLst>
          </p:cNvPr>
          <p:cNvSpPr txBox="1">
            <a:spLocks noChangeArrowheads="1"/>
          </p:cNvSpPr>
          <p:nvPr/>
        </p:nvSpPr>
        <p:spPr bwMode="auto">
          <a:xfrm>
            <a:off x="259736" y="310191"/>
            <a:ext cx="7704821"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C30052"/>
                </a:solidFill>
                <a:latin typeface="Arial" pitchFamily="34" charset="0"/>
                <a:cs typeface="Arial" pitchFamily="34" charset="0"/>
              </a:rPr>
              <a:t>STUDENT LOAN REPAYMENT</a:t>
            </a:r>
          </a:p>
          <a:p>
            <a:pPr>
              <a:spcAft>
                <a:spcPts val="600"/>
              </a:spcAft>
            </a:pPr>
            <a:r>
              <a:rPr lang="en-US" sz="2000" dirty="0">
                <a:solidFill>
                  <a:prstClr val="black"/>
                </a:solidFill>
                <a:latin typeface="Arial" pitchFamily="34" charset="0"/>
                <a:cs typeface="Arial" pitchFamily="34" charset="0"/>
              </a:rPr>
              <a:t>INCOME CONTINGENT PLAN 2 STUDENT LOAN OVERVIEW</a:t>
            </a:r>
          </a:p>
        </p:txBody>
      </p:sp>
    </p:spTree>
    <p:extLst>
      <p:ext uri="{BB962C8B-B14F-4D97-AF65-F5344CB8AC3E}">
        <p14:creationId xmlns:p14="http://schemas.microsoft.com/office/powerpoint/2010/main" val="1430275095"/>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37"/>
          <p:cNvGrpSpPr>
            <a:grpSpLocks/>
          </p:cNvGrpSpPr>
          <p:nvPr/>
        </p:nvGrpSpPr>
        <p:grpSpPr bwMode="auto">
          <a:xfrm>
            <a:off x="6218736" y="4853090"/>
            <a:ext cx="2392325" cy="758825"/>
            <a:chOff x="5965653" y="4093891"/>
            <a:chExt cx="2499556" cy="758047"/>
          </a:xfrm>
          <a:solidFill>
            <a:srgbClr val="007D86"/>
          </a:solidFill>
        </p:grpSpPr>
        <p:sp>
          <p:nvSpPr>
            <p:cNvPr id="34" name="Rounded Rectangle 33"/>
            <p:cNvSpPr/>
            <p:nvPr/>
          </p:nvSpPr>
          <p:spPr>
            <a:xfrm>
              <a:off x="5965653" y="4093891"/>
              <a:ext cx="2499556" cy="758047"/>
            </a:xfrm>
            <a:prstGeom prst="roundRect">
              <a:avLst/>
            </a:prstGeom>
            <a:solidFill>
              <a:srgbClr val="002060"/>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62514" name="TextBox 32"/>
            <p:cNvSpPr txBox="1">
              <a:spLocks noChangeArrowheads="1"/>
            </p:cNvSpPr>
            <p:nvPr/>
          </p:nvSpPr>
          <p:spPr bwMode="auto">
            <a:xfrm>
              <a:off x="6709457" y="4244090"/>
              <a:ext cx="1011948" cy="399700"/>
            </a:xfrm>
            <a:prstGeom prst="rect">
              <a:avLst/>
            </a:prstGeom>
            <a:noFill/>
            <a:ln w="9525">
              <a:noFill/>
              <a:miter lim="800000"/>
              <a:headEnd/>
              <a:tailEnd/>
            </a:ln>
          </p:spPr>
          <p:txBody>
            <a:bodyPr wrap="none"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prstClr val="white"/>
                  </a:solidFill>
                  <a:effectLst/>
                  <a:uLnTx/>
                  <a:uFillTx/>
                  <a:latin typeface="Arial" pitchFamily="34" charset="0"/>
                  <a:ea typeface="+mn-ea"/>
                  <a:cs typeface="Arial" pitchFamily="34" charset="0"/>
                </a:rPr>
                <a:t>£10.69</a:t>
              </a:r>
              <a:endParaRPr kumimoji="0" lang="en-GB" sz="20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grpSp>
      <p:sp>
        <p:nvSpPr>
          <p:cNvPr id="23" name="Rounded Rectangle 22"/>
          <p:cNvSpPr/>
          <p:nvPr/>
        </p:nvSpPr>
        <p:spPr>
          <a:xfrm>
            <a:off x="3233299" y="4823232"/>
            <a:ext cx="2642834" cy="842991"/>
          </a:xfrm>
          <a:prstGeom prst="round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700" b="0" i="0" u="none" strike="noStrike" kern="1200" cap="none" spc="0" normalizeH="0" baseline="0" noProof="0" dirty="0">
                <a:ln>
                  <a:noFill/>
                </a:ln>
                <a:solidFill>
                  <a:prstClr val="black"/>
                </a:solidFill>
                <a:effectLst/>
                <a:uLnTx/>
                <a:uFillTx/>
                <a:latin typeface="Arial" pitchFamily="34" charset="0"/>
                <a:cs typeface="Arial" pitchFamily="34" charset="0"/>
              </a:rPr>
              <a:t>9% </a:t>
            </a:r>
            <a:r>
              <a:rPr kumimoji="0" lang="en-GB" sz="1700" b="0" i="0" u="none" strike="noStrike" kern="1200" cap="none" spc="0" normalizeH="0" baseline="0" noProof="0" dirty="0" smtClean="0">
                <a:ln>
                  <a:noFill/>
                </a:ln>
                <a:solidFill>
                  <a:prstClr val="black"/>
                </a:solidFill>
                <a:effectLst/>
                <a:uLnTx/>
                <a:uFillTx/>
                <a:latin typeface="Arial" pitchFamily="34" charset="0"/>
                <a:cs typeface="Arial" pitchFamily="34" charset="0"/>
              </a:rPr>
              <a:t>of the £1,425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700" b="0" i="0" u="none" strike="noStrike" kern="1200" cap="none" spc="0" normalizeH="0" baseline="0" noProof="0" dirty="0" smtClean="0">
                <a:ln>
                  <a:noFill/>
                </a:ln>
                <a:solidFill>
                  <a:prstClr val="black"/>
                </a:solidFill>
                <a:effectLst/>
                <a:uLnTx/>
                <a:uFillTx/>
                <a:latin typeface="Arial" pitchFamily="34" charset="0"/>
                <a:cs typeface="Arial" pitchFamily="34" charset="0"/>
              </a:rPr>
              <a:t>difference</a:t>
            </a:r>
            <a:r>
              <a:rPr kumimoji="0" lang="en-GB" sz="1700" b="0" i="0" u="none" strike="noStrike" kern="1200" cap="none" spc="0" normalizeH="0" noProof="0" dirty="0" smtClean="0">
                <a:ln>
                  <a:noFill/>
                </a:ln>
                <a:solidFill>
                  <a:prstClr val="black"/>
                </a:solidFill>
                <a:effectLst/>
                <a:uLnTx/>
                <a:uFillTx/>
                <a:latin typeface="Arial" pitchFamily="34" charset="0"/>
                <a:cs typeface="Arial" pitchFamily="34" charset="0"/>
              </a:rPr>
              <a:t> = £128.25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700" baseline="0" dirty="0" smtClean="0">
                <a:solidFill>
                  <a:prstClr val="black"/>
                </a:solidFill>
                <a:latin typeface="Arial" pitchFamily="34" charset="0"/>
                <a:cs typeface="Arial" pitchFamily="34" charset="0"/>
              </a:rPr>
              <a:t>Divide</a:t>
            </a:r>
            <a:r>
              <a:rPr lang="en-GB" sz="1700" dirty="0" smtClean="0">
                <a:solidFill>
                  <a:prstClr val="black"/>
                </a:solidFill>
                <a:latin typeface="Arial" pitchFamily="34" charset="0"/>
                <a:cs typeface="Arial" pitchFamily="34" charset="0"/>
              </a:rPr>
              <a:t> by 12 months</a:t>
            </a:r>
            <a:endParaRPr kumimoji="0" lang="en-GB" sz="1700" b="0" i="0" u="none" strike="noStrike" kern="1200" cap="none" spc="0" normalizeH="0" baseline="0" noProof="0" dirty="0">
              <a:ln>
                <a:noFill/>
              </a:ln>
              <a:solidFill>
                <a:prstClr val="black"/>
              </a:solidFill>
              <a:effectLst/>
              <a:uLnTx/>
              <a:uFillTx/>
              <a:latin typeface="Arial" pitchFamily="34" charset="0"/>
              <a:cs typeface="Arial" pitchFamily="34" charset="0"/>
            </a:endParaRPr>
          </a:p>
        </p:txBody>
      </p:sp>
      <p:graphicFrame>
        <p:nvGraphicFramePr>
          <p:cNvPr id="652291" name="Group 3"/>
          <p:cNvGraphicFramePr>
            <a:graphicFrameLocks noGrp="1"/>
          </p:cNvGraphicFramePr>
          <p:nvPr>
            <p:ph idx="4294967295"/>
          </p:nvPr>
        </p:nvGraphicFramePr>
        <p:xfrm>
          <a:off x="450384" y="1607494"/>
          <a:ext cx="8230387" cy="3024087"/>
        </p:xfrm>
        <a:graphic>
          <a:graphicData uri="http://schemas.openxmlformats.org/drawingml/2006/table">
            <a:tbl>
              <a:tblPr>
                <a:tableStyleId>{C4B1156A-380E-4F78-BDF5-A606A8083BF9}</a:tableStyleId>
              </a:tblPr>
              <a:tblGrid>
                <a:gridCol w="2681100">
                  <a:extLst>
                    <a:ext uri="{9D8B030D-6E8A-4147-A177-3AD203B41FA5}">
                      <a16:colId xmlns:a16="http://schemas.microsoft.com/office/drawing/2014/main" val="20000"/>
                    </a:ext>
                  </a:extLst>
                </a:gridCol>
                <a:gridCol w="2643830">
                  <a:extLst>
                    <a:ext uri="{9D8B030D-6E8A-4147-A177-3AD203B41FA5}">
                      <a16:colId xmlns:a16="http://schemas.microsoft.com/office/drawing/2014/main" val="20001"/>
                    </a:ext>
                  </a:extLst>
                </a:gridCol>
                <a:gridCol w="2905457">
                  <a:extLst>
                    <a:ext uri="{9D8B030D-6E8A-4147-A177-3AD203B41FA5}">
                      <a16:colId xmlns:a16="http://schemas.microsoft.com/office/drawing/2014/main" val="20002"/>
                    </a:ext>
                  </a:extLst>
                </a:gridCol>
              </a:tblGrid>
              <a:tr h="780157">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solidFill>
                            <a:schemeClr val="bg1"/>
                          </a:solidFill>
                          <a:effectLst/>
                          <a:latin typeface="Arial" pitchFamily="34" charset="0"/>
                          <a:cs typeface="Arial" pitchFamily="34" charset="0"/>
                        </a:rPr>
                        <a:t>Income each year before tax</a:t>
                      </a:r>
                      <a:endParaRPr kumimoji="0" lang="en-GB" sz="2000" b="0" i="0" u="none" strike="noStrike" cap="none" normalizeH="0" baseline="0" dirty="0">
                        <a:ln>
                          <a:noFill/>
                        </a:ln>
                        <a:solidFill>
                          <a:schemeClr val="bg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solidFill>
                            <a:schemeClr val="bg1"/>
                          </a:solidFill>
                          <a:effectLst/>
                          <a:latin typeface="Arial" pitchFamily="34" charset="0"/>
                          <a:cs typeface="Arial" pitchFamily="34" charset="0"/>
                        </a:rPr>
                        <a:t> 9% will be deducted from</a:t>
                      </a:r>
                      <a:endParaRPr kumimoji="0" lang="en-GB" sz="2000" b="0" i="0" u="none" strike="noStrike" cap="none" normalizeH="0" baseline="0" dirty="0">
                        <a:ln>
                          <a:noFill/>
                        </a:ln>
                        <a:solidFill>
                          <a:schemeClr val="bg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solidFill>
                            <a:schemeClr val="bg1"/>
                          </a:solidFill>
                          <a:effectLst/>
                          <a:latin typeface="Arial" pitchFamily="34" charset="0"/>
                          <a:cs typeface="Arial" pitchFamily="34" charset="0"/>
                        </a:rPr>
                        <a:t>Monthly Repayment </a:t>
                      </a:r>
                      <a:r>
                        <a:rPr kumimoji="0" lang="en-GB" sz="1800" b="0" u="none" strike="noStrike" cap="none" normalizeH="0" baseline="0" dirty="0">
                          <a:ln>
                            <a:noFill/>
                          </a:ln>
                          <a:solidFill>
                            <a:schemeClr val="bg1"/>
                          </a:solidFill>
                          <a:effectLst/>
                          <a:latin typeface="Arial" pitchFamily="34" charset="0"/>
                          <a:cs typeface="Arial" pitchFamily="34" charset="0"/>
                        </a:rPr>
                        <a:t>(Approx)</a:t>
                      </a:r>
                      <a:endParaRPr kumimoji="0" lang="en-GB" sz="1800" b="0" i="0" u="none" strike="noStrike" cap="none" normalizeH="0" baseline="0" dirty="0">
                        <a:ln>
                          <a:noFill/>
                        </a:ln>
                        <a:solidFill>
                          <a:schemeClr val="bg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48786">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£26,575</a:t>
                      </a:r>
                      <a:endParaRPr kumimoji="0" lang="en-GB" sz="2000" b="0" i="0" u="none" strike="noStrike" cap="none" normalizeH="0" baseline="0" dirty="0">
                        <a:ln>
                          <a:noFill/>
                        </a:ln>
                        <a:solidFill>
                          <a:srgbClr val="0066CC"/>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US" sz="2000" b="0" u="none" strike="noStrike" cap="none" normalizeH="0" baseline="0" dirty="0">
                          <a:ln>
                            <a:noFill/>
                          </a:ln>
                          <a:effectLst/>
                          <a:latin typeface="Arial" pitchFamily="34" charset="0"/>
                          <a:cs typeface="Arial" pitchFamily="34" charset="0"/>
                        </a:rPr>
                        <a:t>£0</a:t>
                      </a:r>
                      <a:endParaRPr kumimoji="0" lang="en-US"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£0</a:t>
                      </a:r>
                      <a:endParaRPr kumimoji="0" lang="en-GB" sz="2000" b="0" i="0" u="none" strike="noStrike" cap="none" normalizeH="0" baseline="0" dirty="0">
                        <a:ln>
                          <a:noFill/>
                        </a:ln>
                        <a:solidFill>
                          <a:srgbClr val="009900"/>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48786">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£30,000</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US" sz="2000" b="0" u="none" strike="noStrike" cap="none" normalizeH="0" baseline="0" dirty="0">
                          <a:ln>
                            <a:noFill/>
                          </a:ln>
                          <a:effectLst/>
                          <a:latin typeface="Arial" pitchFamily="34" charset="0"/>
                          <a:cs typeface="Arial" pitchFamily="34" charset="0"/>
                        </a:rPr>
                        <a:t>£3,425</a:t>
                      </a:r>
                      <a:endParaRPr kumimoji="0" lang="en-US"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£25</a:t>
                      </a:r>
                      <a:endParaRPr kumimoji="0" lang="en-GB" sz="2000" b="0" i="0" u="none" strike="noStrike" cap="none" normalizeH="0" baseline="0" dirty="0">
                        <a:ln>
                          <a:noFill/>
                        </a:ln>
                        <a:solidFill>
                          <a:srgbClr val="009900"/>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448786">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£40,000</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US" sz="2000" b="0" u="none" strike="noStrike" cap="none" normalizeH="0" baseline="0" dirty="0">
                          <a:ln>
                            <a:noFill/>
                          </a:ln>
                          <a:effectLst/>
                          <a:latin typeface="Arial" pitchFamily="34" charset="0"/>
                          <a:cs typeface="Arial" pitchFamily="34" charset="0"/>
                        </a:rPr>
                        <a:t>£13,425</a:t>
                      </a:r>
                      <a:endParaRPr kumimoji="0" lang="en-US"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£100</a:t>
                      </a:r>
                      <a:endParaRPr kumimoji="0" lang="en-GB" sz="2000" b="0" i="0" u="none" strike="noStrike" cap="none" normalizeH="0" baseline="0" dirty="0">
                        <a:ln>
                          <a:noFill/>
                        </a:ln>
                        <a:solidFill>
                          <a:srgbClr val="009900"/>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48786">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£50,000</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US" sz="2000" b="0" u="none" strike="noStrike" cap="none" normalizeH="0" baseline="0" dirty="0">
                          <a:ln>
                            <a:noFill/>
                          </a:ln>
                          <a:effectLst/>
                          <a:latin typeface="Arial" pitchFamily="34" charset="0"/>
                          <a:cs typeface="Arial" pitchFamily="34" charset="0"/>
                        </a:rPr>
                        <a:t>£23,425</a:t>
                      </a:r>
                      <a:endParaRPr kumimoji="0" lang="en-US"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£175</a:t>
                      </a:r>
                      <a:endParaRPr kumimoji="0" lang="en-GB" sz="2000" b="0" i="0" u="none" strike="noStrike" cap="none" normalizeH="0" baseline="0" dirty="0">
                        <a:ln>
                          <a:noFill/>
                        </a:ln>
                        <a:solidFill>
                          <a:srgbClr val="009900"/>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4"/>
                  </a:ext>
                </a:extLst>
              </a:tr>
              <a:tr h="448786">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£60,000</a:t>
                      </a:r>
                      <a:endParaRPr kumimoji="0" lang="en-GB"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US" sz="2000" b="0" u="none" strike="noStrike" cap="none" normalizeH="0" baseline="0" dirty="0">
                          <a:ln>
                            <a:noFill/>
                          </a:ln>
                          <a:effectLst/>
                          <a:latin typeface="Arial" pitchFamily="34" charset="0"/>
                          <a:cs typeface="Arial" pitchFamily="34" charset="0"/>
                        </a:rPr>
                        <a:t>£33,425</a:t>
                      </a:r>
                      <a:endParaRPr kumimoji="0" lang="en-US" sz="2000" b="0" i="0" u="none" strike="noStrike" cap="none" normalizeH="0" baseline="0" dirty="0">
                        <a:ln>
                          <a:noFill/>
                        </a:ln>
                        <a:solidFill>
                          <a:schemeClr val="tx1"/>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t" latinLnBrk="0" hangingPunct="1">
                        <a:lnSpc>
                          <a:spcPct val="100000"/>
                        </a:lnSpc>
                        <a:spcBef>
                          <a:spcPct val="50000"/>
                        </a:spcBef>
                        <a:spcAft>
                          <a:spcPct val="0"/>
                        </a:spcAft>
                        <a:buClrTx/>
                        <a:buSzTx/>
                        <a:buFontTx/>
                        <a:buNone/>
                        <a:tabLst/>
                      </a:pPr>
                      <a:r>
                        <a:rPr kumimoji="0" lang="en-GB" sz="2000" b="0" u="none" strike="noStrike" cap="none" normalizeH="0" baseline="0" dirty="0">
                          <a:ln>
                            <a:noFill/>
                          </a:ln>
                          <a:effectLst/>
                          <a:latin typeface="Arial" pitchFamily="34" charset="0"/>
                          <a:cs typeface="Arial" pitchFamily="34" charset="0"/>
                        </a:rPr>
                        <a:t>£250</a:t>
                      </a:r>
                      <a:endParaRPr kumimoji="0" lang="en-GB" sz="2000" b="0" i="0" u="none" strike="noStrike" cap="none" normalizeH="0" baseline="0" dirty="0">
                        <a:ln>
                          <a:noFill/>
                        </a:ln>
                        <a:solidFill>
                          <a:srgbClr val="009900"/>
                        </a:solidFill>
                        <a:effectLst/>
                        <a:latin typeface="Arial" pitchFamily="34" charset="0"/>
                        <a:cs typeface="Arial" pitchFamily="34" charset="0"/>
                      </a:endParaRPr>
                    </a:p>
                  </a:txBody>
                  <a:tcPr marL="54483" marR="54483" marT="54000" marB="540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13" name="Rounded Rectangle 12"/>
          <p:cNvSpPr/>
          <p:nvPr/>
        </p:nvSpPr>
        <p:spPr>
          <a:xfrm>
            <a:off x="477653" y="4871475"/>
            <a:ext cx="2388361" cy="766763"/>
          </a:xfrm>
          <a:prstGeom prst="roundRect">
            <a:avLst/>
          </a:prstGeom>
          <a:solidFill>
            <a:srgbClr val="002060"/>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Income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£28,000</a:t>
            </a:r>
          </a:p>
        </p:txBody>
      </p:sp>
      <p:grpSp>
        <p:nvGrpSpPr>
          <p:cNvPr id="3" name="Group 10"/>
          <p:cNvGrpSpPr/>
          <p:nvPr/>
        </p:nvGrpSpPr>
        <p:grpSpPr>
          <a:xfrm>
            <a:off x="204711" y="5738588"/>
            <a:ext cx="8618056" cy="923330"/>
            <a:chOff x="-1583146" y="3432097"/>
            <a:chExt cx="8618056" cy="923330"/>
          </a:xfrm>
        </p:grpSpPr>
        <p:sp>
          <p:nvSpPr>
            <p:cNvPr id="12" name="Rounded Rectangle 11"/>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4" name="Rectangle 15"/>
            <p:cNvSpPr>
              <a:spLocks noChangeArrowheads="1"/>
            </p:cNvSpPr>
            <p:nvPr/>
          </p:nvSpPr>
          <p:spPr bwMode="auto">
            <a:xfrm>
              <a:off x="-743489" y="3582867"/>
              <a:ext cx="7722423" cy="646331"/>
            </a:xfrm>
            <a:prstGeom prst="rect">
              <a:avLst/>
            </a:prstGeom>
            <a:noFill/>
            <a:ln w="9525">
              <a:noFill/>
              <a:miter lim="800000"/>
              <a:headEnd/>
              <a:tailEnd/>
            </a:ln>
          </p:spPr>
          <p:txBody>
            <a:bodyPr wrap="square">
              <a:spAutoFit/>
            </a:bodyPr>
            <a:lstStyle/>
            <a:p>
              <a:pPr marL="1225"/>
              <a:r>
                <a:rPr lang="en-GB" dirty="0">
                  <a:solidFill>
                    <a:srgbClr val="000000"/>
                  </a:solidFill>
                  <a:latin typeface="Arial" pitchFamily="34" charset="0"/>
                  <a:cs typeface="Arial" pitchFamily="34" charset="0"/>
                </a:rPr>
                <a:t>If you move or work overseas you </a:t>
              </a:r>
              <a:r>
                <a:rPr lang="en-GB" b="1" dirty="0">
                  <a:solidFill>
                    <a:srgbClr val="000000"/>
                  </a:solidFill>
                  <a:latin typeface="Arial" pitchFamily="34" charset="0"/>
                  <a:cs typeface="Arial" pitchFamily="34" charset="0"/>
                </a:rPr>
                <a:t>will need to repay</a:t>
              </a:r>
              <a:r>
                <a:rPr lang="en-GB" b="1" dirty="0">
                  <a:latin typeface="Arial" pitchFamily="34" charset="0"/>
                  <a:cs typeface="Arial" pitchFamily="34" charset="0"/>
                </a:rPr>
                <a:t> </a:t>
              </a:r>
              <a:r>
                <a:rPr lang="en-GB" dirty="0">
                  <a:latin typeface="Arial" pitchFamily="34" charset="0"/>
                  <a:cs typeface="Arial" pitchFamily="34" charset="0"/>
                </a:rPr>
                <a:t>9% of your earnings over the repayment threshold for the country you are living in</a:t>
              </a:r>
              <a:endParaRPr lang="en-GB" dirty="0">
                <a:solidFill>
                  <a:srgbClr val="000000"/>
                </a:solidFill>
                <a:latin typeface="Arial" pitchFamily="34" charset="0"/>
                <a:cs typeface="Arial" pitchFamily="34" charset="0"/>
              </a:endParaRPr>
            </a:p>
          </p:txBody>
        </p:sp>
        <p:sp>
          <p:nvSpPr>
            <p:cNvPr id="15" name="Oval 14"/>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6" name="TextBox 15"/>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
        <p:nvSpPr>
          <p:cNvPr id="18" name="TextBox 14">
            <a:extLst>
              <a:ext uri="{FF2B5EF4-FFF2-40B4-BE49-F238E27FC236}">
                <a16:creationId xmlns:a16="http://schemas.microsoft.com/office/drawing/2014/main" id="{F12CBF2A-5A7E-4604-8C13-7C9A4114F19D}"/>
              </a:ext>
            </a:extLst>
          </p:cNvPr>
          <p:cNvSpPr txBox="1">
            <a:spLocks noChangeArrowheads="1"/>
          </p:cNvSpPr>
          <p:nvPr/>
        </p:nvSpPr>
        <p:spPr bwMode="auto">
          <a:xfrm>
            <a:off x="259736" y="310191"/>
            <a:ext cx="7413273"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C30052"/>
                </a:solidFill>
                <a:latin typeface="Arial" pitchFamily="34" charset="0"/>
                <a:cs typeface="Arial" pitchFamily="34" charset="0"/>
              </a:rPr>
              <a:t>STUDENT LOAN REPAYMENT</a:t>
            </a:r>
          </a:p>
          <a:p>
            <a:pPr>
              <a:spcAft>
                <a:spcPts val="600"/>
              </a:spcAft>
            </a:pPr>
            <a:r>
              <a:rPr lang="en-US" sz="2000" dirty="0">
                <a:solidFill>
                  <a:prstClr val="black"/>
                </a:solidFill>
                <a:latin typeface="Arial" pitchFamily="34" charset="0"/>
                <a:cs typeface="Arial" pitchFamily="34" charset="0"/>
              </a:rPr>
              <a:t>PLAN 2 STUDENT LOAN – THE FIGURES (FROM APRIL 2020)</a:t>
            </a:r>
          </a:p>
        </p:txBody>
      </p:sp>
    </p:spTree>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Text Box 4"/>
          <p:cNvSpPr txBox="1">
            <a:spLocks noChangeArrowheads="1"/>
          </p:cNvSpPr>
          <p:nvPr/>
        </p:nvSpPr>
        <p:spPr bwMode="auto">
          <a:xfrm>
            <a:off x="221977" y="1448990"/>
            <a:ext cx="8953500" cy="4247317"/>
          </a:xfrm>
          <a:prstGeom prst="rect">
            <a:avLst/>
          </a:prstGeom>
          <a:noFill/>
          <a:ln w="9525">
            <a:noFill/>
            <a:miter lim="800000"/>
            <a:headEnd/>
            <a:tailEnd/>
          </a:ln>
        </p:spPr>
        <p:txBody>
          <a:bodyPr>
            <a:spAutoFit/>
          </a:bodyPr>
          <a:lstStyle/>
          <a:p>
            <a:pPr marL="360000" indent="-360000"/>
            <a:r>
              <a:rPr lang="en-GB" dirty="0">
                <a:latin typeface="Arial" pitchFamily="34" charset="0"/>
                <a:cs typeface="Arial" pitchFamily="34" charset="0"/>
              </a:rPr>
              <a:t>Interest on a student loan will start being added as soon as the first payments are</a:t>
            </a:r>
          </a:p>
          <a:p>
            <a:pPr marL="360000" indent="-360000"/>
            <a:r>
              <a:rPr lang="en-GB" dirty="0">
                <a:latin typeface="Arial" pitchFamily="34" charset="0"/>
                <a:cs typeface="Arial" pitchFamily="34" charset="0"/>
              </a:rPr>
              <a:t>made and the rate applied will vary:</a:t>
            </a:r>
          </a:p>
          <a:p>
            <a:pPr marL="360000" indent="-360000"/>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While in study until entering repayment, interest will be applied at RPI +3%</a:t>
            </a:r>
          </a:p>
          <a:p>
            <a:pPr marL="360000" indent="-360000">
              <a:buFont typeface="Arial" pitchFamily="34" charset="0"/>
              <a:buChar char="•"/>
            </a:pPr>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RPI is Retail Prices Index and the rate for student loans is set</a:t>
            </a:r>
            <a:r>
              <a:rPr lang="en-US" dirty="0">
                <a:latin typeface="Arial" pitchFamily="34" charset="0"/>
                <a:cs typeface="Arial" pitchFamily="34" charset="0"/>
              </a:rPr>
              <a:t> annually, using </a:t>
            </a:r>
          </a:p>
          <a:p>
            <a:pPr marL="360000" indent="-360000"/>
            <a:r>
              <a:rPr lang="en-US" dirty="0">
                <a:latin typeface="Arial" pitchFamily="34" charset="0"/>
                <a:cs typeface="Arial" pitchFamily="34" charset="0"/>
              </a:rPr>
              <a:t>	the figure from March which is applied in September (</a:t>
            </a:r>
            <a:r>
              <a:rPr lang="en-US" b="1" dirty="0">
                <a:latin typeface="Arial" pitchFamily="34" charset="0"/>
                <a:cs typeface="Arial" pitchFamily="34" charset="0"/>
              </a:rPr>
              <a:t>2.4% until Sept 2020</a:t>
            </a:r>
            <a:r>
              <a:rPr lang="en-US" dirty="0">
                <a:latin typeface="Arial" pitchFamily="34" charset="0"/>
                <a:cs typeface="Arial" pitchFamily="34" charset="0"/>
              </a:rPr>
              <a:t>)</a:t>
            </a:r>
          </a:p>
          <a:p>
            <a:pPr marL="360000" indent="-360000">
              <a:buFont typeface="Arial" pitchFamily="34" charset="0"/>
              <a:buChar char="•"/>
            </a:pPr>
            <a:endParaRPr lang="en-US" b="1" dirty="0">
              <a:solidFill>
                <a:srgbClr val="000000"/>
              </a:solidFill>
              <a:latin typeface="Arial" pitchFamily="34" charset="0"/>
              <a:cs typeface="Arial" pitchFamily="34" charset="0"/>
            </a:endParaRPr>
          </a:p>
          <a:p>
            <a:pPr marL="360000" indent="-360000">
              <a:buFont typeface="Arial" pitchFamily="34" charset="0"/>
              <a:buChar char="•"/>
            </a:pPr>
            <a:r>
              <a:rPr lang="en-US" dirty="0">
                <a:solidFill>
                  <a:srgbClr val="000000"/>
                </a:solidFill>
                <a:latin typeface="Arial" pitchFamily="34" charset="0"/>
                <a:cs typeface="Arial" pitchFamily="34" charset="0"/>
              </a:rPr>
              <a:t>When you enter repayment, the interest rates will be linked to what you earn, </a:t>
            </a:r>
          </a:p>
          <a:p>
            <a:pPr marL="360000" indent="-360000"/>
            <a:r>
              <a:rPr lang="en-US" dirty="0">
                <a:solidFill>
                  <a:srgbClr val="000000"/>
                </a:solidFill>
                <a:latin typeface="Arial" pitchFamily="34" charset="0"/>
                <a:cs typeface="Arial" pitchFamily="34" charset="0"/>
              </a:rPr>
              <a:t>	from RPI only to RPI +3%*</a:t>
            </a:r>
            <a:endParaRPr lang="en-GB" dirty="0">
              <a:latin typeface="Arial" pitchFamily="34" charset="0"/>
              <a:cs typeface="Arial" pitchFamily="34" charset="0"/>
            </a:endParaRPr>
          </a:p>
          <a:p>
            <a:pPr marL="360000" indent="-360000">
              <a:buFont typeface="Arial" pitchFamily="34" charset="0"/>
              <a:buChar char="•"/>
            </a:pPr>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To ensure your repayments are accurate, it is important to keep SLC updated</a:t>
            </a:r>
          </a:p>
          <a:p>
            <a:pPr marL="360000" indent="-360000"/>
            <a:r>
              <a:rPr lang="en-GB" dirty="0">
                <a:latin typeface="Arial" pitchFamily="34" charset="0"/>
                <a:cs typeface="Arial" pitchFamily="34" charset="0"/>
              </a:rPr>
              <a:t>	on any changes to your circumstances </a:t>
            </a:r>
          </a:p>
          <a:p>
            <a:pPr marL="360000" indent="-360000">
              <a:buFont typeface="Arial" pitchFamily="34" charset="0"/>
              <a:buChar char="•"/>
            </a:pPr>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See </a:t>
            </a:r>
            <a:r>
              <a:rPr lang="en-GB" dirty="0">
                <a:latin typeface="Arial" pitchFamily="34" charset="0"/>
                <a:cs typeface="Arial" pitchFamily="34" charset="0"/>
                <a:hlinkClick r:id="rId3"/>
              </a:rPr>
              <a:t>www.gov.uk/repaying-your-student-loan</a:t>
            </a:r>
            <a:r>
              <a:rPr lang="en-GB" dirty="0">
                <a:latin typeface="Arial" pitchFamily="34" charset="0"/>
                <a:cs typeface="Arial" pitchFamily="34" charset="0"/>
              </a:rPr>
              <a:t> for more information</a:t>
            </a:r>
          </a:p>
        </p:txBody>
      </p:sp>
      <p:sp>
        <p:nvSpPr>
          <p:cNvPr id="4" name="TextBox 14"/>
          <p:cNvSpPr txBox="1">
            <a:spLocks noChangeArrowheads="1"/>
          </p:cNvSpPr>
          <p:nvPr/>
        </p:nvSpPr>
        <p:spPr bwMode="auto">
          <a:xfrm>
            <a:off x="259736" y="310191"/>
            <a:ext cx="6602413" cy="815975"/>
          </a:xfrm>
          <a:prstGeom prst="rect">
            <a:avLst/>
          </a:prstGeom>
          <a:noFill/>
          <a:ln w="9525">
            <a:noFill/>
            <a:miter lim="800000"/>
            <a:headEnd/>
            <a:tailEnd/>
          </a:ln>
        </p:spPr>
        <p:txBody>
          <a:bodyPr lIns="0" tIns="0" rIns="0" bIns="0">
            <a:spAutoFit/>
          </a:bodyPr>
          <a:lstStyle/>
          <a:p>
            <a:pPr>
              <a:spcAft>
                <a:spcPts val="600"/>
              </a:spcAft>
            </a:pPr>
            <a:r>
              <a:rPr lang="en-US" sz="2800" dirty="0">
                <a:solidFill>
                  <a:srgbClr val="C30052"/>
                </a:solidFill>
                <a:latin typeface="Arial" pitchFamily="34" charset="0"/>
                <a:cs typeface="Arial" pitchFamily="34" charset="0"/>
              </a:rPr>
              <a:t>STUDENT LOAN REPAYMENT</a:t>
            </a:r>
          </a:p>
          <a:p>
            <a:pPr>
              <a:spcAft>
                <a:spcPts val="600"/>
              </a:spcAft>
            </a:pPr>
            <a:r>
              <a:rPr lang="en-US" sz="2000" dirty="0">
                <a:solidFill>
                  <a:prstClr val="black"/>
                </a:solidFill>
                <a:latin typeface="Arial" pitchFamily="34" charset="0"/>
                <a:cs typeface="Arial" pitchFamily="34" charset="0"/>
              </a:rPr>
              <a:t>PLAN 2 STUDENT LOAN – THE INTEREST</a:t>
            </a:r>
          </a:p>
        </p:txBody>
      </p:sp>
      <p:grpSp>
        <p:nvGrpSpPr>
          <p:cNvPr id="2" name="Group 17"/>
          <p:cNvGrpSpPr/>
          <p:nvPr/>
        </p:nvGrpSpPr>
        <p:grpSpPr>
          <a:xfrm>
            <a:off x="204711" y="5738588"/>
            <a:ext cx="9160005" cy="923330"/>
            <a:chOff x="-1583146" y="3432097"/>
            <a:chExt cx="9160005" cy="923330"/>
          </a:xfrm>
        </p:grpSpPr>
        <p:sp>
          <p:nvSpPr>
            <p:cNvPr id="6" name="Rounded Rectangle 5"/>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15"/>
            <p:cNvSpPr>
              <a:spLocks noChangeArrowheads="1"/>
            </p:cNvSpPr>
            <p:nvPr/>
          </p:nvSpPr>
          <p:spPr bwMode="auto">
            <a:xfrm>
              <a:off x="-772636" y="3581011"/>
              <a:ext cx="8349495" cy="646331"/>
            </a:xfrm>
            <a:prstGeom prst="rect">
              <a:avLst/>
            </a:prstGeom>
            <a:noFill/>
            <a:ln w="9525">
              <a:noFill/>
              <a:miter lim="800000"/>
              <a:headEnd/>
              <a:tailEnd/>
            </a:ln>
          </p:spPr>
          <p:txBody>
            <a:bodyPr wrap="square">
              <a:spAutoFit/>
            </a:bodyPr>
            <a:lstStyle/>
            <a:p>
              <a:r>
                <a:rPr lang="en-GB" dirty="0">
                  <a:latin typeface="Arial" pitchFamily="34" charset="0"/>
                  <a:cs typeface="Arial" pitchFamily="34" charset="0"/>
                </a:rPr>
                <a:t>April 2020: Thresholds will be set at: Income under </a:t>
              </a:r>
              <a:r>
                <a:rPr lang="en-GB" b="1" dirty="0">
                  <a:latin typeface="Arial" pitchFamily="34" charset="0"/>
                  <a:cs typeface="Arial" pitchFamily="34" charset="0"/>
                </a:rPr>
                <a:t>£26,575 </a:t>
              </a:r>
              <a:r>
                <a:rPr lang="en-GB" dirty="0">
                  <a:latin typeface="Arial" pitchFamily="34" charset="0"/>
                  <a:cs typeface="Arial" pitchFamily="34" charset="0"/>
                </a:rPr>
                <a:t>= RPI Only, </a:t>
              </a:r>
            </a:p>
            <a:p>
              <a:r>
                <a:rPr lang="en-GB" dirty="0">
                  <a:latin typeface="Arial" pitchFamily="34" charset="0"/>
                  <a:cs typeface="Arial" pitchFamily="34" charset="0"/>
                </a:rPr>
                <a:t>then on a sliding scale until earning over </a:t>
              </a:r>
              <a:r>
                <a:rPr lang="en-GB" b="1" dirty="0">
                  <a:latin typeface="Arial" pitchFamily="34" charset="0"/>
                  <a:cs typeface="Arial" pitchFamily="34" charset="0"/>
                </a:rPr>
                <a:t>£47,835 </a:t>
              </a:r>
              <a:r>
                <a:rPr lang="en-GB" dirty="0">
                  <a:latin typeface="Arial" pitchFamily="34" charset="0"/>
                  <a:cs typeface="Arial" pitchFamily="34" charset="0"/>
                </a:rPr>
                <a:t>= RPI +3%</a:t>
              </a:r>
            </a:p>
          </p:txBody>
        </p:sp>
        <p:sp>
          <p:nvSpPr>
            <p:cNvPr id="8" name="Oval 7"/>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TextBox 8"/>
            <p:cNvSpPr txBox="1"/>
            <p:nvPr/>
          </p:nvSpPr>
          <p:spPr>
            <a:xfrm>
              <a:off x="-1351128" y="3432097"/>
              <a:ext cx="423906" cy="923330"/>
            </a:xfrm>
            <a:prstGeom prst="rect">
              <a:avLst/>
            </a:prstGeom>
            <a:noFill/>
          </p:spPr>
          <p:txBody>
            <a:bodyPr wrap="square" rtlCol="0">
              <a:spAutoFit/>
            </a:bodyPr>
            <a:lstStyle/>
            <a:p>
              <a:r>
                <a:rPr lang="en-GB" sz="5400" b="1" dirty="0">
                  <a:solidFill>
                    <a:schemeClr val="bg1"/>
                  </a:solidFill>
                </a:rPr>
                <a:t>i</a:t>
              </a:r>
            </a:p>
          </p:txBody>
        </p:sp>
      </p:grpSp>
    </p:spTree>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4067" y="2592235"/>
            <a:ext cx="7881325" cy="2369880"/>
          </a:xfrm>
          <a:prstGeom prst="rect">
            <a:avLst/>
          </a:prstGeom>
          <a:noFill/>
        </p:spPr>
        <p:txBody>
          <a:bodyPr wrap="none" rtlCol="0">
            <a:spAutoFit/>
          </a:bodyPr>
          <a:lstStyle/>
          <a:p>
            <a:r>
              <a:rPr lang="en-GB" sz="4000" dirty="0">
                <a:solidFill>
                  <a:schemeClr val="bg1"/>
                </a:solidFill>
                <a:latin typeface="Arial" pitchFamily="34" charset="0"/>
                <a:cs typeface="Arial" pitchFamily="34" charset="0"/>
              </a:rPr>
              <a:t>STUDENT FINANCE OVERVIEW</a:t>
            </a:r>
          </a:p>
          <a:p>
            <a:r>
              <a:rPr lang="en-GB" sz="3200" dirty="0">
                <a:solidFill>
                  <a:schemeClr val="bg1"/>
                </a:solidFill>
                <a:latin typeface="Arial" pitchFamily="34" charset="0"/>
                <a:cs typeface="Arial" pitchFamily="34" charset="0"/>
              </a:rPr>
              <a:t>MANAGING YOUR MONEY</a:t>
            </a:r>
            <a:r>
              <a:rPr lang="en-GB" sz="4000" dirty="0">
                <a:solidFill>
                  <a:schemeClr val="bg1"/>
                </a:solidFill>
                <a:latin typeface="Arial" pitchFamily="34" charset="0"/>
                <a:cs typeface="Arial" pitchFamily="34" charset="0"/>
              </a:rPr>
              <a:t>  </a:t>
            </a:r>
          </a:p>
          <a:p>
            <a:endParaRPr lang="en-GB" sz="3600" dirty="0">
              <a:solidFill>
                <a:schemeClr val="bg1"/>
              </a:solidFill>
              <a:latin typeface="Arial" pitchFamily="34" charset="0"/>
              <a:cs typeface="Arial" pitchFamily="34" charset="0"/>
            </a:endParaRPr>
          </a:p>
          <a:p>
            <a:r>
              <a:rPr lang="en-GB" sz="3200" dirty="0">
                <a:solidFill>
                  <a:schemeClr val="bg1"/>
                </a:solidFill>
                <a:latin typeface="Arial" pitchFamily="34" charset="0"/>
                <a:cs typeface="Arial" pitchFamily="34" charset="0"/>
              </a:rPr>
              <a:t>ACADEMIC YEAR 2020/21</a:t>
            </a:r>
          </a:p>
        </p:txBody>
      </p:sp>
    </p:spTree>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4"/>
          <p:cNvSpPr txBox="1">
            <a:spLocks noChangeArrowheads="1"/>
          </p:cNvSpPr>
          <p:nvPr/>
        </p:nvSpPr>
        <p:spPr bwMode="auto">
          <a:xfrm>
            <a:off x="258489" y="308162"/>
            <a:ext cx="5754688" cy="81438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5B1F69"/>
                </a:solidFill>
                <a:effectLst/>
                <a:uLnTx/>
                <a:uFillTx/>
                <a:latin typeface="Arial" pitchFamily="34" charset="0"/>
                <a:ea typeface="+mn-ea"/>
                <a:cs typeface="Arial" pitchFamily="34" charset="0"/>
              </a:rPr>
              <a:t>MANAGING YOUR MONEY</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CONSIDER THE COSTS</a:t>
            </a:r>
          </a:p>
        </p:txBody>
      </p:sp>
      <p:sp>
        <p:nvSpPr>
          <p:cNvPr id="43010" name="Rectangle 4"/>
          <p:cNvSpPr>
            <a:spLocks noChangeArrowheads="1"/>
          </p:cNvSpPr>
          <p:nvPr/>
        </p:nvSpPr>
        <p:spPr bwMode="auto">
          <a:xfrm>
            <a:off x="216905" y="1685174"/>
            <a:ext cx="8980488" cy="4247317"/>
          </a:xfrm>
          <a:prstGeom prst="rect">
            <a:avLst/>
          </a:prstGeom>
          <a:noFill/>
          <a:ln w="9525">
            <a:noFill/>
            <a:miter lim="800000"/>
            <a:headEnd/>
            <a:tailEnd/>
          </a:ln>
        </p:spPr>
        <p:txBody>
          <a:bodyPr>
            <a:spAutoFit/>
          </a:bodyPr>
          <a:lstStyle/>
          <a:p>
            <a:pPr marL="431800" marR="0" lvl="0" indent="-358775"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It’s important to think about the costs you are likely to face while at uni and how to </a:t>
            </a:r>
          </a:p>
          <a:p>
            <a:pPr marL="431800" marR="0" lvl="0" indent="-358775"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manage your money:</a:t>
            </a:r>
          </a:p>
          <a:p>
            <a:pPr marL="431800" marR="0" lvl="0" indent="-358775"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431800" marR="0" lvl="0" indent="-358775"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Remember, you’ll get a maintenance support payment each term and you’ll need </a:t>
            </a:r>
          </a:p>
          <a:p>
            <a:pPr marL="431800" marR="0" lvl="0" indent="-358775"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to pay for things like...</a:t>
            </a:r>
          </a:p>
          <a:p>
            <a:pPr marL="431800" marR="0" lvl="0" indent="-358775"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4318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books and other study/course materials</a:t>
            </a:r>
          </a:p>
          <a:p>
            <a:pPr marL="4318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4318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accommodation, phone bill, food and drink</a:t>
            </a:r>
          </a:p>
          <a:p>
            <a:pPr marL="4318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412750" marR="0" lvl="0" indent="-341313"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sports, leisure and social activities</a:t>
            </a:r>
          </a:p>
          <a:p>
            <a:pPr marL="412750" marR="0" lvl="0" indent="-341313"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There might also be costs you may not have thought of yet, such as insurance or </a:t>
            </a:r>
          </a:p>
          <a:p>
            <a:pPr marL="412750" marR="0" lvl="0" indent="-341313"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 TV Licence...so think about planning a budget!</a:t>
            </a:r>
          </a:p>
          <a:p>
            <a:pPr marL="431800" marR="0" lvl="0" indent="-358775"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pSp>
        <p:nvGrpSpPr>
          <p:cNvPr id="5" name="Group 17">
            <a:extLst>
              <a:ext uri="{FF2B5EF4-FFF2-40B4-BE49-F238E27FC236}">
                <a16:creationId xmlns:a16="http://schemas.microsoft.com/office/drawing/2014/main" id="{F84216E4-B388-47D9-BB64-56042F903D2C}"/>
              </a:ext>
            </a:extLst>
          </p:cNvPr>
          <p:cNvGrpSpPr/>
          <p:nvPr/>
        </p:nvGrpSpPr>
        <p:grpSpPr>
          <a:xfrm>
            <a:off x="204711" y="5738588"/>
            <a:ext cx="9160005" cy="923330"/>
            <a:chOff x="-1583146" y="3432097"/>
            <a:chExt cx="9160005" cy="923330"/>
          </a:xfrm>
        </p:grpSpPr>
        <p:sp>
          <p:nvSpPr>
            <p:cNvPr id="6" name="Rounded Rectangle 5">
              <a:extLst>
                <a:ext uri="{FF2B5EF4-FFF2-40B4-BE49-F238E27FC236}">
                  <a16:creationId xmlns:a16="http://schemas.microsoft.com/office/drawing/2014/main" id="{B1552006-B040-41C1-8187-8D3F1DE04456}"/>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Rectangle 15">
              <a:extLst>
                <a:ext uri="{FF2B5EF4-FFF2-40B4-BE49-F238E27FC236}">
                  <a16:creationId xmlns:a16="http://schemas.microsoft.com/office/drawing/2014/main" id="{69108329-BACA-49F0-8BB6-639BE61C6F7A}"/>
                </a:ext>
              </a:extLst>
            </p:cNvPr>
            <p:cNvSpPr>
              <a:spLocks noChangeArrowheads="1"/>
            </p:cNvSpPr>
            <p:nvPr/>
          </p:nvSpPr>
          <p:spPr bwMode="auto">
            <a:xfrm>
              <a:off x="-772636" y="3567759"/>
              <a:ext cx="8349495" cy="646331"/>
            </a:xfrm>
            <a:prstGeom prst="rect">
              <a:avLst/>
            </a:prstGeom>
            <a:noFill/>
            <a:ln w="9525">
              <a:noFill/>
              <a:miter lim="800000"/>
              <a:headEnd/>
              <a:tailEn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Arial" pitchFamily="34" charset="0"/>
                  <a:ea typeface="+mn-ea"/>
                  <a:cs typeface="Arial" pitchFamily="34" charset="0"/>
                </a:rPr>
                <a:t>Could you balance study and work?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Many students will work</a:t>
              </a:r>
              <a:r>
                <a:rPr lang="en-GB" dirty="0">
                  <a:solidFill>
                    <a:prstClr val="black"/>
                  </a:solidFill>
                  <a:latin typeface="Arial" pitchFamily="34" charset="0"/>
                  <a:cs typeface="Arial" pitchFamily="34" charset="0"/>
                </a:rPr>
                <a:t>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part-time alongside their study or during the holidays to supplement their income</a:t>
              </a:r>
            </a:p>
          </p:txBody>
        </p:sp>
        <p:sp>
          <p:nvSpPr>
            <p:cNvPr id="8" name="Oval 7">
              <a:extLst>
                <a:ext uri="{FF2B5EF4-FFF2-40B4-BE49-F238E27FC236}">
                  <a16:creationId xmlns:a16="http://schemas.microsoft.com/office/drawing/2014/main" id="{B462F368-51EE-49F7-9B17-4E5D6F554063}"/>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DAA437B6-1AB2-47EC-8936-692F180AF151}"/>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Tree>
    <p:extLst>
      <p:ext uri="{BB962C8B-B14F-4D97-AF65-F5344CB8AC3E}">
        <p14:creationId xmlns:p14="http://schemas.microsoft.com/office/powerpoint/2010/main" val="2577493429"/>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225425" y="1492090"/>
            <a:ext cx="8980488" cy="646331"/>
          </a:xfrm>
          <a:prstGeom prst="rect">
            <a:avLst/>
          </a:prstGeom>
          <a:noFill/>
          <a:ln w="9525">
            <a:noFill/>
            <a:miter lim="800000"/>
            <a:headEnd/>
            <a:tailEnd/>
          </a:ln>
        </p:spPr>
        <p:txBody>
          <a:bodyPr>
            <a:spAutoFit/>
          </a:bodyPr>
          <a:lstStyle/>
          <a:p>
            <a:r>
              <a:rPr lang="en-GB" dirty="0">
                <a:latin typeface="Arial" panose="020B0604020202020204" pitchFamily="34" charset="0"/>
                <a:cs typeface="Arial" panose="020B0604020202020204" pitchFamily="34" charset="0"/>
              </a:rPr>
              <a:t>Students across the UK spend an average of </a:t>
            </a:r>
            <a:r>
              <a:rPr lang="en-GB" b="1" dirty="0">
                <a:latin typeface="Arial" panose="020B0604020202020204" pitchFamily="34" charset="0"/>
                <a:cs typeface="Arial" panose="020B0604020202020204" pitchFamily="34" charset="0"/>
              </a:rPr>
              <a:t>£806.62 each month, </a:t>
            </a:r>
            <a:r>
              <a:rPr lang="en-GB" dirty="0">
                <a:latin typeface="Arial" panose="020B0604020202020204" pitchFamily="34" charset="0"/>
                <a:cs typeface="Arial" panose="020B0604020202020204" pitchFamily="34" charset="0"/>
              </a:rPr>
              <a:t>but on what?</a:t>
            </a:r>
          </a:p>
          <a:p>
            <a:pPr marL="431800" indent="-358775"/>
            <a:endParaRPr lang="en-GB" dirty="0">
              <a:latin typeface="Arial" panose="020B0604020202020204" pitchFamily="34" charset="0"/>
              <a:cs typeface="Arial" panose="020B0604020202020204" pitchFamily="34" charset="0"/>
            </a:endParaRPr>
          </a:p>
        </p:txBody>
      </p:sp>
      <p:sp>
        <p:nvSpPr>
          <p:cNvPr id="10" name="TextBox 4"/>
          <p:cNvSpPr txBox="1">
            <a:spLocks noChangeArrowheads="1"/>
          </p:cNvSpPr>
          <p:nvPr/>
        </p:nvSpPr>
        <p:spPr bwMode="auto">
          <a:xfrm>
            <a:off x="3625618" y="6381585"/>
            <a:ext cx="5497134" cy="338554"/>
          </a:xfrm>
          <a:prstGeom prst="rect">
            <a:avLst/>
          </a:prstGeom>
          <a:noFill/>
          <a:ln w="9525">
            <a:noFill/>
            <a:miter lim="800000"/>
            <a:headEnd/>
            <a:tailEnd/>
          </a:ln>
        </p:spPr>
        <p:txBody>
          <a:bodyPr wrap="square">
            <a:spAutoFit/>
          </a:bodyPr>
          <a:lstStyle/>
          <a:p>
            <a:r>
              <a:rPr lang="en-GB" sz="1600" dirty="0">
                <a:latin typeface="Arial" pitchFamily="34" charset="0"/>
                <a:cs typeface="Arial" pitchFamily="34" charset="0"/>
              </a:rPr>
              <a:t>Figures from </a:t>
            </a:r>
            <a:r>
              <a:rPr lang="en-GB" sz="1600" dirty="0">
                <a:latin typeface="Arial" pitchFamily="34" charset="0"/>
                <a:cs typeface="Arial" pitchFamily="34" charset="0"/>
                <a:hlinkClick r:id="rId3"/>
              </a:rPr>
              <a:t>Savethestudent.org</a:t>
            </a:r>
            <a:r>
              <a:rPr lang="en-GB" sz="1600" dirty="0">
                <a:latin typeface="Arial" pitchFamily="34" charset="0"/>
                <a:cs typeface="Arial" pitchFamily="34" charset="0"/>
                <a:hlinkClick r:id="rId4"/>
              </a:rPr>
              <a:t> </a:t>
            </a:r>
            <a:r>
              <a:rPr lang="en-GB" sz="1600" dirty="0">
                <a:latin typeface="Arial" pitchFamily="34" charset="0"/>
                <a:cs typeface="Arial" pitchFamily="34" charset="0"/>
              </a:rPr>
              <a:t>Student Money Survey</a:t>
            </a:r>
          </a:p>
        </p:txBody>
      </p:sp>
      <p:sp>
        <p:nvSpPr>
          <p:cNvPr id="11" name="TextBox 14"/>
          <p:cNvSpPr txBox="1">
            <a:spLocks noChangeArrowheads="1"/>
          </p:cNvSpPr>
          <p:nvPr/>
        </p:nvSpPr>
        <p:spPr bwMode="auto">
          <a:xfrm>
            <a:off x="258489" y="308162"/>
            <a:ext cx="5754688" cy="814388"/>
          </a:xfrm>
          <a:prstGeom prst="rect">
            <a:avLst/>
          </a:prstGeom>
          <a:noFill/>
          <a:ln w="9525">
            <a:noFill/>
            <a:miter lim="800000"/>
            <a:headEnd/>
            <a:tailEnd/>
          </a:ln>
        </p:spPr>
        <p:txBody>
          <a:bodyPr lIns="0" tIns="0" rIns="0" bIns="0">
            <a:spAutoFit/>
          </a:bodyPr>
          <a:lstStyle/>
          <a:p>
            <a:pPr>
              <a:spcAft>
                <a:spcPts val="600"/>
              </a:spcAft>
            </a:pPr>
            <a:r>
              <a:rPr lang="en-US" sz="2800" dirty="0">
                <a:solidFill>
                  <a:srgbClr val="5B1F69"/>
                </a:solidFill>
                <a:latin typeface="Arial" pitchFamily="34" charset="0"/>
                <a:cs typeface="Arial" pitchFamily="34" charset="0"/>
              </a:rPr>
              <a:t>MANAGING YOUR MONEY</a:t>
            </a:r>
          </a:p>
          <a:p>
            <a:pPr>
              <a:spcAft>
                <a:spcPts val="600"/>
              </a:spcAft>
            </a:pPr>
            <a:r>
              <a:rPr lang="en-US" sz="2000" dirty="0">
                <a:latin typeface="Arial" pitchFamily="34" charset="0"/>
                <a:cs typeface="Arial" pitchFamily="34" charset="0"/>
              </a:rPr>
              <a:t>HOW MUCH?</a:t>
            </a:r>
          </a:p>
        </p:txBody>
      </p:sp>
      <p:pic>
        <p:nvPicPr>
          <p:cNvPr id="2" name="Picture 1">
            <a:extLst>
              <a:ext uri="{FF2B5EF4-FFF2-40B4-BE49-F238E27FC236}">
                <a16:creationId xmlns:a16="http://schemas.microsoft.com/office/drawing/2014/main" id="{99E39585-3A13-4BD0-A05C-D91C1BE85B35}"/>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1470987" y="1819136"/>
            <a:ext cx="6334565" cy="4544151"/>
          </a:xfrm>
          <a:prstGeom prst="rect">
            <a:avLst/>
          </a:prstGeom>
        </p:spPr>
      </p:pic>
    </p:spTree>
    <p:extLst>
      <p:ext uri="{BB962C8B-B14F-4D97-AF65-F5344CB8AC3E}">
        <p14:creationId xmlns:p14="http://schemas.microsoft.com/office/powerpoint/2010/main" val="3869825160"/>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stretch>
            <a:fillRect/>
          </a:stretch>
        </p:blipFill>
        <p:spPr>
          <a:xfrm>
            <a:off x="2776493" y="1628925"/>
            <a:ext cx="3900351" cy="4012935"/>
          </a:xfrm>
          <a:prstGeom prst="rect">
            <a:avLst/>
          </a:prstGeom>
        </p:spPr>
      </p:pic>
      <p:sp>
        <p:nvSpPr>
          <p:cNvPr id="4" name="TextBox 14"/>
          <p:cNvSpPr txBox="1">
            <a:spLocks noChangeArrowheads="1"/>
          </p:cNvSpPr>
          <p:nvPr/>
        </p:nvSpPr>
        <p:spPr bwMode="auto">
          <a:xfrm>
            <a:off x="259736" y="310191"/>
            <a:ext cx="6435834"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0070C0"/>
                </a:solidFill>
                <a:latin typeface="Arial" pitchFamily="34" charset="0"/>
                <a:cs typeface="Arial" pitchFamily="34" charset="0"/>
              </a:rPr>
              <a:t>QUESTIONS OR COMMENTS</a:t>
            </a:r>
          </a:p>
          <a:p>
            <a:pPr>
              <a:spcAft>
                <a:spcPts val="600"/>
              </a:spcAft>
            </a:pPr>
            <a:r>
              <a:rPr lang="en-US" sz="2000" dirty="0">
                <a:solidFill>
                  <a:prstClr val="black"/>
                </a:solidFill>
                <a:latin typeface="Arial" pitchFamily="34" charset="0"/>
                <a:cs typeface="Arial" pitchFamily="34" charset="0"/>
              </a:rPr>
              <a:t>NOW IT’S YOUR TURN</a:t>
            </a:r>
          </a:p>
        </p:txBody>
      </p:sp>
    </p:spTree>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93078" y="2135285"/>
            <a:ext cx="8783637" cy="3416320"/>
          </a:xfrm>
          <a:prstGeom prst="rect">
            <a:avLst/>
          </a:prstGeom>
          <a:noFill/>
          <a:ln w="9525">
            <a:noFill/>
            <a:miter lim="800000"/>
            <a:headEnd/>
            <a:tailEnd/>
          </a:ln>
        </p:spPr>
        <p:txBody>
          <a:bodyPr>
            <a:spAutoFit/>
          </a:bodyPr>
          <a:lstStyle/>
          <a:p>
            <a:pPr algn="ctr"/>
            <a:r>
              <a:rPr lang="en-GB" sz="2800" dirty="0">
                <a:solidFill>
                  <a:schemeClr val="bg1"/>
                </a:solidFill>
                <a:latin typeface="Arial" pitchFamily="34" charset="0"/>
                <a:cs typeface="Arial" pitchFamily="34" charset="0"/>
              </a:rPr>
              <a:t>For further information on student finance,</a:t>
            </a:r>
          </a:p>
          <a:p>
            <a:pPr algn="ctr">
              <a:spcAft>
                <a:spcPts val="600"/>
              </a:spcAft>
            </a:pPr>
            <a:r>
              <a:rPr lang="en-GB" sz="2800" dirty="0">
                <a:solidFill>
                  <a:schemeClr val="bg1"/>
                </a:solidFill>
                <a:latin typeface="Arial" pitchFamily="34" charset="0"/>
                <a:cs typeface="Arial" pitchFamily="34" charset="0"/>
              </a:rPr>
              <a:t>applications and repayment</a:t>
            </a:r>
            <a:endParaRPr lang="en-GB" sz="2800" b="1" dirty="0">
              <a:solidFill>
                <a:schemeClr val="bg1"/>
              </a:solidFill>
              <a:latin typeface="Arial" pitchFamily="34" charset="0"/>
              <a:cs typeface="Arial" pitchFamily="34" charset="0"/>
            </a:endParaRPr>
          </a:p>
          <a:p>
            <a:pPr algn="ctr">
              <a:spcAft>
                <a:spcPts val="1200"/>
              </a:spcAft>
            </a:pPr>
            <a:r>
              <a:rPr lang="en-GB" sz="2800" b="1" dirty="0">
                <a:solidFill>
                  <a:schemeClr val="bg1"/>
                </a:solidFill>
                <a:latin typeface="Arial" pitchFamily="34" charset="0"/>
                <a:cs typeface="Arial" pitchFamily="34" charset="0"/>
              </a:rPr>
              <a:t>www.gov.uk/studentfinance</a:t>
            </a:r>
          </a:p>
          <a:p>
            <a:pPr algn="ctr"/>
            <a:endParaRPr lang="en-GB" sz="2800" b="1" dirty="0">
              <a:solidFill>
                <a:schemeClr val="bg1"/>
              </a:solidFill>
              <a:latin typeface="Arial" pitchFamily="34" charset="0"/>
              <a:cs typeface="Arial" pitchFamily="34" charset="0"/>
            </a:endParaRPr>
          </a:p>
          <a:p>
            <a:pPr algn="ctr"/>
            <a:r>
              <a:rPr lang="en-GB" sz="2800" dirty="0">
                <a:solidFill>
                  <a:schemeClr val="bg1"/>
                </a:solidFill>
                <a:latin typeface="Arial" pitchFamily="34" charset="0"/>
                <a:cs typeface="Arial" pitchFamily="34" charset="0"/>
              </a:rPr>
              <a:t>For a range of helpful tools and guidance, </a:t>
            </a:r>
          </a:p>
          <a:p>
            <a:pPr algn="ctr">
              <a:spcAft>
                <a:spcPts val="600"/>
              </a:spcAft>
            </a:pPr>
            <a:r>
              <a:rPr lang="en-GB" sz="2800" dirty="0">
                <a:solidFill>
                  <a:schemeClr val="bg1"/>
                </a:solidFill>
                <a:latin typeface="Arial" pitchFamily="34" charset="0"/>
                <a:cs typeface="Arial" pitchFamily="34" charset="0"/>
              </a:rPr>
              <a:t>visit  student finance zone</a:t>
            </a:r>
            <a:endParaRPr lang="en-GB" sz="2800" b="1" dirty="0">
              <a:solidFill>
                <a:schemeClr val="bg1"/>
              </a:solidFill>
              <a:latin typeface="Arial" pitchFamily="34" charset="0"/>
              <a:cs typeface="Arial" pitchFamily="34" charset="0"/>
            </a:endParaRPr>
          </a:p>
          <a:p>
            <a:pPr algn="ctr"/>
            <a:r>
              <a:rPr lang="en-GB" sz="2800" b="1" dirty="0">
                <a:solidFill>
                  <a:schemeClr val="bg1"/>
                </a:solidFill>
                <a:latin typeface="Arial" pitchFamily="34" charset="0"/>
                <a:cs typeface="Arial" pitchFamily="34" charset="0"/>
              </a:rPr>
              <a:t>www.thestudentroom.co.uk/studentfinance</a:t>
            </a:r>
          </a:p>
        </p:txBody>
      </p:sp>
    </p:spTree>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p:cNvSpPr>
          <p:nvPr/>
        </p:nvSpPr>
        <p:spPr bwMode="auto">
          <a:xfrm>
            <a:off x="218908" y="1674683"/>
            <a:ext cx="8821737" cy="4486275"/>
          </a:xfrm>
          <a:prstGeom prst="rect">
            <a:avLst/>
          </a:prstGeom>
          <a:noFill/>
          <a:ln w="9525">
            <a:noFill/>
            <a:miter lim="800000"/>
            <a:headEnd/>
            <a:tailEnd/>
          </a:ln>
        </p:spPr>
        <p:txBody>
          <a:bodyPr/>
          <a:lstStyle/>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Students need to meet certain residency criteria in order to be eligible for financial</a:t>
            </a:r>
          </a:p>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support from SFE:</a:t>
            </a: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Have settled status – Can live in the UK without any Home Office restriction</a:t>
            </a: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Be ordinarily resident in England on the first day of the first academic year of </a:t>
            </a:r>
          </a:p>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	their course</a:t>
            </a: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Been living in the UK for the three years immediately prior to this date</a:t>
            </a: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Support available to you might vary if you are an EU or international student </a:t>
            </a:r>
          </a:p>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	or hold a status such as Refugee or EEA Migrant Worker</a:t>
            </a: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Go to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www.gov.uk/student-finance/who-qualifies</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more information</a:t>
            </a: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3" indent="-360000" algn="l" defTabSz="914400" rtl="0" eaLnBrk="1" fontAlgn="auto" latinLnBrk="0" hangingPunct="1">
              <a:lnSpc>
                <a:spcPct val="150000"/>
              </a:lnSpc>
              <a:spcBef>
                <a:spcPts val="0"/>
              </a:spcBef>
              <a:spcAft>
                <a:spcPts val="0"/>
              </a:spcAft>
              <a:buClr>
                <a:prstClr val="black"/>
              </a:buClr>
              <a:buSzPct val="125000"/>
              <a:buFontTx/>
              <a:buChar char="-"/>
              <a:tabLst/>
              <a:defRPr/>
            </a:pPr>
            <a:endParaRPr kumimoji="0" lang="en-GB" sz="18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p:txBody>
      </p:sp>
      <p:sp>
        <p:nvSpPr>
          <p:cNvPr id="5" name="TextBox 12"/>
          <p:cNvSpPr txBox="1">
            <a:spLocks noChangeArrowheads="1"/>
          </p:cNvSpPr>
          <p:nvPr/>
        </p:nvSpPr>
        <p:spPr bwMode="auto">
          <a:xfrm>
            <a:off x="519421" y="178131"/>
            <a:ext cx="858838" cy="1200329"/>
          </a:xfrm>
          <a:prstGeom prst="rect">
            <a:avLst/>
          </a:prstGeom>
          <a:no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alibri"/>
                <a:ea typeface="+mn-ea"/>
                <a:cs typeface="Arial" pitchFamily="34" charset="0"/>
              </a:rPr>
              <a:t>i</a:t>
            </a:r>
          </a:p>
        </p:txBody>
      </p:sp>
      <p:sp>
        <p:nvSpPr>
          <p:cNvPr id="6" name="TextBox 14">
            <a:extLst>
              <a:ext uri="{FF2B5EF4-FFF2-40B4-BE49-F238E27FC236}">
                <a16:creationId xmlns:a16="http://schemas.microsoft.com/office/drawing/2014/main" id="{EC95AC15-6A10-46D0-9BDE-8438DE10648E}"/>
              </a:ext>
            </a:extLst>
          </p:cNvPr>
          <p:cNvSpPr txBox="1">
            <a:spLocks noChangeArrowheads="1"/>
          </p:cNvSpPr>
          <p:nvPr/>
        </p:nvSpPr>
        <p:spPr bwMode="auto">
          <a:xfrm>
            <a:off x="258489" y="308162"/>
            <a:ext cx="5754688" cy="81560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1983AE"/>
                </a:solidFill>
                <a:effectLst/>
                <a:uLnTx/>
                <a:uFillTx/>
                <a:latin typeface="Arial" pitchFamily="34" charset="0"/>
                <a:ea typeface="+mn-ea"/>
                <a:cs typeface="Arial" pitchFamily="34" charset="0"/>
              </a:rPr>
              <a:t>STUDENT FINANCE ENGLAND</a:t>
            </a:r>
            <a:endParaRPr kumimoji="0" lang="en-US" sz="2800" b="0" i="0" u="none" strike="noStrike" kern="1200" cap="none" spc="0" normalizeH="0" baseline="0" noProof="0" dirty="0">
              <a:ln>
                <a:noFill/>
              </a:ln>
              <a:solidFill>
                <a:srgbClr val="0070C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GENERAL ELIGIBILITY</a:t>
            </a:r>
          </a:p>
        </p:txBody>
      </p:sp>
      <p:grpSp>
        <p:nvGrpSpPr>
          <p:cNvPr id="7" name="Group 9">
            <a:extLst>
              <a:ext uri="{FF2B5EF4-FFF2-40B4-BE49-F238E27FC236}">
                <a16:creationId xmlns:a16="http://schemas.microsoft.com/office/drawing/2014/main" id="{395C8066-3E2D-45B1-9D05-D13582EFCA8D}"/>
              </a:ext>
            </a:extLst>
          </p:cNvPr>
          <p:cNvGrpSpPr/>
          <p:nvPr/>
        </p:nvGrpSpPr>
        <p:grpSpPr>
          <a:xfrm>
            <a:off x="204711" y="5738588"/>
            <a:ext cx="8629690" cy="923330"/>
            <a:chOff x="-1583146" y="3432097"/>
            <a:chExt cx="8629690" cy="923330"/>
          </a:xfrm>
        </p:grpSpPr>
        <p:sp>
          <p:nvSpPr>
            <p:cNvPr id="8" name="Rounded Rectangle 6">
              <a:extLst>
                <a:ext uri="{FF2B5EF4-FFF2-40B4-BE49-F238E27FC236}">
                  <a16:creationId xmlns:a16="http://schemas.microsoft.com/office/drawing/2014/main" id="{6F16F654-2142-43EA-A631-86445D341EF0}"/>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Rectangle 8">
              <a:extLst>
                <a:ext uri="{FF2B5EF4-FFF2-40B4-BE49-F238E27FC236}">
                  <a16:creationId xmlns:a16="http://schemas.microsoft.com/office/drawing/2014/main" id="{5B0DD485-C515-4BF2-BEFE-2C7702C46592}"/>
                </a:ext>
              </a:extLst>
            </p:cNvPr>
            <p:cNvSpPr>
              <a:spLocks noChangeArrowheads="1"/>
            </p:cNvSpPr>
            <p:nvPr/>
          </p:nvSpPr>
          <p:spPr bwMode="auto">
            <a:xfrm>
              <a:off x="-779259" y="3549443"/>
              <a:ext cx="7825803" cy="677108"/>
            </a:xfrm>
            <a:prstGeom prst="rect">
              <a:avLst/>
            </a:prstGeom>
            <a:noFill/>
            <a:ln w="9525">
              <a:noFill/>
              <a:miter lim="800000"/>
              <a:headEnd/>
              <a:tailEnd/>
            </a:ln>
          </p:spPr>
          <p:txBody>
            <a:bodyPr wrap="square">
              <a:spAutoFit/>
            </a:bodyPr>
            <a:lstStyle/>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Eligible</a:t>
              </a:r>
              <a:r>
                <a:rPr kumimoji="0" lang="en-GB"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EU students starting in academic year 2020/21 will have continued</a:t>
              </a:r>
            </a:p>
            <a:p>
              <a:pPr marL="360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access to SFE financial support for the duration of their course</a:t>
              </a:r>
            </a:p>
          </p:txBody>
        </p:sp>
        <p:sp>
          <p:nvSpPr>
            <p:cNvPr id="10" name="Oval 9">
              <a:extLst>
                <a:ext uri="{FF2B5EF4-FFF2-40B4-BE49-F238E27FC236}">
                  <a16:creationId xmlns:a16="http://schemas.microsoft.com/office/drawing/2014/main" id="{3B97E22E-DE93-4F27-907E-BBA978977A24}"/>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TextBox 10">
              <a:extLst>
                <a:ext uri="{FF2B5EF4-FFF2-40B4-BE49-F238E27FC236}">
                  <a16:creationId xmlns:a16="http://schemas.microsoft.com/office/drawing/2014/main" id="{A38A72F6-6E73-45CD-82C2-0F1C8D0B7548}"/>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ChangeArrowheads="1"/>
          </p:cNvSpPr>
          <p:nvPr/>
        </p:nvSpPr>
        <p:spPr bwMode="auto">
          <a:xfrm>
            <a:off x="214228" y="1675640"/>
            <a:ext cx="8877300" cy="4533900"/>
          </a:xfrm>
          <a:prstGeom prst="rect">
            <a:avLst/>
          </a:prstGeom>
          <a:noFill/>
          <a:ln w="9525">
            <a:noFill/>
            <a:miter lim="800000"/>
            <a:headEnd/>
            <a:tailEnd/>
          </a:ln>
        </p:spPr>
        <p:txBody>
          <a:bodyPr/>
          <a:lstStyle/>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Generally, a Tuition Fee Loan is available for your first full undergraduate course, </a:t>
            </a:r>
          </a:p>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plus one extra year should you need it:</a:t>
            </a: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This extra year could be used if you choose a course but realise it is not for </a:t>
            </a:r>
          </a:p>
          <a:p>
            <a:pPr marL="360000" marR="0" lvl="0" indent="-360000" algn="l" defTabSz="914400" rtl="0" eaLnBrk="0" fontAlgn="auto" latinLnBrk="0" hangingPunct="0">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	you and want to start a different one, or if you need to repeat a year of study</a:t>
            </a: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endParaRPr kumimoji="0" lang="en-GB" sz="18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rPr>
              <a:t>You might not get full support if you have to repeat more than one year or have any previous HE study, but personal circumstances can be taken into account</a:t>
            </a:r>
          </a:p>
          <a:p>
            <a:pPr marL="360000" marR="0" lvl="0" indent="-360000" algn="l" defTabSz="914400" rtl="0" eaLnBrk="0" fontAlgn="auto" latinLnBrk="0" hangingPunct="0">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0" indent="-360000" algn="l" defTabSz="914400" rtl="0" eaLnBrk="0" fontAlgn="auto" latinLnBrk="0" hangingPunct="0">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a:p>
            <a:pPr marL="360000" marR="0" lvl="3" indent="-360000" algn="l" defTabSz="914400" rtl="0" eaLnBrk="1" fontAlgn="auto" latinLnBrk="0" hangingPunct="1">
              <a:lnSpc>
                <a:spcPct val="150000"/>
              </a:lnSpc>
              <a:spcBef>
                <a:spcPts val="0"/>
              </a:spcBef>
              <a:spcAft>
                <a:spcPts val="0"/>
              </a:spcAft>
              <a:buClr>
                <a:prstClr val="black"/>
              </a:buClr>
              <a:buSzPct val="125000"/>
              <a:buFontTx/>
              <a:buChar char="-"/>
              <a:tabLst/>
              <a:defRPr/>
            </a:pPr>
            <a:endParaRPr kumimoji="0" lang="en-GB" sz="1800" b="1" i="0" u="none" strike="noStrike" kern="1200" cap="none" spc="0" normalizeH="0" baseline="0" noProof="0" dirty="0">
              <a:ln>
                <a:noFill/>
              </a:ln>
              <a:solidFill>
                <a:prstClr val="black"/>
              </a:solidFill>
              <a:effectLst/>
              <a:uLnTx/>
              <a:uFillTx/>
              <a:latin typeface="Arial" pitchFamily="34" charset="0"/>
              <a:ea typeface="ＭＳ Ｐゴシック" charset="-128"/>
              <a:cs typeface="Arial" pitchFamily="34" charset="0"/>
            </a:endParaRPr>
          </a:p>
        </p:txBody>
      </p:sp>
      <p:grpSp>
        <p:nvGrpSpPr>
          <p:cNvPr id="2" name="Group 60"/>
          <p:cNvGrpSpPr>
            <a:grpSpLocks/>
          </p:cNvGrpSpPr>
          <p:nvPr/>
        </p:nvGrpSpPr>
        <p:grpSpPr bwMode="auto">
          <a:xfrm>
            <a:off x="1216651" y="2635742"/>
            <a:ext cx="6941963" cy="1631042"/>
            <a:chOff x="797439" y="2362919"/>
            <a:chExt cx="7641639" cy="1794949"/>
          </a:xfrm>
        </p:grpSpPr>
        <p:sp>
          <p:nvSpPr>
            <p:cNvPr id="27662" name="TextBox 19"/>
            <p:cNvSpPr txBox="1">
              <a:spLocks noChangeArrowheads="1"/>
            </p:cNvSpPr>
            <p:nvPr/>
          </p:nvSpPr>
          <p:spPr bwMode="auto">
            <a:xfrm>
              <a:off x="962802" y="3446587"/>
              <a:ext cx="6845701" cy="711281"/>
            </a:xfrm>
            <a:prstGeom prst="rect">
              <a:avLst/>
            </a:prstGeom>
            <a:no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Example based on standard 3 year Full-Time Course</a:t>
              </a:r>
              <a:endParaRPr kumimoji="0" lang="en-GB" sz="1800" b="0"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p:txBody>
        </p:sp>
        <p:grpSp>
          <p:nvGrpSpPr>
            <p:cNvPr id="3" name="Group 57"/>
            <p:cNvGrpSpPr>
              <a:grpSpLocks/>
            </p:cNvGrpSpPr>
            <p:nvPr/>
          </p:nvGrpSpPr>
          <p:grpSpPr bwMode="auto">
            <a:xfrm>
              <a:off x="797439" y="2362919"/>
              <a:ext cx="7641639" cy="968037"/>
              <a:chOff x="797439" y="2362919"/>
              <a:chExt cx="7641639" cy="968037"/>
            </a:xfrm>
          </p:grpSpPr>
          <p:sp>
            <p:nvSpPr>
              <p:cNvPr id="27664" name="Rectangle 19"/>
              <p:cNvSpPr>
                <a:spLocks noChangeArrowheads="1"/>
              </p:cNvSpPr>
              <p:nvPr/>
            </p:nvSpPr>
            <p:spPr bwMode="auto">
              <a:xfrm>
                <a:off x="4460452" y="2363765"/>
                <a:ext cx="793244" cy="711282"/>
              </a:xfrm>
              <a:prstGeom prst="rect">
                <a:avLst/>
              </a:prstGeom>
              <a:noFill/>
              <a:ln w="9525">
                <a:noFill/>
                <a:miter lim="800000"/>
                <a:headEnd/>
                <a:tailEnd/>
              </a:ln>
            </p:spPr>
            <p:txBody>
              <a:bodyPr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228600" algn="l"/>
                    <a:tab pos="1714500" algn="l"/>
                    <a:tab pos="2400300" algn="l"/>
                    <a:tab pos="3086100" algn="l"/>
                  </a:tabLst>
                  <a:defRPr/>
                </a:pPr>
                <a:r>
                  <a:rPr kumimoji="0" lang="en-GB" sz="1800" b="1" i="0" u="none" strike="noStrike" kern="1200" cap="none" spc="0" normalizeH="0" baseline="0" noProof="0" dirty="0">
                    <a:ln>
                      <a:noFill/>
                    </a:ln>
                    <a:solidFill>
                      <a:srgbClr val="0000FF"/>
                    </a:solidFill>
                    <a:effectLst/>
                    <a:uLnTx/>
                    <a:uFillTx/>
                    <a:latin typeface="Arial" pitchFamily="34" charset="0"/>
                    <a:ea typeface="+mn-ea"/>
                    <a:cs typeface="Arial" pitchFamily="34" charset="0"/>
                  </a:rPr>
                  <a:t>                                                                            </a:t>
                </a:r>
                <a:r>
                  <a:rPr kumimoji="0" lang="en-GB" sz="18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a:t>
                </a:r>
              </a:p>
            </p:txBody>
          </p:sp>
          <p:sp>
            <p:nvSpPr>
              <p:cNvPr id="27665" name="Line 12"/>
              <p:cNvSpPr>
                <a:spLocks noChangeShapeType="1"/>
              </p:cNvSpPr>
              <p:nvPr/>
            </p:nvSpPr>
            <p:spPr bwMode="auto">
              <a:xfrm>
                <a:off x="1483722" y="2883601"/>
                <a:ext cx="829526" cy="0"/>
              </a:xfrm>
              <a:prstGeom prst="line">
                <a:avLst/>
              </a:prstGeom>
              <a:noFill/>
              <a:ln w="76200">
                <a:solidFill>
                  <a:srgbClr val="002060"/>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27666" name="Line 12"/>
              <p:cNvSpPr>
                <a:spLocks noChangeShapeType="1"/>
              </p:cNvSpPr>
              <p:nvPr/>
            </p:nvSpPr>
            <p:spPr bwMode="auto">
              <a:xfrm>
                <a:off x="2950244" y="2883602"/>
                <a:ext cx="829526" cy="0"/>
              </a:xfrm>
              <a:prstGeom prst="line">
                <a:avLst/>
              </a:prstGeom>
              <a:noFill/>
              <a:ln w="76200">
                <a:solidFill>
                  <a:srgbClr val="002060"/>
                </a:solidFill>
                <a:round/>
                <a:headEnd/>
                <a:tailEnd type="triangle" w="med" len="me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27667" name="TextBox 18"/>
              <p:cNvSpPr txBox="1">
                <a:spLocks noChangeArrowheads="1"/>
              </p:cNvSpPr>
              <p:nvPr/>
            </p:nvSpPr>
            <p:spPr bwMode="auto">
              <a:xfrm>
                <a:off x="6273600" y="2663923"/>
                <a:ext cx="2165478" cy="406447"/>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 4 years support</a:t>
                </a:r>
                <a:endParaRPr kumimoji="0" lang="en-US" sz="1800" b="1" i="0" u="none" strike="noStrike" kern="1200" cap="none" spc="0" normalizeH="0" baseline="0" noProof="0" dirty="0">
                  <a:ln>
                    <a:noFill/>
                  </a:ln>
                  <a:solidFill>
                    <a:srgbClr val="002060"/>
                  </a:solidFill>
                  <a:effectLst/>
                  <a:uLnTx/>
                  <a:uFillTx/>
                  <a:latin typeface="Arial" pitchFamily="34" charset="0"/>
                  <a:ea typeface="+mn-ea"/>
                  <a:cs typeface="Arial" pitchFamily="34" charset="0"/>
                </a:endParaRPr>
              </a:p>
            </p:txBody>
          </p:sp>
          <p:grpSp>
            <p:nvGrpSpPr>
              <p:cNvPr id="4" name="Group 43"/>
              <p:cNvGrpSpPr>
                <a:grpSpLocks/>
              </p:cNvGrpSpPr>
              <p:nvPr/>
            </p:nvGrpSpPr>
            <p:grpSpPr bwMode="auto">
              <a:xfrm>
                <a:off x="797439" y="2413617"/>
                <a:ext cx="914411" cy="914165"/>
                <a:chOff x="-255184" y="2551840"/>
                <a:chExt cx="914411" cy="914165"/>
              </a:xfrm>
            </p:grpSpPr>
            <p:sp>
              <p:nvSpPr>
                <p:cNvPr id="42" name="Oval 41"/>
                <p:cNvSpPr/>
                <p:nvPr/>
              </p:nvSpPr>
              <p:spPr>
                <a:xfrm>
                  <a:off x="-255184" y="2551840"/>
                  <a:ext cx="914411" cy="914165"/>
                </a:xfrm>
                <a:prstGeom prst="ellipse">
                  <a:avLst/>
                </a:prstGeom>
                <a:solidFill>
                  <a:srgbClr val="002060"/>
                </a:solidFill>
                <a:ln w="28575">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7680" name="TextBox 42"/>
                <p:cNvSpPr txBox="1">
                  <a:spLocks noChangeArrowheads="1"/>
                </p:cNvSpPr>
                <p:nvPr/>
              </p:nvSpPr>
              <p:spPr bwMode="auto">
                <a:xfrm>
                  <a:off x="-226302" y="2817629"/>
                  <a:ext cx="838523" cy="406447"/>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20/21</a:t>
                  </a:r>
                </a:p>
              </p:txBody>
            </p:sp>
          </p:grpSp>
          <p:grpSp>
            <p:nvGrpSpPr>
              <p:cNvPr id="5" name="Group 44"/>
              <p:cNvGrpSpPr>
                <a:grpSpLocks/>
              </p:cNvGrpSpPr>
              <p:nvPr/>
            </p:nvGrpSpPr>
            <p:grpSpPr bwMode="auto">
              <a:xfrm>
                <a:off x="2278594" y="2416792"/>
                <a:ext cx="914411" cy="914164"/>
                <a:chOff x="-255561" y="2562102"/>
                <a:chExt cx="914411" cy="914164"/>
              </a:xfrm>
            </p:grpSpPr>
            <p:sp>
              <p:nvSpPr>
                <p:cNvPr id="46" name="Oval 45"/>
                <p:cNvSpPr/>
                <p:nvPr/>
              </p:nvSpPr>
              <p:spPr>
                <a:xfrm>
                  <a:off x="-255561" y="2562102"/>
                  <a:ext cx="914411" cy="914164"/>
                </a:xfrm>
                <a:prstGeom prst="ellipse">
                  <a:avLst/>
                </a:prstGeom>
                <a:solidFill>
                  <a:srgbClr val="002060"/>
                </a:solidFill>
                <a:ln w="28575">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7678" name="TextBox 46"/>
                <p:cNvSpPr txBox="1">
                  <a:spLocks noChangeArrowheads="1"/>
                </p:cNvSpPr>
                <p:nvPr/>
              </p:nvSpPr>
              <p:spPr bwMode="auto">
                <a:xfrm>
                  <a:off x="-212652" y="2828261"/>
                  <a:ext cx="838523" cy="406447"/>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21/22</a:t>
                  </a:r>
                </a:p>
              </p:txBody>
            </p:sp>
          </p:grpSp>
          <p:grpSp>
            <p:nvGrpSpPr>
              <p:cNvPr id="6" name="Group 47"/>
              <p:cNvGrpSpPr>
                <a:grpSpLocks/>
              </p:cNvGrpSpPr>
              <p:nvPr/>
            </p:nvGrpSpPr>
            <p:grpSpPr bwMode="auto">
              <a:xfrm>
                <a:off x="3742287" y="2416792"/>
                <a:ext cx="914411" cy="914164"/>
                <a:chOff x="-255609" y="2562103"/>
                <a:chExt cx="914411" cy="914164"/>
              </a:xfrm>
            </p:grpSpPr>
            <p:sp>
              <p:nvSpPr>
                <p:cNvPr id="49" name="Oval 48"/>
                <p:cNvSpPr/>
                <p:nvPr/>
              </p:nvSpPr>
              <p:spPr>
                <a:xfrm>
                  <a:off x="-255609" y="2562103"/>
                  <a:ext cx="914411" cy="914164"/>
                </a:xfrm>
                <a:prstGeom prst="ellipse">
                  <a:avLst/>
                </a:prstGeom>
                <a:solidFill>
                  <a:srgbClr val="002060"/>
                </a:solidFill>
                <a:ln w="28575">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7676" name="TextBox 49"/>
                <p:cNvSpPr txBox="1">
                  <a:spLocks noChangeArrowheads="1"/>
                </p:cNvSpPr>
                <p:nvPr/>
              </p:nvSpPr>
              <p:spPr bwMode="auto">
                <a:xfrm>
                  <a:off x="-212652" y="2828260"/>
                  <a:ext cx="838523" cy="406447"/>
                </a:xfrm>
                <a:prstGeom prst="rect">
                  <a:avLst/>
                </a:prstGeom>
                <a:noFill/>
                <a:ln w="9525">
                  <a:noFill/>
                  <a:miter lim="800000"/>
                  <a:headEnd/>
                  <a:tailEnd/>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22/23</a:t>
                  </a:r>
                </a:p>
              </p:txBody>
            </p:sp>
          </p:grpSp>
          <p:grpSp>
            <p:nvGrpSpPr>
              <p:cNvPr id="7" name="Group 50"/>
              <p:cNvGrpSpPr>
                <a:grpSpLocks/>
              </p:cNvGrpSpPr>
              <p:nvPr/>
            </p:nvGrpSpPr>
            <p:grpSpPr bwMode="auto">
              <a:xfrm>
                <a:off x="5053578" y="2416792"/>
                <a:ext cx="914411" cy="914164"/>
                <a:chOff x="-255668" y="2562104"/>
                <a:chExt cx="914411" cy="914164"/>
              </a:xfrm>
            </p:grpSpPr>
            <p:sp>
              <p:nvSpPr>
                <p:cNvPr id="52" name="Oval 51"/>
                <p:cNvSpPr/>
                <p:nvPr/>
              </p:nvSpPr>
              <p:spPr>
                <a:xfrm>
                  <a:off x="-255668" y="2562104"/>
                  <a:ext cx="914411" cy="914164"/>
                </a:xfrm>
                <a:prstGeom prst="ellipse">
                  <a:avLst/>
                </a:prstGeom>
                <a:solidFill>
                  <a:srgbClr val="1983AE"/>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endParaRPr>
                </a:p>
              </p:txBody>
            </p:sp>
            <p:sp>
              <p:nvSpPr>
                <p:cNvPr id="27674" name="TextBox 52"/>
                <p:cNvSpPr txBox="1">
                  <a:spLocks noChangeArrowheads="1"/>
                </p:cNvSpPr>
                <p:nvPr/>
              </p:nvSpPr>
              <p:spPr bwMode="auto">
                <a:xfrm>
                  <a:off x="-206410" y="2668766"/>
                  <a:ext cx="796173" cy="711282"/>
                </a:xfrm>
                <a:prstGeom prst="rect">
                  <a:avLst/>
                </a:prstGeom>
                <a:noFill/>
                <a:ln w="9525">
                  <a:noFill/>
                  <a:miter lim="800000"/>
                  <a:headEnd/>
                  <a:tailEnd/>
                </a:ln>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Extra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Arial" pitchFamily="34" charset="0"/>
                      <a:ea typeface="+mn-ea"/>
                      <a:cs typeface="Arial" pitchFamily="34" charset="0"/>
                    </a:rPr>
                    <a:t>Year</a:t>
                  </a:r>
                </a:p>
              </p:txBody>
            </p:sp>
          </p:grpSp>
          <p:sp>
            <p:nvSpPr>
              <p:cNvPr id="27672" name="Rectangle 19"/>
              <p:cNvSpPr>
                <a:spLocks noChangeArrowheads="1"/>
              </p:cNvSpPr>
              <p:nvPr/>
            </p:nvSpPr>
            <p:spPr bwMode="auto">
              <a:xfrm>
                <a:off x="5782482" y="2362919"/>
                <a:ext cx="793244" cy="711282"/>
              </a:xfrm>
              <a:prstGeom prst="rect">
                <a:avLst/>
              </a:prstGeom>
              <a:noFill/>
              <a:ln w="9525">
                <a:noFill/>
                <a:miter lim="800000"/>
                <a:headEnd/>
                <a:tailEnd/>
              </a:ln>
            </p:spPr>
            <p:txBody>
              <a:bodyPr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228600" algn="l"/>
                    <a:tab pos="1714500" algn="l"/>
                    <a:tab pos="2400300" algn="l"/>
                    <a:tab pos="3086100" algn="l"/>
                  </a:tabLst>
                  <a:defRPr/>
                </a:pPr>
                <a:r>
                  <a:rPr kumimoji="0" lang="en-GB" sz="1800" b="1" i="0" u="none" strike="noStrike" kern="1200" cap="none" spc="0" normalizeH="0" baseline="0" noProof="0" dirty="0">
                    <a:ln>
                      <a:noFill/>
                    </a:ln>
                    <a:solidFill>
                      <a:srgbClr val="0000FF"/>
                    </a:solidFill>
                    <a:effectLst/>
                    <a:uLnTx/>
                    <a:uFillTx/>
                    <a:latin typeface="Arial" pitchFamily="34" charset="0"/>
                    <a:ea typeface="+mn-ea"/>
                    <a:cs typeface="Arial" pitchFamily="34" charset="0"/>
                  </a:rPr>
                  <a:t>                                                                            </a:t>
                </a:r>
                <a:r>
                  <a:rPr kumimoji="0" lang="en-GB" sz="1800" b="1" i="0" u="none" strike="noStrike" kern="1200" cap="none" spc="0" normalizeH="0" baseline="0" noProof="0" dirty="0">
                    <a:ln>
                      <a:noFill/>
                    </a:ln>
                    <a:solidFill>
                      <a:srgbClr val="002060"/>
                    </a:solidFill>
                    <a:effectLst/>
                    <a:uLnTx/>
                    <a:uFillTx/>
                    <a:latin typeface="Arial" pitchFamily="34" charset="0"/>
                    <a:ea typeface="+mn-ea"/>
                    <a:cs typeface="Arial" pitchFamily="34" charset="0"/>
                  </a:rPr>
                  <a:t>=</a:t>
                </a:r>
              </a:p>
            </p:txBody>
          </p:sp>
        </p:grpSp>
      </p:grpSp>
      <p:sp>
        <p:nvSpPr>
          <p:cNvPr id="25" name="TextBox 12"/>
          <p:cNvSpPr txBox="1">
            <a:spLocks noChangeArrowheads="1"/>
          </p:cNvSpPr>
          <p:nvPr/>
        </p:nvSpPr>
        <p:spPr bwMode="auto">
          <a:xfrm>
            <a:off x="519421" y="178131"/>
            <a:ext cx="858838" cy="1200329"/>
          </a:xfrm>
          <a:prstGeom prst="rect">
            <a:avLst/>
          </a:prstGeom>
          <a:noFill/>
          <a:ln w="9525">
            <a:noFill/>
            <a:miter lim="800000"/>
            <a:headEnd/>
            <a:tailEnd/>
          </a:ln>
        </p:spPr>
        <p:txBody>
          <a:bodyPr>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alibri"/>
                <a:ea typeface="+mn-ea"/>
                <a:cs typeface="Arial" pitchFamily="34" charset="0"/>
              </a:rPr>
              <a:t>i</a:t>
            </a:r>
          </a:p>
        </p:txBody>
      </p:sp>
      <p:sp>
        <p:nvSpPr>
          <p:cNvPr id="26" name="TextBox 14">
            <a:extLst>
              <a:ext uri="{FF2B5EF4-FFF2-40B4-BE49-F238E27FC236}">
                <a16:creationId xmlns:a16="http://schemas.microsoft.com/office/drawing/2014/main" id="{AC3DA9C7-2E1F-4748-8E6B-41E87B410301}"/>
              </a:ext>
            </a:extLst>
          </p:cNvPr>
          <p:cNvSpPr txBox="1">
            <a:spLocks noChangeArrowheads="1"/>
          </p:cNvSpPr>
          <p:nvPr/>
        </p:nvSpPr>
        <p:spPr bwMode="auto">
          <a:xfrm>
            <a:off x="258489" y="308162"/>
            <a:ext cx="5754688" cy="815608"/>
          </a:xfrm>
          <a:prstGeom prst="rect">
            <a:avLst/>
          </a:prstGeom>
          <a:noFill/>
          <a:ln w="9525">
            <a:noFill/>
            <a:miter lim="800000"/>
            <a:headEnd/>
            <a:tailEnd/>
          </a:ln>
        </p:spPr>
        <p:txBody>
          <a:bodyPr lIns="0" tIns="0" rIns="0" bIns="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800" b="0" i="0" u="none" strike="noStrike" kern="1200" cap="none" spc="0" normalizeH="0" baseline="0" noProof="0" dirty="0">
                <a:ln>
                  <a:noFill/>
                </a:ln>
                <a:solidFill>
                  <a:srgbClr val="1983AE"/>
                </a:solidFill>
                <a:effectLst/>
                <a:uLnTx/>
                <a:uFillTx/>
                <a:latin typeface="Arial" pitchFamily="34" charset="0"/>
                <a:ea typeface="+mn-ea"/>
                <a:cs typeface="Arial" pitchFamily="34" charset="0"/>
              </a:rPr>
              <a:t>STUDENT FINANCE ENGLAND</a:t>
            </a:r>
            <a:endParaRPr kumimoji="0" lang="en-US" sz="2800" b="0" i="0" u="none" strike="noStrike" kern="1200" cap="none" spc="0" normalizeH="0" baseline="0" noProof="0" dirty="0">
              <a:ln>
                <a:noFill/>
              </a:ln>
              <a:solidFill>
                <a:srgbClr val="0070C0"/>
              </a:solidFill>
              <a:effectLst/>
              <a:uLnTx/>
              <a:uFillTx/>
              <a:latin typeface="Arial" pitchFamily="34" charset="0"/>
              <a:ea typeface="+mn-ea"/>
              <a:cs typeface="Arial"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ENTITLEMENT OVERVIEW</a:t>
            </a:r>
          </a:p>
        </p:txBody>
      </p:sp>
      <p:grpSp>
        <p:nvGrpSpPr>
          <p:cNvPr id="27" name="Group 9">
            <a:extLst>
              <a:ext uri="{FF2B5EF4-FFF2-40B4-BE49-F238E27FC236}">
                <a16:creationId xmlns:a16="http://schemas.microsoft.com/office/drawing/2014/main" id="{008DDCCC-586A-424D-BF97-E03D05C22681}"/>
              </a:ext>
            </a:extLst>
          </p:cNvPr>
          <p:cNvGrpSpPr/>
          <p:nvPr/>
        </p:nvGrpSpPr>
        <p:grpSpPr>
          <a:xfrm>
            <a:off x="204711" y="5738588"/>
            <a:ext cx="8618056" cy="923330"/>
            <a:chOff x="-1583146" y="3432097"/>
            <a:chExt cx="8618056" cy="923330"/>
          </a:xfrm>
        </p:grpSpPr>
        <p:sp>
          <p:nvSpPr>
            <p:cNvPr id="28" name="Rounded Rectangle 26">
              <a:extLst>
                <a:ext uri="{FF2B5EF4-FFF2-40B4-BE49-F238E27FC236}">
                  <a16:creationId xmlns:a16="http://schemas.microsoft.com/office/drawing/2014/main" id="{6369C116-73D8-4844-B1FB-1DBBCA07F6BC}"/>
                </a:ext>
              </a:extLst>
            </p:cNvPr>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9" name="Rectangle 28">
              <a:extLst>
                <a:ext uri="{FF2B5EF4-FFF2-40B4-BE49-F238E27FC236}">
                  <a16:creationId xmlns:a16="http://schemas.microsoft.com/office/drawing/2014/main" id="{89098846-AA98-44F9-A047-FE20457D1772}"/>
                </a:ext>
              </a:extLst>
            </p:cNvPr>
            <p:cNvSpPr>
              <a:spLocks noChangeArrowheads="1"/>
            </p:cNvSpPr>
            <p:nvPr/>
          </p:nvSpPr>
          <p:spPr bwMode="auto">
            <a:xfrm>
              <a:off x="-821463" y="3706389"/>
              <a:ext cx="7825803" cy="369332"/>
            </a:xfrm>
            <a:prstGeom prst="rect">
              <a:avLst/>
            </a:prstGeom>
            <a:noFill/>
            <a:ln w="9525">
              <a:noFill/>
              <a:miter lim="800000"/>
              <a:headEnd/>
              <a:tailEnd/>
            </a:ln>
          </p:spPr>
          <p:txBody>
            <a:bodyPr wrap="square">
              <a:spAutoFit/>
            </a:bodyPr>
            <a:lstStyle/>
            <a:p>
              <a:pPr marL="432000" marR="0" lvl="0" indent="-36000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Go to </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www.gov.uk/student-finance/who-qualifies</a:t>
              </a:r>
              <a:r>
                <a:rPr kumimoji="0" lang="en-GB" sz="18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for more information</a:t>
              </a:r>
            </a:p>
          </p:txBody>
        </p:sp>
        <p:sp>
          <p:nvSpPr>
            <p:cNvPr id="30" name="Oval 29">
              <a:extLst>
                <a:ext uri="{FF2B5EF4-FFF2-40B4-BE49-F238E27FC236}">
                  <a16:creationId xmlns:a16="http://schemas.microsoft.com/office/drawing/2014/main" id="{A35589E6-09AB-43AF-AD7C-23D1F4B8E765}"/>
                </a:ext>
              </a:extLst>
            </p:cNvPr>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1" name="TextBox 30">
              <a:extLst>
                <a:ext uri="{FF2B5EF4-FFF2-40B4-BE49-F238E27FC236}">
                  <a16:creationId xmlns:a16="http://schemas.microsoft.com/office/drawing/2014/main" id="{C00BA5B3-4609-46CC-8E58-34118BEF8B87}"/>
                </a:ext>
              </a:extLst>
            </p:cNvPr>
            <p:cNvSpPr txBox="1"/>
            <p:nvPr/>
          </p:nvSpPr>
          <p:spPr>
            <a:xfrm>
              <a:off x="-1351128" y="3432097"/>
              <a:ext cx="423906"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a:ea typeface="+mn-ea"/>
                  <a:cs typeface="+mn-cs"/>
                </a:rPr>
                <a:t>i</a:t>
              </a:r>
            </a:p>
          </p:txBody>
        </p:sp>
      </p:grpSp>
    </p:spTree>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14067" y="2592235"/>
            <a:ext cx="7881325" cy="2185214"/>
          </a:xfrm>
          <a:prstGeom prst="rect">
            <a:avLst/>
          </a:prstGeom>
          <a:noFill/>
        </p:spPr>
        <p:txBody>
          <a:bodyPr wrap="none" rtlCol="0">
            <a:spAutoFit/>
          </a:bodyPr>
          <a:lstStyle/>
          <a:p>
            <a:r>
              <a:rPr lang="en-GB" sz="4000" dirty="0">
                <a:solidFill>
                  <a:schemeClr val="bg1"/>
                </a:solidFill>
                <a:latin typeface="Arial" pitchFamily="34" charset="0"/>
                <a:cs typeface="Arial" pitchFamily="34" charset="0"/>
              </a:rPr>
              <a:t>STUDENT FINANCE OVERVIEW</a:t>
            </a:r>
          </a:p>
          <a:p>
            <a:r>
              <a:rPr lang="en-GB" sz="2800" dirty="0">
                <a:solidFill>
                  <a:schemeClr val="bg1"/>
                </a:solidFill>
                <a:latin typeface="Arial" pitchFamily="34" charset="0"/>
                <a:cs typeface="Arial" pitchFamily="34" charset="0"/>
              </a:rPr>
              <a:t>WHAT SUPPORT COULD YOU GET?  </a:t>
            </a:r>
          </a:p>
          <a:p>
            <a:endParaRPr lang="en-GB" sz="3600" dirty="0">
              <a:solidFill>
                <a:schemeClr val="bg1"/>
              </a:solidFill>
              <a:latin typeface="Arial" pitchFamily="34" charset="0"/>
              <a:cs typeface="Arial" pitchFamily="34" charset="0"/>
            </a:endParaRPr>
          </a:p>
          <a:p>
            <a:r>
              <a:rPr lang="en-GB" sz="3200" dirty="0">
                <a:solidFill>
                  <a:schemeClr val="bg1"/>
                </a:solidFill>
                <a:latin typeface="Arial" pitchFamily="34" charset="0"/>
                <a:cs typeface="Arial" pitchFamily="34" charset="0"/>
              </a:rPr>
              <a:t>ACADEMIC YEAR 2020/21</a:t>
            </a:r>
          </a:p>
        </p:txBody>
      </p:sp>
    </p:spTree>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14"/>
          <p:cNvSpPr txBox="1">
            <a:spLocks noChangeArrowheads="1"/>
          </p:cNvSpPr>
          <p:nvPr/>
        </p:nvSpPr>
        <p:spPr bwMode="auto">
          <a:xfrm>
            <a:off x="258489" y="308162"/>
            <a:ext cx="5754688" cy="815608"/>
          </a:xfrm>
          <a:prstGeom prst="rect">
            <a:avLst/>
          </a:prstGeom>
          <a:noFill/>
          <a:ln w="9525">
            <a:noFill/>
            <a:miter lim="800000"/>
            <a:headEnd/>
            <a:tailEnd/>
          </a:ln>
        </p:spPr>
        <p:txBody>
          <a:bodyPr lIns="0" tIns="0" rIns="0" bIns="0">
            <a:spAutoFit/>
          </a:bodyPr>
          <a:lstStyle/>
          <a:p>
            <a:pPr>
              <a:spcAft>
                <a:spcPts val="600"/>
              </a:spcAft>
            </a:pPr>
            <a:r>
              <a:rPr lang="en-US" sz="2800" dirty="0">
                <a:solidFill>
                  <a:srgbClr val="1983AE"/>
                </a:solidFill>
                <a:latin typeface="Arial" pitchFamily="34" charset="0"/>
                <a:cs typeface="Arial" pitchFamily="34" charset="0"/>
              </a:rPr>
              <a:t>STUDENT FINANCE ENGLAND</a:t>
            </a:r>
            <a:endParaRPr lang="en-US" sz="2800" dirty="0">
              <a:solidFill>
                <a:srgbClr val="0070C0"/>
              </a:solidFill>
              <a:latin typeface="Arial" pitchFamily="34" charset="0"/>
              <a:cs typeface="Arial" pitchFamily="34" charset="0"/>
            </a:endParaRPr>
          </a:p>
          <a:p>
            <a:pPr>
              <a:spcAft>
                <a:spcPts val="600"/>
              </a:spcAft>
            </a:pPr>
            <a:r>
              <a:rPr lang="en-US" sz="2000" dirty="0">
                <a:latin typeface="Arial" pitchFamily="34" charset="0"/>
                <a:cs typeface="Arial" pitchFamily="34" charset="0"/>
              </a:rPr>
              <a:t>AN INTRODUCTION</a:t>
            </a:r>
          </a:p>
        </p:txBody>
      </p:sp>
      <p:sp>
        <p:nvSpPr>
          <p:cNvPr id="5" name="Rectangle 1"/>
          <p:cNvSpPr>
            <a:spLocks noChangeArrowheads="1"/>
          </p:cNvSpPr>
          <p:nvPr/>
        </p:nvSpPr>
        <p:spPr bwMode="auto">
          <a:xfrm>
            <a:off x="217037" y="1717387"/>
            <a:ext cx="9144000" cy="3929281"/>
          </a:xfrm>
          <a:prstGeom prst="rect">
            <a:avLst/>
          </a:prstGeom>
          <a:noFill/>
          <a:ln w="9525">
            <a:noFill/>
            <a:miter lim="800000"/>
            <a:headEnd/>
            <a:tailEnd/>
          </a:ln>
        </p:spPr>
        <p:txBody>
          <a:bodyPr anchor="ctr">
            <a:spAutoFit/>
          </a:bodyPr>
          <a:lstStyle/>
          <a:p>
            <a:pPr marL="360000" indent="-358775"/>
            <a:r>
              <a:rPr lang="en-US" dirty="0">
                <a:latin typeface="Arial" pitchFamily="34" charset="0"/>
                <a:ea typeface="Times New Roman" pitchFamily="18" charset="0"/>
                <a:cs typeface="Arial" pitchFamily="34" charset="0"/>
              </a:rPr>
              <a:t>Student Finance England provide financial support on behalf of the UK government </a:t>
            </a:r>
          </a:p>
          <a:p>
            <a:pPr marL="360000" indent="-358775"/>
            <a:r>
              <a:rPr lang="en-US" dirty="0">
                <a:latin typeface="Arial" pitchFamily="34" charset="0"/>
                <a:ea typeface="Times New Roman" pitchFamily="18" charset="0"/>
                <a:cs typeface="Arial" pitchFamily="34" charset="0"/>
              </a:rPr>
              <a:t>to eligible students from England entering higher education in the UK:  </a:t>
            </a:r>
          </a:p>
          <a:p>
            <a:pPr marL="431800" indent="-358775">
              <a:buFont typeface="Arial" pitchFamily="34" charset="0"/>
              <a:buChar char="•"/>
            </a:pPr>
            <a:endParaRPr lang="en-US" dirty="0">
              <a:latin typeface="Arial" pitchFamily="34" charset="0"/>
              <a:ea typeface="Times New Roman" pitchFamily="18" charset="0"/>
              <a:cs typeface="Arial" pitchFamily="34" charset="0"/>
            </a:endParaRPr>
          </a:p>
          <a:p>
            <a:pPr marL="431800" indent="-358775">
              <a:buFont typeface="Arial" pitchFamily="34" charset="0"/>
              <a:buChar char="•"/>
            </a:pPr>
            <a:r>
              <a:rPr lang="en-GB" dirty="0">
                <a:latin typeface="Arial" pitchFamily="34" charset="0"/>
                <a:ea typeface="Times New Roman" pitchFamily="18" charset="0"/>
                <a:cs typeface="Arial" pitchFamily="34" charset="0"/>
              </a:rPr>
              <a:t>Two main costs you will have while studying are tuition fees and living costs</a:t>
            </a:r>
          </a:p>
          <a:p>
            <a:pPr marL="431800" indent="-358775">
              <a:buFont typeface="Arial" pitchFamily="34" charset="0"/>
              <a:buChar char="•"/>
            </a:pPr>
            <a:endParaRPr lang="en-GB" dirty="0">
              <a:latin typeface="Arial" pitchFamily="34" charset="0"/>
              <a:ea typeface="Times New Roman" pitchFamily="18" charset="0"/>
              <a:cs typeface="Arial" pitchFamily="34" charset="0"/>
            </a:endParaRPr>
          </a:p>
          <a:p>
            <a:pPr marL="360000" indent="-358775"/>
            <a:r>
              <a:rPr lang="en-GB" b="1" dirty="0">
                <a:latin typeface="Arial" pitchFamily="34" charset="0"/>
                <a:ea typeface="Times New Roman" pitchFamily="18" charset="0"/>
                <a:cs typeface="Arial" pitchFamily="34" charset="0"/>
              </a:rPr>
              <a:t>SFE make finance available to help students with both</a:t>
            </a:r>
          </a:p>
          <a:p>
            <a:pPr marL="431800" indent="-358775" eaLnBrk="0" hangingPunct="0">
              <a:buFont typeface="Arial" pitchFamily="34" charset="0"/>
              <a:buChar char="•"/>
            </a:pPr>
            <a:endParaRPr lang="en-US" dirty="0">
              <a:latin typeface="Arial" pitchFamily="34" charset="0"/>
              <a:ea typeface="Calibri" pitchFamily="34" charset="0"/>
              <a:cs typeface="Arial" pitchFamily="34" charset="0"/>
            </a:endParaRPr>
          </a:p>
          <a:p>
            <a:pPr marL="431800" indent="-358775" eaLnBrk="0" hangingPunct="0">
              <a:buFont typeface="Arial" pitchFamily="34" charset="0"/>
              <a:buChar char="•"/>
            </a:pPr>
            <a:r>
              <a:rPr lang="en-US" dirty="0">
                <a:latin typeface="Arial" pitchFamily="34" charset="0"/>
                <a:ea typeface="Calibri" pitchFamily="34" charset="0"/>
                <a:cs typeface="Arial" pitchFamily="34" charset="0"/>
              </a:rPr>
              <a:t>You may be able to get a range of financial help and support, depending on; </a:t>
            </a:r>
          </a:p>
          <a:p>
            <a:pPr marL="431800" indent="-358775" eaLnBrk="0" hangingPunct="0"/>
            <a:endParaRPr lang="en-US" dirty="0">
              <a:latin typeface="Arial" pitchFamily="34" charset="0"/>
              <a:ea typeface="Calibri" pitchFamily="34" charset="0"/>
              <a:cs typeface="Arial" pitchFamily="34" charset="0"/>
            </a:endParaRPr>
          </a:p>
          <a:p>
            <a:pPr marL="720000" indent="-358775" eaLnBrk="0" hangingPunct="0">
              <a:spcAft>
                <a:spcPts val="2000"/>
              </a:spcAft>
              <a:buFont typeface="Arial" pitchFamily="34" charset="0"/>
              <a:buChar char="•"/>
            </a:pPr>
            <a:r>
              <a:rPr lang="en-US" dirty="0">
                <a:latin typeface="Arial" pitchFamily="34" charset="0"/>
                <a:ea typeface="Calibri" pitchFamily="34" charset="0"/>
                <a:cs typeface="Arial" pitchFamily="34" charset="0"/>
              </a:rPr>
              <a:t>Your course and where you live and study</a:t>
            </a:r>
          </a:p>
          <a:p>
            <a:pPr marL="720000" indent="-358775" eaLnBrk="0" hangingPunct="0">
              <a:spcAft>
                <a:spcPts val="2000"/>
              </a:spcAft>
              <a:buFont typeface="Arial" pitchFamily="34" charset="0"/>
              <a:buChar char="•"/>
            </a:pPr>
            <a:r>
              <a:rPr lang="en-US" dirty="0">
                <a:latin typeface="Arial" pitchFamily="34" charset="0"/>
                <a:ea typeface="Calibri" pitchFamily="34" charset="0"/>
                <a:cs typeface="Arial" pitchFamily="34" charset="0"/>
              </a:rPr>
              <a:t>Your household income</a:t>
            </a:r>
          </a:p>
          <a:p>
            <a:pPr marL="720000" indent="-358775" eaLnBrk="0" hangingPunct="0">
              <a:spcAft>
                <a:spcPts val="1200"/>
              </a:spcAft>
              <a:buFont typeface="Arial" pitchFamily="34" charset="0"/>
              <a:buChar char="•"/>
            </a:pPr>
            <a:r>
              <a:rPr lang="en-US" dirty="0">
                <a:latin typeface="Arial" pitchFamily="34" charset="0"/>
                <a:ea typeface="Calibri" pitchFamily="34" charset="0"/>
                <a:cs typeface="Arial" pitchFamily="34" charset="0"/>
              </a:rPr>
              <a:t>Your personal circumstances</a:t>
            </a:r>
          </a:p>
        </p:txBody>
      </p:sp>
      <p:grpSp>
        <p:nvGrpSpPr>
          <p:cNvPr id="2" name="Group 9"/>
          <p:cNvGrpSpPr/>
          <p:nvPr/>
        </p:nvGrpSpPr>
        <p:grpSpPr>
          <a:xfrm>
            <a:off x="204711" y="5738588"/>
            <a:ext cx="8618056" cy="923330"/>
            <a:chOff x="-1583146" y="3432097"/>
            <a:chExt cx="8618056" cy="923330"/>
          </a:xfrm>
        </p:grpSpPr>
        <p:sp>
          <p:nvSpPr>
            <p:cNvPr id="7" name="Rounded Rectangle 6"/>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8" name="Rectangle 7"/>
            <p:cNvSpPr>
              <a:spLocks noChangeArrowheads="1"/>
            </p:cNvSpPr>
            <p:nvPr/>
          </p:nvSpPr>
          <p:spPr bwMode="auto">
            <a:xfrm>
              <a:off x="-821463" y="3576369"/>
              <a:ext cx="7825803" cy="646331"/>
            </a:xfrm>
            <a:prstGeom prst="rect">
              <a:avLst/>
            </a:prstGeom>
            <a:noFill/>
            <a:ln w="9525">
              <a:noFill/>
              <a:miter lim="800000"/>
              <a:headEnd/>
              <a:tailEnd/>
            </a:ln>
          </p:spPr>
          <p:txBody>
            <a:bodyPr wrap="square">
              <a:spAutoFit/>
            </a:bodyPr>
            <a:lstStyle/>
            <a:p>
              <a:pPr marL="432000" indent="-360000">
                <a:defRPr/>
              </a:pPr>
              <a:r>
                <a:rPr lang="en-GB" dirty="0">
                  <a:latin typeface="Arial" pitchFamily="34" charset="0"/>
                  <a:cs typeface="Arial" pitchFamily="34" charset="0"/>
                </a:rPr>
                <a:t>Figures in this presentation are for academic year 2020/21 and subject to </a:t>
              </a:r>
            </a:p>
            <a:p>
              <a:pPr marL="432000" indent="-360000">
                <a:defRPr/>
              </a:pPr>
              <a:r>
                <a:rPr lang="en-GB" dirty="0">
                  <a:latin typeface="Arial" pitchFamily="34" charset="0"/>
                  <a:cs typeface="Arial" pitchFamily="34" charset="0"/>
                </a:rPr>
                <a:t>change based on government policy</a:t>
              </a:r>
            </a:p>
          </p:txBody>
        </p:sp>
        <p:sp>
          <p:nvSpPr>
            <p:cNvPr id="9" name="Oval 8"/>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TextBox 9"/>
            <p:cNvSpPr txBox="1"/>
            <p:nvPr/>
          </p:nvSpPr>
          <p:spPr>
            <a:xfrm>
              <a:off x="-1351128" y="3432097"/>
              <a:ext cx="423906" cy="923330"/>
            </a:xfrm>
            <a:prstGeom prst="rect">
              <a:avLst/>
            </a:prstGeom>
            <a:noFill/>
          </p:spPr>
          <p:txBody>
            <a:bodyPr wrap="square" rtlCol="0">
              <a:spAutoFit/>
            </a:bodyPr>
            <a:lstStyle/>
            <a:p>
              <a:r>
                <a:rPr lang="en-GB" sz="5400" b="1" dirty="0">
                  <a:solidFill>
                    <a:schemeClr val="bg1"/>
                  </a:solidFill>
                </a:rPr>
                <a:t>i</a:t>
              </a:r>
            </a:p>
          </p:txBody>
        </p:sp>
      </p:gr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6"/>
          <p:cNvSpPr txBox="1">
            <a:spLocks noChangeArrowheads="1"/>
          </p:cNvSpPr>
          <p:nvPr/>
        </p:nvSpPr>
        <p:spPr bwMode="auto">
          <a:xfrm>
            <a:off x="212189" y="1684291"/>
            <a:ext cx="8613776" cy="3970318"/>
          </a:xfrm>
          <a:prstGeom prst="rect">
            <a:avLst/>
          </a:prstGeom>
          <a:noFill/>
          <a:ln w="9525">
            <a:noFill/>
            <a:miter lim="800000"/>
            <a:headEnd/>
            <a:tailEnd/>
          </a:ln>
        </p:spPr>
        <p:txBody>
          <a:bodyPr wrap="square">
            <a:spAutoFit/>
          </a:bodyPr>
          <a:lstStyle/>
          <a:p>
            <a:pPr marL="360000" indent="-360000"/>
            <a:r>
              <a:rPr lang="en-GB" dirty="0">
                <a:latin typeface="Arial" pitchFamily="34" charset="0"/>
                <a:cs typeface="Arial" pitchFamily="34" charset="0"/>
              </a:rPr>
              <a:t>For academic year 2020/21, Approved (Fee Cap) Higher Education providers can</a:t>
            </a:r>
          </a:p>
          <a:p>
            <a:pPr marL="360000" indent="-360000"/>
            <a:r>
              <a:rPr lang="en-GB" dirty="0">
                <a:latin typeface="Arial" pitchFamily="34" charset="0"/>
                <a:cs typeface="Arial" pitchFamily="34" charset="0"/>
              </a:rPr>
              <a:t>charge full-time students tuition fees of </a:t>
            </a:r>
            <a:r>
              <a:rPr lang="en-GB" b="1" dirty="0">
                <a:latin typeface="Arial" pitchFamily="34" charset="0"/>
                <a:cs typeface="Arial" pitchFamily="34" charset="0"/>
              </a:rPr>
              <a:t>up to £9,250:</a:t>
            </a:r>
          </a:p>
          <a:p>
            <a:pPr marL="360000" indent="-360000"/>
            <a:endParaRPr lang="en-GB" b="1" dirty="0">
              <a:latin typeface="Arial" pitchFamily="34" charset="0"/>
              <a:cs typeface="Arial" pitchFamily="34" charset="0"/>
            </a:endParaRPr>
          </a:p>
          <a:p>
            <a:pPr marL="360000" indent="-360000"/>
            <a:r>
              <a:rPr lang="en-GB" dirty="0">
                <a:latin typeface="Arial" pitchFamily="34" charset="0"/>
                <a:cs typeface="Arial" pitchFamily="34" charset="0"/>
              </a:rPr>
              <a:t>With tuition fees of up to £9,250, can you afford to study in higher education?</a:t>
            </a:r>
          </a:p>
          <a:p>
            <a:pPr marL="360000" indent="-360000"/>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Eligible students </a:t>
            </a:r>
            <a:r>
              <a:rPr lang="en-GB" b="1" dirty="0">
                <a:latin typeface="Arial" pitchFamily="34" charset="0"/>
                <a:cs typeface="Arial" pitchFamily="34" charset="0"/>
              </a:rPr>
              <a:t>won’t </a:t>
            </a:r>
            <a:r>
              <a:rPr lang="en-GB" dirty="0">
                <a:latin typeface="Arial" pitchFamily="34" charset="0"/>
                <a:cs typeface="Arial" pitchFamily="34" charset="0"/>
              </a:rPr>
              <a:t>have to pay any tuition fees up front</a:t>
            </a:r>
          </a:p>
          <a:p>
            <a:pPr marL="360000" indent="-360000">
              <a:buFont typeface="Arial" pitchFamily="34" charset="0"/>
              <a:buChar char="•"/>
            </a:pPr>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A Tuition Fee Loan is available to cover the fee* charged by a provider</a:t>
            </a:r>
          </a:p>
          <a:p>
            <a:pPr marL="360000" indent="-360000"/>
            <a:endParaRPr lang="en-GB" dirty="0">
              <a:latin typeface="Arial" pitchFamily="34" charset="0"/>
              <a:cs typeface="Arial" pitchFamily="34" charset="0"/>
            </a:endParaRPr>
          </a:p>
          <a:p>
            <a:pPr marL="360000" indent="-360000">
              <a:buFont typeface="Arial" panose="020B0604020202020204" pitchFamily="34" charset="0"/>
              <a:buChar char="•"/>
            </a:pPr>
            <a:r>
              <a:rPr lang="en-GB" dirty="0">
                <a:latin typeface="Arial" pitchFamily="34" charset="0"/>
                <a:cs typeface="Arial" pitchFamily="34" charset="0"/>
              </a:rPr>
              <a:t>Or up to £6,165 is available for courses at ‘Approved’ HE providers </a:t>
            </a:r>
          </a:p>
          <a:p>
            <a:pPr marL="360000" indent="-360000"/>
            <a:endParaRPr lang="en-GB" dirty="0">
              <a:latin typeface="Arial" pitchFamily="34" charset="0"/>
              <a:cs typeface="Arial" pitchFamily="34" charset="0"/>
            </a:endParaRPr>
          </a:p>
          <a:p>
            <a:pPr marL="360000" indent="-360000">
              <a:buFont typeface="Arial" pitchFamily="34" charset="0"/>
              <a:buChar char="•"/>
            </a:pPr>
            <a:r>
              <a:rPr lang="en-GB" dirty="0">
                <a:latin typeface="Arial" pitchFamily="34" charset="0"/>
                <a:cs typeface="Arial" pitchFamily="34" charset="0"/>
              </a:rPr>
              <a:t>A Tuition Fee Loan </a:t>
            </a:r>
            <a:r>
              <a:rPr lang="en-GB" b="1" dirty="0">
                <a:latin typeface="Arial" pitchFamily="34" charset="0"/>
                <a:cs typeface="Arial" pitchFamily="34" charset="0"/>
              </a:rPr>
              <a:t>doesn’t depend on household income</a:t>
            </a:r>
          </a:p>
          <a:p>
            <a:pPr marL="360000" indent="-360000"/>
            <a:r>
              <a:rPr lang="en-GB" dirty="0">
                <a:latin typeface="Arial" pitchFamily="34" charset="0"/>
                <a:cs typeface="Arial" pitchFamily="34" charset="0"/>
              </a:rPr>
              <a:t>	</a:t>
            </a:r>
          </a:p>
          <a:p>
            <a:pPr marL="360000" indent="-360000">
              <a:buFont typeface="Arial" pitchFamily="34" charset="0"/>
              <a:buChar char="•"/>
            </a:pPr>
            <a:r>
              <a:rPr lang="en-GB" dirty="0">
                <a:latin typeface="Arial" pitchFamily="34" charset="0"/>
                <a:cs typeface="Arial" pitchFamily="34" charset="0"/>
              </a:rPr>
              <a:t>SFE pay a Tuition Fee Loan directly to your university or college </a:t>
            </a:r>
          </a:p>
        </p:txBody>
      </p:sp>
      <p:sp>
        <p:nvSpPr>
          <p:cNvPr id="4" name="TextBox 3"/>
          <p:cNvSpPr txBox="1">
            <a:spLocks noChangeArrowheads="1"/>
          </p:cNvSpPr>
          <p:nvPr/>
        </p:nvSpPr>
        <p:spPr bwMode="auto">
          <a:xfrm>
            <a:off x="257613" y="309136"/>
            <a:ext cx="7050691"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DD4814"/>
                </a:solidFill>
                <a:latin typeface="Arial" pitchFamily="34" charset="0"/>
                <a:cs typeface="Arial" pitchFamily="34" charset="0"/>
              </a:rPr>
              <a:t>STUDENT FINANCE 2020/21</a:t>
            </a:r>
          </a:p>
          <a:p>
            <a:pPr>
              <a:spcAft>
                <a:spcPts val="600"/>
              </a:spcAft>
            </a:pPr>
            <a:r>
              <a:rPr lang="en-US" sz="2000" dirty="0">
                <a:solidFill>
                  <a:prstClr val="black"/>
                </a:solidFill>
                <a:latin typeface="Arial" pitchFamily="34" charset="0"/>
                <a:cs typeface="Arial" pitchFamily="34" charset="0"/>
              </a:rPr>
              <a:t>TUITION FEES AND LOANS</a:t>
            </a:r>
          </a:p>
        </p:txBody>
      </p:sp>
      <p:grpSp>
        <p:nvGrpSpPr>
          <p:cNvPr id="2" name="Group 9"/>
          <p:cNvGrpSpPr/>
          <p:nvPr/>
        </p:nvGrpSpPr>
        <p:grpSpPr>
          <a:xfrm>
            <a:off x="204711" y="5738588"/>
            <a:ext cx="8912395" cy="923330"/>
            <a:chOff x="-1583146" y="3432097"/>
            <a:chExt cx="8912395" cy="923330"/>
          </a:xfrm>
        </p:grpSpPr>
        <p:sp>
          <p:nvSpPr>
            <p:cNvPr id="6" name="Rounded Rectangle 5"/>
            <p:cNvSpPr/>
            <p:nvPr/>
          </p:nvSpPr>
          <p:spPr>
            <a:xfrm>
              <a:off x="-1379504" y="3523398"/>
              <a:ext cx="8414414" cy="742097"/>
            </a:xfrm>
            <a:prstGeom prst="roundRect">
              <a:avLst/>
            </a:prstGeom>
            <a:solidFill>
              <a:schemeClr val="bg1"/>
            </a:solidFill>
            <a:ln w="3810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p:cNvSpPr>
              <a:spLocks noChangeArrowheads="1"/>
            </p:cNvSpPr>
            <p:nvPr/>
          </p:nvSpPr>
          <p:spPr bwMode="auto">
            <a:xfrm>
              <a:off x="-848357" y="3577799"/>
              <a:ext cx="8177606" cy="646331"/>
            </a:xfrm>
            <a:prstGeom prst="rect">
              <a:avLst/>
            </a:prstGeom>
            <a:noFill/>
            <a:ln w="9525">
              <a:noFill/>
              <a:miter lim="800000"/>
              <a:headEnd/>
              <a:tailEnd/>
            </a:ln>
          </p:spPr>
          <p:txBody>
            <a:bodyPr wrap="square">
              <a:spAutoFit/>
            </a:bodyPr>
            <a:lstStyle/>
            <a:p>
              <a:pPr marL="432000" indent="-360000">
                <a:defRPr/>
              </a:pPr>
              <a:r>
                <a:rPr lang="en-GB" dirty="0">
                  <a:latin typeface="Arial" pitchFamily="34" charset="0"/>
                  <a:cs typeface="Arial" pitchFamily="34" charset="0"/>
                </a:rPr>
                <a:t>*Up to </a:t>
              </a:r>
              <a:r>
                <a:rPr lang="en-GB" b="1" dirty="0">
                  <a:latin typeface="Arial" pitchFamily="34" charset="0"/>
                  <a:cs typeface="Arial" pitchFamily="34" charset="0"/>
                </a:rPr>
                <a:t>£11,100 </a:t>
              </a:r>
              <a:r>
                <a:rPr lang="en-GB" dirty="0">
                  <a:latin typeface="Arial" pitchFamily="34" charset="0"/>
                  <a:cs typeface="Arial" pitchFamily="34" charset="0"/>
                </a:rPr>
                <a:t>for Accelerated Degree courses at Approved (Fee Cap)</a:t>
              </a:r>
            </a:p>
            <a:p>
              <a:pPr marL="432000" indent="-360000">
                <a:defRPr/>
              </a:pPr>
              <a:r>
                <a:rPr lang="en-GB" dirty="0">
                  <a:latin typeface="Arial" pitchFamily="34" charset="0"/>
                  <a:cs typeface="Arial" pitchFamily="34" charset="0"/>
                </a:rPr>
                <a:t> providers with OfS Access/Participation Plan and TEF award</a:t>
              </a:r>
              <a:endParaRPr lang="en-GB" b="1" dirty="0">
                <a:latin typeface="Arial" pitchFamily="34" charset="0"/>
                <a:cs typeface="Arial" pitchFamily="34" charset="0"/>
              </a:endParaRPr>
            </a:p>
          </p:txBody>
        </p:sp>
        <p:sp>
          <p:nvSpPr>
            <p:cNvPr id="8" name="Oval 7"/>
            <p:cNvSpPr/>
            <p:nvPr/>
          </p:nvSpPr>
          <p:spPr>
            <a:xfrm>
              <a:off x="-1583146" y="3493825"/>
              <a:ext cx="818871" cy="818871"/>
            </a:xfrm>
            <a:prstGeom prst="ellipse">
              <a:avLst/>
            </a:prstGeom>
            <a:solidFill>
              <a:srgbClr val="002060"/>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9" name="TextBox 8"/>
            <p:cNvSpPr txBox="1"/>
            <p:nvPr/>
          </p:nvSpPr>
          <p:spPr>
            <a:xfrm>
              <a:off x="-1351128" y="3432097"/>
              <a:ext cx="423906" cy="923330"/>
            </a:xfrm>
            <a:prstGeom prst="rect">
              <a:avLst/>
            </a:prstGeom>
            <a:noFill/>
          </p:spPr>
          <p:txBody>
            <a:bodyPr wrap="square" rtlCol="0">
              <a:spAutoFit/>
            </a:bodyPr>
            <a:lstStyle/>
            <a:p>
              <a:r>
                <a:rPr lang="en-GB" sz="5400" b="1" dirty="0">
                  <a:solidFill>
                    <a:schemeClr val="bg1"/>
                  </a:solidFill>
                </a:rPr>
                <a:t>i</a:t>
              </a:r>
            </a:p>
          </p:txBody>
        </p:sp>
      </p:gr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6"/>
          <p:cNvSpPr txBox="1">
            <a:spLocks noChangeArrowheads="1"/>
          </p:cNvSpPr>
          <p:nvPr/>
        </p:nvSpPr>
        <p:spPr bwMode="auto">
          <a:xfrm>
            <a:off x="217292" y="1921973"/>
            <a:ext cx="8940800" cy="4278094"/>
          </a:xfrm>
          <a:prstGeom prst="rect">
            <a:avLst/>
          </a:prstGeom>
          <a:noFill/>
          <a:ln w="9525">
            <a:noFill/>
            <a:miter lim="800000"/>
            <a:headEnd/>
            <a:tailEnd/>
          </a:ln>
        </p:spPr>
        <p:txBody>
          <a:bodyPr>
            <a:spAutoFit/>
          </a:bodyPr>
          <a:lstStyle/>
          <a:p>
            <a:pPr marL="360000" indent="-358775"/>
            <a:r>
              <a:rPr lang="en-GB" dirty="0">
                <a:latin typeface="Arial" pitchFamily="34" charset="0"/>
                <a:cs typeface="Arial" pitchFamily="34" charset="0"/>
              </a:rPr>
              <a:t>So that’s tuition fee’s covered, but what other support can you get?</a:t>
            </a:r>
          </a:p>
          <a:p>
            <a:pPr marL="360000" indent="-358775"/>
            <a:endParaRPr lang="en-GB" dirty="0">
              <a:latin typeface="Arial" pitchFamily="34" charset="0"/>
              <a:cs typeface="Arial" pitchFamily="34" charset="0"/>
            </a:endParaRPr>
          </a:p>
          <a:p>
            <a:pPr marL="360000" indent="-358775"/>
            <a:r>
              <a:rPr lang="en-GB" dirty="0">
                <a:latin typeface="Arial" pitchFamily="34" charset="0"/>
                <a:cs typeface="Arial" pitchFamily="34" charset="0"/>
              </a:rPr>
              <a:t>A Maintenance Loan is available to </a:t>
            </a:r>
            <a:r>
              <a:rPr lang="en-GB" b="1" dirty="0">
                <a:latin typeface="Arial" pitchFamily="34" charset="0"/>
                <a:cs typeface="Arial" pitchFamily="34" charset="0"/>
              </a:rPr>
              <a:t>help with your living costs </a:t>
            </a:r>
            <a:r>
              <a:rPr lang="en-GB" dirty="0">
                <a:latin typeface="Arial" pitchFamily="34" charset="0"/>
                <a:cs typeface="Arial" pitchFamily="34" charset="0"/>
              </a:rPr>
              <a:t>while in full-time </a:t>
            </a:r>
          </a:p>
          <a:p>
            <a:pPr marL="360000" indent="-358775"/>
            <a:r>
              <a:rPr lang="en-GB" dirty="0">
                <a:latin typeface="Arial" pitchFamily="34" charset="0"/>
                <a:cs typeface="Arial" pitchFamily="34" charset="0"/>
              </a:rPr>
              <a:t>higher education:</a:t>
            </a:r>
          </a:p>
          <a:p>
            <a:pPr marL="360000" indent="-358775"/>
            <a:endParaRPr lang="en-GB" dirty="0">
              <a:latin typeface="Arial" pitchFamily="34" charset="0"/>
              <a:cs typeface="Arial" pitchFamily="34" charset="0"/>
            </a:endParaRPr>
          </a:p>
          <a:p>
            <a:pPr marL="360000" indent="-358775">
              <a:buFont typeface="Arial" pitchFamily="34" charset="0"/>
              <a:buChar char="•"/>
            </a:pPr>
            <a:r>
              <a:rPr lang="en-GB" dirty="0">
                <a:latin typeface="Arial" pitchFamily="34" charset="0"/>
                <a:cs typeface="Arial" pitchFamily="34" charset="0"/>
              </a:rPr>
              <a:t>All eligible students are entitled to get some Maintenance Loan support</a:t>
            </a:r>
          </a:p>
          <a:p>
            <a:pPr marL="360000" indent="-358775">
              <a:buFont typeface="Arial" pitchFamily="34" charset="0"/>
              <a:buChar char="•"/>
            </a:pPr>
            <a:endParaRPr lang="en-GB" dirty="0">
              <a:latin typeface="Arial" pitchFamily="34" charset="0"/>
              <a:cs typeface="Arial" pitchFamily="34" charset="0"/>
            </a:endParaRPr>
          </a:p>
          <a:p>
            <a:pPr marL="360000" indent="-358775">
              <a:buFont typeface="Arial" pitchFamily="34" charset="0"/>
              <a:buChar char="•"/>
            </a:pPr>
            <a:r>
              <a:rPr lang="en-GB" dirty="0">
                <a:latin typeface="Arial" pitchFamily="34" charset="0"/>
                <a:cs typeface="Arial" pitchFamily="34" charset="0"/>
              </a:rPr>
              <a:t>The amount of Maintenance Loan you can get depends on your household </a:t>
            </a:r>
          </a:p>
          <a:p>
            <a:pPr marL="360000" indent="-358775"/>
            <a:r>
              <a:rPr lang="en-GB" dirty="0">
                <a:latin typeface="Arial" pitchFamily="34" charset="0"/>
                <a:cs typeface="Arial" pitchFamily="34" charset="0"/>
              </a:rPr>
              <a:t>	income and where you live and study</a:t>
            </a:r>
          </a:p>
          <a:p>
            <a:pPr marL="360000" indent="-358775">
              <a:buFont typeface="Arial" pitchFamily="34" charset="0"/>
              <a:buChar char="•"/>
            </a:pPr>
            <a:endParaRPr lang="en-GB" dirty="0">
              <a:latin typeface="Arial" pitchFamily="34" charset="0"/>
              <a:cs typeface="Arial" pitchFamily="34" charset="0"/>
            </a:endParaRPr>
          </a:p>
          <a:p>
            <a:pPr marL="360000" indent="-358775">
              <a:buFont typeface="Arial" pitchFamily="34" charset="0"/>
              <a:buChar char="•"/>
            </a:pPr>
            <a:r>
              <a:rPr lang="en-GB" dirty="0">
                <a:latin typeface="Arial" pitchFamily="34" charset="0"/>
                <a:cs typeface="Arial" pitchFamily="34" charset="0"/>
              </a:rPr>
              <a:t>Your Maintenance Loan is paid directly into your bank account each term</a:t>
            </a:r>
          </a:p>
          <a:p>
            <a:pPr marL="360000" indent="-358775">
              <a:buFont typeface="Arial" pitchFamily="34" charset="0"/>
              <a:buChar char="•"/>
            </a:pPr>
            <a:endParaRPr lang="en-GB" dirty="0">
              <a:latin typeface="Arial" pitchFamily="34" charset="0"/>
              <a:cs typeface="Arial" pitchFamily="34" charset="0"/>
            </a:endParaRPr>
          </a:p>
          <a:p>
            <a:pPr marL="360000" indent="-358775">
              <a:buFont typeface="Arial" pitchFamily="34" charset="0"/>
              <a:buChar char="•"/>
            </a:pPr>
            <a:r>
              <a:rPr lang="en-GB" dirty="0">
                <a:latin typeface="Arial" pitchFamily="34" charset="0"/>
                <a:cs typeface="Arial" pitchFamily="34" charset="0"/>
              </a:rPr>
              <a:t>Tuition Fee and Maintenance Loans do </a:t>
            </a:r>
            <a:r>
              <a:rPr lang="en-GB" b="1" dirty="0">
                <a:latin typeface="Arial" pitchFamily="34" charset="0"/>
                <a:cs typeface="Arial" pitchFamily="34" charset="0"/>
              </a:rPr>
              <a:t>have to be repaid </a:t>
            </a:r>
            <a:r>
              <a:rPr lang="en-GB" dirty="0">
                <a:latin typeface="Arial" pitchFamily="34" charset="0"/>
                <a:cs typeface="Arial" pitchFamily="34" charset="0"/>
              </a:rPr>
              <a:t>but not until you’ve </a:t>
            </a:r>
          </a:p>
          <a:p>
            <a:pPr marL="360000" indent="-358775"/>
            <a:r>
              <a:rPr lang="en-GB" dirty="0">
                <a:latin typeface="Arial" pitchFamily="34" charset="0"/>
                <a:cs typeface="Arial" pitchFamily="34" charset="0"/>
              </a:rPr>
              <a:t>	left university/college and your income is over the relevant threshold</a:t>
            </a:r>
          </a:p>
          <a:p>
            <a:pPr marL="360000" indent="-358775">
              <a:buFont typeface="Arial" pitchFamily="34" charset="0"/>
              <a:buChar char="•"/>
            </a:pPr>
            <a:endParaRPr lang="en-GB" sz="2000" dirty="0">
              <a:latin typeface="Arial" pitchFamily="34" charset="0"/>
              <a:cs typeface="Arial" pitchFamily="34" charset="0"/>
            </a:endParaRPr>
          </a:p>
        </p:txBody>
      </p:sp>
      <p:sp>
        <p:nvSpPr>
          <p:cNvPr id="7" name="TextBox 6"/>
          <p:cNvSpPr txBox="1">
            <a:spLocks noChangeArrowheads="1"/>
          </p:cNvSpPr>
          <p:nvPr/>
        </p:nvSpPr>
        <p:spPr bwMode="auto">
          <a:xfrm>
            <a:off x="257613" y="309136"/>
            <a:ext cx="7050691"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DD4814"/>
                </a:solidFill>
                <a:latin typeface="Arial" pitchFamily="34" charset="0"/>
                <a:cs typeface="Arial" pitchFamily="34" charset="0"/>
              </a:rPr>
              <a:t>STUDENT FINANCE 2020/21</a:t>
            </a:r>
          </a:p>
          <a:p>
            <a:pPr>
              <a:spcAft>
                <a:spcPts val="600"/>
              </a:spcAft>
            </a:pPr>
            <a:r>
              <a:rPr lang="en-US" sz="2000" dirty="0">
                <a:solidFill>
                  <a:prstClr val="black"/>
                </a:solidFill>
                <a:latin typeface="Arial" pitchFamily="34" charset="0"/>
                <a:cs typeface="Arial" pitchFamily="34" charset="0"/>
              </a:rPr>
              <a:t>MAINTENANCE (LIVING COST) LOANS</a:t>
            </a:r>
          </a:p>
        </p:txBody>
      </p:sp>
    </p:spTree>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2"/>
          <p:cNvGrpSpPr/>
          <p:nvPr/>
        </p:nvGrpSpPr>
        <p:grpSpPr>
          <a:xfrm>
            <a:off x="318482" y="2068000"/>
            <a:ext cx="7747366" cy="1323838"/>
            <a:chOff x="318482" y="1735420"/>
            <a:chExt cx="7747366" cy="1323838"/>
          </a:xfrm>
        </p:grpSpPr>
        <p:grpSp>
          <p:nvGrpSpPr>
            <p:cNvPr id="3" name="Group 46"/>
            <p:cNvGrpSpPr/>
            <p:nvPr/>
          </p:nvGrpSpPr>
          <p:grpSpPr>
            <a:xfrm>
              <a:off x="932899" y="1735420"/>
              <a:ext cx="7132949" cy="1323838"/>
              <a:chOff x="-2479054" y="3059212"/>
              <a:chExt cx="7132949" cy="1323838"/>
            </a:xfrm>
          </p:grpSpPr>
          <p:sp>
            <p:nvSpPr>
              <p:cNvPr id="42" name="Rounded Rectangle 41"/>
              <p:cNvSpPr/>
              <p:nvPr/>
            </p:nvSpPr>
            <p:spPr>
              <a:xfrm>
                <a:off x="-2479054" y="3302759"/>
                <a:ext cx="6627961" cy="873455"/>
              </a:xfrm>
              <a:prstGeom prst="roundRect">
                <a:avLst/>
              </a:prstGeom>
              <a:solidFill>
                <a:srgbClr val="002060"/>
              </a:solidFill>
              <a:ln w="38100">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6" name="Rectangle 5"/>
              <p:cNvSpPr/>
              <p:nvPr/>
            </p:nvSpPr>
            <p:spPr>
              <a:xfrm>
                <a:off x="-1689155" y="3421350"/>
                <a:ext cx="3689204" cy="646331"/>
              </a:xfrm>
              <a:prstGeom prst="rect">
                <a:avLst/>
              </a:prstGeom>
              <a:noFill/>
              <a:ln>
                <a:noFill/>
              </a:ln>
            </p:spPr>
            <p:txBody>
              <a:bodyPr anchor="ctr">
                <a:spAutoFit/>
              </a:bodyPr>
              <a:lstStyle/>
              <a:p>
                <a:pPr>
                  <a:defRPr/>
                </a:pPr>
                <a:r>
                  <a:rPr lang="en-GB" sz="2000" b="1" dirty="0">
                    <a:solidFill>
                      <a:prstClr val="white"/>
                    </a:solidFill>
                    <a:latin typeface="Arial" pitchFamily="34" charset="0"/>
                    <a:cs typeface="Arial" pitchFamily="34" charset="0"/>
                  </a:rPr>
                  <a:t>Parental Home Rate: </a:t>
                </a:r>
              </a:p>
              <a:p>
                <a:pPr>
                  <a:defRPr/>
                </a:pPr>
                <a:r>
                  <a:rPr lang="en-GB" sz="1600" dirty="0">
                    <a:solidFill>
                      <a:prstClr val="white"/>
                    </a:solidFill>
                    <a:latin typeface="Arial" pitchFamily="34" charset="0"/>
                    <a:cs typeface="Arial" pitchFamily="34" charset="0"/>
                  </a:rPr>
                  <a:t>Live at home while they study</a:t>
                </a:r>
              </a:p>
            </p:txBody>
          </p:sp>
          <p:sp>
            <p:nvSpPr>
              <p:cNvPr id="45" name="Rounded Rectangle 44"/>
              <p:cNvSpPr/>
              <p:nvPr/>
            </p:nvSpPr>
            <p:spPr>
              <a:xfrm>
                <a:off x="3002529" y="3214431"/>
                <a:ext cx="1651366" cy="1022040"/>
              </a:xfrm>
              <a:prstGeom prst="roundRect">
                <a:avLst/>
              </a:prstGeom>
              <a:solidFill>
                <a:schemeClr val="bg1"/>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prstClr val="black"/>
                    </a:solidFill>
                  </a:rPr>
                  <a:t>£7,747</a:t>
                </a:r>
              </a:p>
            </p:txBody>
          </p:sp>
          <p:sp>
            <p:nvSpPr>
              <p:cNvPr id="81" name="TextBox 80"/>
              <p:cNvSpPr txBox="1"/>
              <p:nvPr/>
            </p:nvSpPr>
            <p:spPr>
              <a:xfrm>
                <a:off x="3507175" y="3059212"/>
                <a:ext cx="755563" cy="1323838"/>
              </a:xfrm>
              <a:prstGeom prst="rect">
                <a:avLst/>
              </a:prstGeom>
              <a:noFill/>
            </p:spPr>
            <p:txBody>
              <a:bodyPr wrap="none" rtlCol="0">
                <a:spAutoFit/>
              </a:bodyPr>
              <a:lstStyle/>
              <a:p>
                <a:r>
                  <a:rPr lang="en-GB" sz="8000" b="1" dirty="0">
                    <a:solidFill>
                      <a:srgbClr val="1983AE">
                        <a:alpha val="20000"/>
                      </a:srgbClr>
                    </a:solidFill>
                    <a:latin typeface="Arial" pitchFamily="34" charset="0"/>
                    <a:cs typeface="Arial" pitchFamily="34" charset="0"/>
                  </a:rPr>
                  <a:t>£</a:t>
                </a:r>
              </a:p>
            </p:txBody>
          </p:sp>
        </p:grpSp>
        <p:pic>
          <p:nvPicPr>
            <p:cNvPr id="29" name="Picture 4" descr="C:\Users\rutterb\Desktop\1516 Templates &amp; Graphics\Turquoise icons -PNG\Household income.png"/>
            <p:cNvPicPr>
              <a:picLocks noChangeAspect="1" noChangeArrowheads="1"/>
            </p:cNvPicPr>
            <p:nvPr/>
          </p:nvPicPr>
          <p:blipFill>
            <a:blip r:embed="rId3" cstate="print"/>
            <a:srcRect/>
            <a:stretch>
              <a:fillRect/>
            </a:stretch>
          </p:blipFill>
          <p:spPr bwMode="auto">
            <a:xfrm>
              <a:off x="318482" y="1964337"/>
              <a:ext cx="1412580" cy="961981"/>
            </a:xfrm>
            <a:prstGeom prst="rect">
              <a:avLst/>
            </a:prstGeom>
            <a:noFill/>
          </p:spPr>
        </p:pic>
      </p:grpSp>
      <p:grpSp>
        <p:nvGrpSpPr>
          <p:cNvPr id="4" name="Group 33"/>
          <p:cNvGrpSpPr/>
          <p:nvPr/>
        </p:nvGrpSpPr>
        <p:grpSpPr>
          <a:xfrm>
            <a:off x="316507" y="3416478"/>
            <a:ext cx="7735671" cy="1323838"/>
            <a:chOff x="316507" y="3157048"/>
            <a:chExt cx="7735671" cy="1323838"/>
          </a:xfrm>
        </p:grpSpPr>
        <p:grpSp>
          <p:nvGrpSpPr>
            <p:cNvPr id="5" name="Group 47"/>
            <p:cNvGrpSpPr/>
            <p:nvPr/>
          </p:nvGrpSpPr>
          <p:grpSpPr>
            <a:xfrm>
              <a:off x="921503" y="3157048"/>
              <a:ext cx="7130675" cy="1323838"/>
              <a:chOff x="-2479054" y="3059212"/>
              <a:chExt cx="7130675" cy="1323838"/>
            </a:xfrm>
          </p:grpSpPr>
          <p:sp>
            <p:nvSpPr>
              <p:cNvPr id="54" name="Rounded Rectangle 53"/>
              <p:cNvSpPr/>
              <p:nvPr/>
            </p:nvSpPr>
            <p:spPr>
              <a:xfrm>
                <a:off x="-2479054" y="3302759"/>
                <a:ext cx="6434636" cy="873455"/>
              </a:xfrm>
              <a:prstGeom prst="roundRect">
                <a:avLst/>
              </a:prstGeom>
              <a:solidFill>
                <a:srgbClr val="002060"/>
              </a:solidFill>
              <a:ln w="38100">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1" name="Rectangle 50"/>
              <p:cNvSpPr/>
              <p:nvPr/>
            </p:nvSpPr>
            <p:spPr>
              <a:xfrm>
                <a:off x="-1675879" y="3421350"/>
                <a:ext cx="5295221" cy="646331"/>
              </a:xfrm>
              <a:prstGeom prst="rect">
                <a:avLst/>
              </a:prstGeom>
              <a:noFill/>
              <a:ln>
                <a:noFill/>
              </a:ln>
            </p:spPr>
            <p:txBody>
              <a:bodyPr wrap="square" anchor="ctr">
                <a:spAutoFit/>
              </a:bodyPr>
              <a:lstStyle/>
              <a:p>
                <a:pPr>
                  <a:defRPr/>
                </a:pPr>
                <a:r>
                  <a:rPr lang="en-GB" sz="2000" b="1" dirty="0">
                    <a:solidFill>
                      <a:prstClr val="white"/>
                    </a:solidFill>
                    <a:latin typeface="Arial" pitchFamily="34" charset="0"/>
                    <a:cs typeface="Arial" pitchFamily="34" charset="0"/>
                  </a:rPr>
                  <a:t>Elsewhere Rate: </a:t>
                </a:r>
              </a:p>
              <a:p>
                <a:pPr>
                  <a:defRPr/>
                </a:pPr>
                <a:r>
                  <a:rPr lang="en-GB" sz="1600" dirty="0">
                    <a:solidFill>
                      <a:prstClr val="white"/>
                    </a:solidFill>
                    <a:latin typeface="Arial" pitchFamily="34" charset="0"/>
                    <a:cs typeface="Arial" pitchFamily="34" charset="0"/>
                  </a:rPr>
                  <a:t>Live and study away from home outside London</a:t>
                </a:r>
              </a:p>
            </p:txBody>
          </p:sp>
          <p:sp>
            <p:nvSpPr>
              <p:cNvPr id="52" name="Rounded Rectangle 51"/>
              <p:cNvSpPr/>
              <p:nvPr/>
            </p:nvSpPr>
            <p:spPr>
              <a:xfrm>
                <a:off x="3002528" y="3214431"/>
                <a:ext cx="1649093" cy="1022040"/>
              </a:xfrm>
              <a:prstGeom prst="roundRect">
                <a:avLst/>
              </a:prstGeom>
              <a:solidFill>
                <a:schemeClr val="bg1"/>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prstClr val="black"/>
                    </a:solidFill>
                  </a:rPr>
                  <a:t>£9,203</a:t>
                </a:r>
              </a:p>
            </p:txBody>
          </p:sp>
          <p:sp>
            <p:nvSpPr>
              <p:cNvPr id="53" name="TextBox 52"/>
              <p:cNvSpPr txBox="1"/>
              <p:nvPr/>
            </p:nvSpPr>
            <p:spPr>
              <a:xfrm>
                <a:off x="3466231" y="3059212"/>
                <a:ext cx="755563" cy="1323838"/>
              </a:xfrm>
              <a:prstGeom prst="rect">
                <a:avLst/>
              </a:prstGeom>
              <a:noFill/>
            </p:spPr>
            <p:txBody>
              <a:bodyPr wrap="none" rtlCol="0">
                <a:spAutoFit/>
              </a:bodyPr>
              <a:lstStyle/>
              <a:p>
                <a:r>
                  <a:rPr lang="en-GB" sz="8000" b="1" dirty="0">
                    <a:solidFill>
                      <a:srgbClr val="1983AE">
                        <a:alpha val="20000"/>
                      </a:srgbClr>
                    </a:solidFill>
                    <a:latin typeface="Arial" pitchFamily="34" charset="0"/>
                    <a:cs typeface="Arial" pitchFamily="34" charset="0"/>
                  </a:rPr>
                  <a:t>£</a:t>
                </a:r>
              </a:p>
            </p:txBody>
          </p:sp>
        </p:grpSp>
        <p:pic>
          <p:nvPicPr>
            <p:cNvPr id="30" name="Picture 4" descr="C:\Users\rutterb\Desktop\1516 Templates &amp; Graphics\Turquoise icons -PNG\Household income.png"/>
            <p:cNvPicPr>
              <a:picLocks noChangeAspect="1" noChangeArrowheads="1"/>
            </p:cNvPicPr>
            <p:nvPr/>
          </p:nvPicPr>
          <p:blipFill>
            <a:blip r:embed="rId3" cstate="print"/>
            <a:srcRect/>
            <a:stretch>
              <a:fillRect/>
            </a:stretch>
          </p:blipFill>
          <p:spPr bwMode="auto">
            <a:xfrm>
              <a:off x="316507" y="3387362"/>
              <a:ext cx="1412580" cy="961981"/>
            </a:xfrm>
            <a:prstGeom prst="rect">
              <a:avLst/>
            </a:prstGeom>
            <a:noFill/>
          </p:spPr>
        </p:pic>
      </p:grpSp>
      <p:grpSp>
        <p:nvGrpSpPr>
          <p:cNvPr id="7" name="Group 34"/>
          <p:cNvGrpSpPr/>
          <p:nvPr/>
        </p:nvGrpSpPr>
        <p:grpSpPr>
          <a:xfrm>
            <a:off x="316507" y="4764620"/>
            <a:ext cx="7735671" cy="1323838"/>
            <a:chOff x="316507" y="4576440"/>
            <a:chExt cx="7735671" cy="1323838"/>
          </a:xfrm>
        </p:grpSpPr>
        <p:grpSp>
          <p:nvGrpSpPr>
            <p:cNvPr id="8" name="Group 55"/>
            <p:cNvGrpSpPr/>
            <p:nvPr/>
          </p:nvGrpSpPr>
          <p:grpSpPr>
            <a:xfrm>
              <a:off x="921503" y="4576440"/>
              <a:ext cx="7130675" cy="1323838"/>
              <a:chOff x="-2479054" y="3059212"/>
              <a:chExt cx="7130675" cy="1323838"/>
            </a:xfrm>
          </p:grpSpPr>
          <p:sp>
            <p:nvSpPr>
              <p:cNvPr id="65" name="Rounded Rectangle 64"/>
              <p:cNvSpPr/>
              <p:nvPr/>
            </p:nvSpPr>
            <p:spPr>
              <a:xfrm>
                <a:off x="-2479054" y="3302759"/>
                <a:ext cx="5986529" cy="873455"/>
              </a:xfrm>
              <a:prstGeom prst="roundRect">
                <a:avLst/>
              </a:prstGeom>
              <a:solidFill>
                <a:srgbClr val="002060"/>
              </a:solidFill>
              <a:ln w="38100">
                <a:solidFill>
                  <a:srgbClr val="1983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prstClr val="white"/>
                  </a:solidFill>
                </a:endParaRPr>
              </a:p>
            </p:txBody>
          </p:sp>
          <p:sp>
            <p:nvSpPr>
              <p:cNvPr id="58" name="Rectangle 57"/>
              <p:cNvSpPr/>
              <p:nvPr/>
            </p:nvSpPr>
            <p:spPr>
              <a:xfrm>
                <a:off x="-1675878" y="3421350"/>
                <a:ext cx="4803900" cy="646331"/>
              </a:xfrm>
              <a:prstGeom prst="rect">
                <a:avLst/>
              </a:prstGeom>
              <a:noFill/>
              <a:ln>
                <a:noFill/>
              </a:ln>
            </p:spPr>
            <p:txBody>
              <a:bodyPr wrap="square" anchor="ctr">
                <a:spAutoFit/>
              </a:bodyPr>
              <a:lstStyle/>
              <a:p>
                <a:pPr>
                  <a:defRPr/>
                </a:pPr>
                <a:r>
                  <a:rPr lang="en-GB" sz="2000" b="1" dirty="0">
                    <a:solidFill>
                      <a:prstClr val="white"/>
                    </a:solidFill>
                    <a:latin typeface="Arial" pitchFamily="34" charset="0"/>
                    <a:cs typeface="Arial" pitchFamily="34" charset="0"/>
                  </a:rPr>
                  <a:t>London Rate: </a:t>
                </a:r>
              </a:p>
              <a:p>
                <a:pPr>
                  <a:defRPr/>
                </a:pPr>
                <a:r>
                  <a:rPr lang="en-GB" sz="1600" dirty="0">
                    <a:solidFill>
                      <a:prstClr val="white"/>
                    </a:solidFill>
                    <a:latin typeface="Arial" pitchFamily="34" charset="0"/>
                    <a:cs typeface="Arial" pitchFamily="34" charset="0"/>
                  </a:rPr>
                  <a:t>Live and study away from home in London</a:t>
                </a:r>
              </a:p>
            </p:txBody>
          </p:sp>
          <p:sp>
            <p:nvSpPr>
              <p:cNvPr id="61" name="Rounded Rectangle 60"/>
              <p:cNvSpPr/>
              <p:nvPr/>
            </p:nvSpPr>
            <p:spPr>
              <a:xfrm>
                <a:off x="2975232" y="3214431"/>
                <a:ext cx="1676389" cy="1022040"/>
              </a:xfrm>
              <a:prstGeom prst="roundRect">
                <a:avLst/>
              </a:prstGeom>
              <a:solidFill>
                <a:schemeClr val="bg1"/>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prstClr val="black"/>
                    </a:solidFill>
                  </a:rPr>
                  <a:t>£12,010</a:t>
                </a:r>
              </a:p>
            </p:txBody>
          </p:sp>
          <p:sp>
            <p:nvSpPr>
              <p:cNvPr id="62" name="TextBox 61"/>
              <p:cNvSpPr txBox="1"/>
              <p:nvPr/>
            </p:nvSpPr>
            <p:spPr>
              <a:xfrm>
                <a:off x="3452583" y="3059212"/>
                <a:ext cx="755563" cy="1323838"/>
              </a:xfrm>
              <a:prstGeom prst="rect">
                <a:avLst/>
              </a:prstGeom>
              <a:noFill/>
            </p:spPr>
            <p:txBody>
              <a:bodyPr wrap="none" rtlCol="0">
                <a:spAutoFit/>
              </a:bodyPr>
              <a:lstStyle/>
              <a:p>
                <a:r>
                  <a:rPr lang="en-GB" sz="8000" b="1" dirty="0">
                    <a:solidFill>
                      <a:srgbClr val="1983AE">
                        <a:alpha val="20000"/>
                      </a:srgbClr>
                    </a:solidFill>
                    <a:latin typeface="Arial" pitchFamily="34" charset="0"/>
                    <a:cs typeface="Arial" pitchFamily="34" charset="0"/>
                  </a:rPr>
                  <a:t>£</a:t>
                </a:r>
              </a:p>
            </p:txBody>
          </p:sp>
        </p:grpSp>
        <p:pic>
          <p:nvPicPr>
            <p:cNvPr id="31" name="Picture 4" descr="C:\Users\rutterb\Desktop\1516 Templates &amp; Graphics\Turquoise icons -PNG\Household income.png"/>
            <p:cNvPicPr>
              <a:picLocks noChangeAspect="1" noChangeArrowheads="1"/>
            </p:cNvPicPr>
            <p:nvPr/>
          </p:nvPicPr>
          <p:blipFill>
            <a:blip r:embed="rId3" cstate="print"/>
            <a:srcRect/>
            <a:stretch>
              <a:fillRect/>
            </a:stretch>
          </p:blipFill>
          <p:spPr bwMode="auto">
            <a:xfrm>
              <a:off x="316507" y="4800487"/>
              <a:ext cx="1412580" cy="961981"/>
            </a:xfrm>
            <a:prstGeom prst="rect">
              <a:avLst/>
            </a:prstGeom>
            <a:noFill/>
          </p:spPr>
        </p:pic>
      </p:grpSp>
      <p:sp>
        <p:nvSpPr>
          <p:cNvPr id="25" name="TextBox 24"/>
          <p:cNvSpPr txBox="1">
            <a:spLocks noChangeArrowheads="1"/>
          </p:cNvSpPr>
          <p:nvPr/>
        </p:nvSpPr>
        <p:spPr bwMode="auto">
          <a:xfrm>
            <a:off x="257613" y="309136"/>
            <a:ext cx="7471655" cy="815608"/>
          </a:xfrm>
          <a:prstGeom prst="rect">
            <a:avLst/>
          </a:prstGeom>
          <a:noFill/>
          <a:ln w="9525">
            <a:noFill/>
            <a:miter lim="800000"/>
            <a:headEnd/>
            <a:tailEnd/>
          </a:ln>
        </p:spPr>
        <p:txBody>
          <a:bodyPr wrap="square" lIns="0" tIns="0" rIns="0" bIns="0">
            <a:spAutoFit/>
          </a:bodyPr>
          <a:lstStyle/>
          <a:p>
            <a:pPr>
              <a:spcAft>
                <a:spcPts val="600"/>
              </a:spcAft>
            </a:pPr>
            <a:r>
              <a:rPr lang="en-US" sz="2800" dirty="0">
                <a:solidFill>
                  <a:srgbClr val="DD4814"/>
                </a:solidFill>
                <a:latin typeface="Arial" pitchFamily="34" charset="0"/>
                <a:cs typeface="Arial" pitchFamily="34" charset="0"/>
              </a:rPr>
              <a:t>STUDENT FINANCE 2020/21</a:t>
            </a:r>
          </a:p>
          <a:p>
            <a:pPr>
              <a:spcAft>
                <a:spcPts val="600"/>
              </a:spcAft>
            </a:pPr>
            <a:r>
              <a:rPr lang="en-US" sz="2000" dirty="0">
                <a:solidFill>
                  <a:prstClr val="black"/>
                </a:solidFill>
                <a:latin typeface="Arial" pitchFamily="34" charset="0"/>
                <a:cs typeface="Arial" pitchFamily="34" charset="0"/>
              </a:rPr>
              <a:t>FULL-TIME SFE MAINTENANCE LOAN RATES</a:t>
            </a:r>
          </a:p>
        </p:txBody>
      </p:sp>
      <p:sp>
        <p:nvSpPr>
          <p:cNvPr id="27" name="TextBox 26"/>
          <p:cNvSpPr txBox="1"/>
          <p:nvPr/>
        </p:nvSpPr>
        <p:spPr>
          <a:xfrm>
            <a:off x="244111" y="1563242"/>
            <a:ext cx="7007368" cy="400110"/>
          </a:xfrm>
          <a:prstGeom prst="rect">
            <a:avLst/>
          </a:prstGeom>
          <a:noFill/>
        </p:spPr>
        <p:txBody>
          <a:bodyPr wrap="none" rtlCol="0">
            <a:spAutoFit/>
          </a:bodyPr>
          <a:lstStyle/>
          <a:p>
            <a:r>
              <a:rPr lang="en-GB" sz="2000" dirty="0">
                <a:solidFill>
                  <a:prstClr val="black"/>
                </a:solidFill>
                <a:latin typeface="Arial" pitchFamily="34" charset="0"/>
                <a:cs typeface="Arial" pitchFamily="34" charset="0"/>
              </a:rPr>
              <a:t>Full-Time students, not eligible for benefits or aged over 60</a:t>
            </a: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2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2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2252</TotalTime>
  <Words>8155</Words>
  <Application>Microsoft Office PowerPoint</Application>
  <PresentationFormat>On-screen Show (4:3)</PresentationFormat>
  <Paragraphs>821</Paragraphs>
  <Slides>29</Slides>
  <Notes>18</Notes>
  <HiddenSlides>0</HiddenSlides>
  <MMClips>0</MMClips>
  <ScaleCrop>false</ScaleCrop>
  <HeadingPairs>
    <vt:vector size="6" baseType="variant">
      <vt:variant>
        <vt:lpstr>Fonts Used</vt:lpstr>
      </vt:variant>
      <vt:variant>
        <vt:i4>6</vt:i4>
      </vt:variant>
      <vt:variant>
        <vt:lpstr>Theme</vt:lpstr>
      </vt:variant>
      <vt:variant>
        <vt:i4>11</vt:i4>
      </vt:variant>
      <vt:variant>
        <vt:lpstr>Slide Titles</vt:lpstr>
      </vt:variant>
      <vt:variant>
        <vt:i4>29</vt:i4>
      </vt:variant>
    </vt:vector>
  </HeadingPairs>
  <TitlesOfParts>
    <vt:vector size="46" baseType="lpstr">
      <vt:lpstr>ＭＳ Ｐゴシック</vt:lpstr>
      <vt:lpstr>ＭＳ Ｐゴシック</vt:lpstr>
      <vt:lpstr>Arial</vt:lpstr>
      <vt:lpstr>Calibri</vt:lpstr>
      <vt:lpstr>Helvetica LT Std Bold Condensed</vt:lpstr>
      <vt:lpstr>Times New Roman</vt:lpstr>
      <vt:lpstr>2_Office Theme</vt:lpstr>
      <vt:lpstr>6_Office Theme</vt:lpstr>
      <vt:lpstr>7_Office Theme</vt:lpstr>
      <vt:lpstr>9_Office Theme</vt:lpstr>
      <vt:lpstr>11_Office Theme</vt:lpstr>
      <vt:lpstr>18_Office Theme</vt:lpstr>
      <vt:lpstr>19_Office Theme</vt:lpstr>
      <vt:lpstr>20_Office Theme</vt:lpstr>
      <vt:lpstr>22_Office Theme</vt:lpstr>
      <vt:lpstr>23_Office Theme</vt:lpstr>
      <vt:lpstr>24_Office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Student Loans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walkeia</dc:creator>
  <cp:lastModifiedBy>Joanne Blyth</cp:lastModifiedBy>
  <cp:revision>221</cp:revision>
  <cp:lastPrinted>2020-02-28T09:46:21Z</cp:lastPrinted>
  <dcterms:created xsi:type="dcterms:W3CDTF">2018-11-29T10:45:22Z</dcterms:created>
  <dcterms:modified xsi:type="dcterms:W3CDTF">2020-03-05T16:04:36Z</dcterms:modified>
</cp:coreProperties>
</file>