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7" r:id="rId3"/>
    <p:sldId id="258" r:id="rId4"/>
    <p:sldId id="259" r:id="rId5"/>
    <p:sldId id="260" r:id="rId6"/>
    <p:sldId id="271" r:id="rId7"/>
    <p:sldId id="261" r:id="rId8"/>
    <p:sldId id="262" r:id="rId9"/>
    <p:sldId id="270"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90" d="100"/>
          <a:sy n="90" d="100"/>
        </p:scale>
        <p:origin x="126"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40DD582-AEC0-4B73-ACC1-3A127AD31F16}" type="datetimeFigureOut">
              <a:rPr lang="en-GB" smtClean="0"/>
              <a:t>20/11/2019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B787C04-6F89-4327-9D04-26E0D5E88386}" type="slidenum">
              <a:rPr lang="en-GB" smtClean="0"/>
              <a:t>‹#›</a:t>
            </a:fld>
            <a:endParaRPr lang="en-GB"/>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45066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40DD582-AEC0-4B73-ACC1-3A127AD31F16}" type="datetimeFigureOut">
              <a:rPr lang="en-GB" smtClean="0"/>
              <a:t>20/11/2019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B787C04-6F89-4327-9D04-26E0D5E88386}" type="slidenum">
              <a:rPr lang="en-GB" smtClean="0"/>
              <a:t>‹#›</a:t>
            </a:fld>
            <a:endParaRPr lang="en-GB"/>
          </a:p>
        </p:txBody>
      </p:sp>
    </p:spTree>
    <p:extLst>
      <p:ext uri="{BB962C8B-B14F-4D97-AF65-F5344CB8AC3E}">
        <p14:creationId xmlns:p14="http://schemas.microsoft.com/office/powerpoint/2010/main" val="17875633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40DD582-AEC0-4B73-ACC1-3A127AD31F16}" type="datetimeFigureOut">
              <a:rPr lang="en-GB" smtClean="0"/>
              <a:t>20/11/2019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B787C04-6F89-4327-9D04-26E0D5E88386}" type="slidenum">
              <a:rPr lang="en-GB" smtClean="0"/>
              <a:t>‹#›</a:t>
            </a:fld>
            <a:endParaRPr lang="en-GB"/>
          </a:p>
        </p:txBody>
      </p:sp>
    </p:spTree>
    <p:extLst>
      <p:ext uri="{BB962C8B-B14F-4D97-AF65-F5344CB8AC3E}">
        <p14:creationId xmlns:p14="http://schemas.microsoft.com/office/powerpoint/2010/main" val="34037597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40DD582-AEC0-4B73-ACC1-3A127AD31F16}" type="datetimeFigureOut">
              <a:rPr lang="en-GB" smtClean="0"/>
              <a:t>20/11/2019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B787C04-6F89-4327-9D04-26E0D5E88386}" type="slidenum">
              <a:rPr lang="en-GB" smtClean="0"/>
              <a:t>‹#›</a:t>
            </a:fld>
            <a:endParaRPr lang="en-GB"/>
          </a:p>
        </p:txBody>
      </p:sp>
    </p:spTree>
    <p:extLst>
      <p:ext uri="{BB962C8B-B14F-4D97-AF65-F5344CB8AC3E}">
        <p14:creationId xmlns:p14="http://schemas.microsoft.com/office/powerpoint/2010/main" val="35536736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40DD582-AEC0-4B73-ACC1-3A127AD31F16}" type="datetimeFigureOut">
              <a:rPr lang="en-GB" smtClean="0"/>
              <a:t>20/11/2019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B787C04-6F89-4327-9D04-26E0D5E88386}" type="slidenum">
              <a:rPr lang="en-GB" smtClean="0"/>
              <a:t>‹#›</a:t>
            </a:fld>
            <a:endParaRPr lang="en-GB"/>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862204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1845734"/>
            <a:ext cx="4937760" cy="402335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40DD582-AEC0-4B73-ACC1-3A127AD31F16}" type="datetimeFigureOut">
              <a:rPr lang="en-GB" smtClean="0"/>
              <a:t>20/11/2019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B787C04-6F89-4327-9D04-26E0D5E88386}" type="slidenum">
              <a:rPr lang="en-GB" smtClean="0"/>
              <a:t>‹#›</a:t>
            </a:fld>
            <a:endParaRPr lang="en-GB"/>
          </a:p>
        </p:txBody>
      </p:sp>
    </p:spTree>
    <p:extLst>
      <p:ext uri="{BB962C8B-B14F-4D97-AF65-F5344CB8AC3E}">
        <p14:creationId xmlns:p14="http://schemas.microsoft.com/office/powerpoint/2010/main" val="30104100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5"/>
            <a:ext cx="4937760" cy="32867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2867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40DD582-AEC0-4B73-ACC1-3A127AD31F16}" type="datetimeFigureOut">
              <a:rPr lang="en-GB" smtClean="0"/>
              <a:t>20/11/2019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B787C04-6F89-4327-9D04-26E0D5E88386}" type="slidenum">
              <a:rPr lang="en-GB" smtClean="0"/>
              <a:t>‹#›</a:t>
            </a:fld>
            <a:endParaRPr lang="en-GB"/>
          </a:p>
        </p:txBody>
      </p:sp>
    </p:spTree>
    <p:extLst>
      <p:ext uri="{BB962C8B-B14F-4D97-AF65-F5344CB8AC3E}">
        <p14:creationId xmlns:p14="http://schemas.microsoft.com/office/powerpoint/2010/main" val="36228563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40DD582-AEC0-4B73-ACC1-3A127AD31F16}" type="datetimeFigureOut">
              <a:rPr lang="en-GB" smtClean="0"/>
              <a:t>20/11/2019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B787C04-6F89-4327-9D04-26E0D5E88386}" type="slidenum">
              <a:rPr lang="en-GB" smtClean="0"/>
              <a:t>‹#›</a:t>
            </a:fld>
            <a:endParaRPr lang="en-GB"/>
          </a:p>
        </p:txBody>
      </p:sp>
    </p:spTree>
    <p:extLst>
      <p:ext uri="{BB962C8B-B14F-4D97-AF65-F5344CB8AC3E}">
        <p14:creationId xmlns:p14="http://schemas.microsoft.com/office/powerpoint/2010/main" val="30919087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A40DD582-AEC0-4B73-ACC1-3A127AD31F16}" type="datetimeFigureOut">
              <a:rPr lang="en-GB" smtClean="0"/>
              <a:t>20/11/2019</a:t>
            </a:fld>
            <a:endParaRPr lang="en-GB"/>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GB"/>
          </a:p>
        </p:txBody>
      </p:sp>
      <p:sp>
        <p:nvSpPr>
          <p:cNvPr id="9" name="Slide Number Placeholder 8"/>
          <p:cNvSpPr>
            <a:spLocks noGrp="1"/>
          </p:cNvSpPr>
          <p:nvPr>
            <p:ph type="sldNum" sz="quarter" idx="12"/>
          </p:nvPr>
        </p:nvSpPr>
        <p:spPr/>
        <p:txBody>
          <a:bodyPr/>
          <a:lstStyle/>
          <a:p>
            <a:fld id="{AB787C04-6F89-4327-9D04-26E0D5E88386}" type="slidenum">
              <a:rPr lang="en-GB" smtClean="0"/>
              <a:t>‹#›</a:t>
            </a:fld>
            <a:endParaRPr lang="en-GB"/>
          </a:p>
        </p:txBody>
      </p:sp>
    </p:spTree>
    <p:extLst>
      <p:ext uri="{BB962C8B-B14F-4D97-AF65-F5344CB8AC3E}">
        <p14:creationId xmlns:p14="http://schemas.microsoft.com/office/powerpoint/2010/main" val="37102173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A40DD582-AEC0-4B73-ACC1-3A127AD31F16}" type="datetimeFigureOut">
              <a:rPr lang="en-GB" smtClean="0"/>
              <a:t>20/11/2019</a:t>
            </a:fld>
            <a:endParaRPr lang="en-GB"/>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GB"/>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AB787C04-6F89-4327-9D04-26E0D5E88386}" type="slidenum">
              <a:rPr lang="en-GB" smtClean="0"/>
              <a:t>‹#›</a:t>
            </a:fld>
            <a:endParaRPr lang="en-GB"/>
          </a:p>
        </p:txBody>
      </p:sp>
    </p:spTree>
    <p:extLst>
      <p:ext uri="{BB962C8B-B14F-4D97-AF65-F5344CB8AC3E}">
        <p14:creationId xmlns:p14="http://schemas.microsoft.com/office/powerpoint/2010/main" val="11265034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A40DD582-AEC0-4B73-ACC1-3A127AD31F16}" type="datetimeFigureOut">
              <a:rPr lang="en-GB" smtClean="0"/>
              <a:t>20/11/2019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B787C04-6F89-4327-9D04-26E0D5E88386}" type="slidenum">
              <a:rPr lang="en-GB" smtClean="0"/>
              <a:t>‹#›</a:t>
            </a:fld>
            <a:endParaRPr lang="en-GB"/>
          </a:p>
        </p:txBody>
      </p:sp>
    </p:spTree>
    <p:extLst>
      <p:ext uri="{BB962C8B-B14F-4D97-AF65-F5344CB8AC3E}">
        <p14:creationId xmlns:p14="http://schemas.microsoft.com/office/powerpoint/2010/main" val="37974310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A40DD582-AEC0-4B73-ACC1-3A127AD31F16}" type="datetimeFigureOut">
              <a:rPr lang="en-GB" smtClean="0"/>
              <a:t>20/11/2019</a:t>
            </a:fld>
            <a:endParaRPr lang="en-GB"/>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GB"/>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AB787C04-6F89-4327-9D04-26E0D5E88386}" type="slidenum">
              <a:rPr lang="en-GB" smtClean="0"/>
              <a:t>‹#›</a:t>
            </a:fld>
            <a:endParaRPr lang="en-GB"/>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3470291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hyperlink" Target="https://www.screenskills.com/" TargetMode="External"/><Relationship Id="rId7" Type="http://schemas.openxmlformats.org/officeDocument/2006/relationships/hyperlink" Target="https://getintotheatre.org/" TargetMode="External"/><Relationship Id="rId2" Type="http://schemas.openxmlformats.org/officeDocument/2006/relationships/hyperlink" Target="https://ccskills.org.uk/index.php?/careers" TargetMode="External"/><Relationship Id="rId1" Type="http://schemas.openxmlformats.org/officeDocument/2006/relationships/slideLayout" Target="../slideLayouts/slideLayout2.xml"/><Relationship Id="rId6" Type="http://schemas.openxmlformats.org/officeDocument/2006/relationships/hyperlink" Target="https://www.bubble-jobs.co.uk/" TargetMode="External"/><Relationship Id="rId5" Type="http://schemas.openxmlformats.org/officeDocument/2006/relationships/hyperlink" Target="https://www.creativeleics.co.uk/" TargetMode="External"/><Relationship Id="rId4" Type="http://schemas.openxmlformats.org/officeDocument/2006/relationships/hyperlink" Target="http://www.lcbdepot.co.uk/"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GB" sz="6000" dirty="0">
                <a:latin typeface="Arial" panose="020B0604020202020204" pitchFamily="34" charset="0"/>
                <a:cs typeface="Arial" panose="020B0604020202020204" pitchFamily="34" charset="0"/>
              </a:rPr>
              <a:t>World of Work Leicestershire</a:t>
            </a:r>
            <a:br>
              <a:rPr lang="en-GB" sz="6000" dirty="0">
                <a:latin typeface="Arial" panose="020B0604020202020204" pitchFamily="34" charset="0"/>
                <a:cs typeface="Arial" panose="020B0604020202020204" pitchFamily="34" charset="0"/>
              </a:rPr>
            </a:br>
            <a:r>
              <a:rPr lang="en-GB" sz="6000" dirty="0">
                <a:latin typeface="Arial" panose="020B0604020202020204" pitchFamily="34" charset="0"/>
                <a:cs typeface="Arial" panose="020B0604020202020204" pitchFamily="34" charset="0"/>
              </a:rPr>
              <a:t>Creative Industries</a:t>
            </a:r>
          </a:p>
        </p:txBody>
      </p:sp>
      <p:sp>
        <p:nvSpPr>
          <p:cNvPr id="3" name="Subtitle 2"/>
          <p:cNvSpPr>
            <a:spLocks noGrp="1"/>
          </p:cNvSpPr>
          <p:nvPr>
            <p:ph type="subTitle" idx="1"/>
          </p:nvPr>
        </p:nvSpPr>
        <p:spPr/>
        <p:txBody>
          <a:bodyPr/>
          <a:lstStyle/>
          <a:p>
            <a:r>
              <a:rPr lang="en-GB" dirty="0"/>
              <a:t>Careers and Employability Team </a:t>
            </a:r>
          </a:p>
        </p:txBody>
      </p:sp>
      <p:pic>
        <p:nvPicPr>
          <p:cNvPr id="4" name="Picture 3" descr="https://scontent-lhr3-1.xx.fbcdn.net/v/t1.0-1/p200x200/20915308_10154962293803099_6652159904028005679_n.jpg?_nc_cat=0&amp;oh=5e86f885cf85d3da6e6bc6498de3c673&amp;oe=5BE8A1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155680" y="5262405"/>
            <a:ext cx="933450" cy="93345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90715E99-579A-46F0-ADA9-2C8A05664BB1}"/>
              </a:ext>
            </a:extLst>
          </p:cNvPr>
          <p:cNvPicPr>
            <a:picLocks noChangeAspect="1"/>
          </p:cNvPicPr>
          <p:nvPr/>
        </p:nvPicPr>
        <p:blipFill>
          <a:blip r:embed="rId3"/>
          <a:stretch>
            <a:fillRect/>
          </a:stretch>
        </p:blipFill>
        <p:spPr>
          <a:xfrm>
            <a:off x="9611833" y="342082"/>
            <a:ext cx="1881873" cy="2060297"/>
          </a:xfrm>
          <a:prstGeom prst="rect">
            <a:avLst/>
          </a:prstGeom>
        </p:spPr>
      </p:pic>
    </p:spTree>
    <p:extLst>
      <p:ext uri="{BB962C8B-B14F-4D97-AF65-F5344CB8AC3E}">
        <p14:creationId xmlns:p14="http://schemas.microsoft.com/office/powerpoint/2010/main" val="31868117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dirty="0">
                <a:latin typeface="Arial" panose="020B0604020202020204" pitchFamily="34" charset="0"/>
                <a:cs typeface="Arial" panose="020B0604020202020204" pitchFamily="34" charset="0"/>
              </a:rPr>
              <a:t>Creative Industries</a:t>
            </a:r>
            <a:endParaRPr lang="en-GB" sz="4000" dirty="0">
              <a:solidFill>
                <a:schemeClr val="tx1"/>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097280" y="1845733"/>
            <a:ext cx="10058400" cy="4350121"/>
          </a:xfrm>
        </p:spPr>
        <p:txBody>
          <a:bodyPr>
            <a:normAutofit/>
          </a:bodyPr>
          <a:lstStyle/>
          <a:p>
            <a:pPr>
              <a:buClrTx/>
              <a:buFont typeface="Arial" panose="020B0604020202020204" pitchFamily="34" charset="0"/>
              <a:buChar char="•"/>
            </a:pPr>
            <a:r>
              <a:rPr lang="en-GB" sz="2800" dirty="0">
                <a:latin typeface="Arial" panose="020B0604020202020204" pitchFamily="34" charset="0"/>
                <a:cs typeface="Arial" panose="020B0604020202020204" pitchFamily="34" charset="0"/>
              </a:rPr>
              <a:t>The creative sector is about creating original ideas and products and is often split into three distinct parts: arts, culture and creative media. </a:t>
            </a:r>
          </a:p>
          <a:p>
            <a:pPr>
              <a:buClrTx/>
              <a:buFont typeface="Arial" panose="020B0604020202020204" pitchFamily="34" charset="0"/>
              <a:buChar char="•"/>
            </a:pPr>
            <a:r>
              <a:rPr lang="en-GB" sz="2800" dirty="0">
                <a:latin typeface="Arial" panose="020B0604020202020204" pitchFamily="34" charset="0"/>
                <a:cs typeface="Arial" panose="020B0604020202020204" pitchFamily="34" charset="0"/>
              </a:rPr>
              <a:t>Job areas include design, film and video, social media, advertising, music, crafts, photography, computer games and animation. </a:t>
            </a:r>
          </a:p>
          <a:p>
            <a:pPr>
              <a:buClrTx/>
              <a:buFont typeface="Arial" panose="020B0604020202020204" pitchFamily="34" charset="0"/>
              <a:buChar char="•"/>
            </a:pPr>
            <a:r>
              <a:rPr lang="en-GB" sz="2800" dirty="0">
                <a:latin typeface="Arial" panose="020B0604020202020204" pitchFamily="34" charset="0"/>
                <a:cs typeface="Arial" panose="020B0604020202020204" pitchFamily="34" charset="0"/>
              </a:rPr>
              <a:t>The diversity of the local population offers a wide selection of arts, music and cultural events. </a:t>
            </a:r>
          </a:p>
          <a:p>
            <a:pPr>
              <a:buClrTx/>
              <a:buFont typeface="Arial" panose="020B0604020202020204" pitchFamily="34" charset="0"/>
              <a:buChar char="•"/>
            </a:pPr>
            <a:r>
              <a:rPr lang="en-GB" sz="2800" dirty="0">
                <a:latin typeface="Arial" panose="020B0604020202020204" pitchFamily="34" charset="0"/>
                <a:cs typeface="Arial" panose="020B0604020202020204" pitchFamily="34" charset="0"/>
              </a:rPr>
              <a:t>The sector employs around 16,000 people locally.</a:t>
            </a:r>
            <a:endParaRPr lang="en-GB" sz="2500" dirty="0">
              <a:latin typeface="Arial" panose="020B0604020202020204" pitchFamily="34" charset="0"/>
              <a:cs typeface="Arial" panose="020B0604020202020204" pitchFamily="34" charset="0"/>
            </a:endParaRPr>
          </a:p>
        </p:txBody>
      </p:sp>
      <p:pic>
        <p:nvPicPr>
          <p:cNvPr id="4" name="Picture 3" descr="https://scontent-lhr3-1.xx.fbcdn.net/v/t1.0-1/p200x200/20915308_10154962293803099_6652159904028005679_n.jpg?_nc_cat=0&amp;oh=5e86f885cf85d3da6e6bc6498de3c673&amp;oe=5BE8A1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155680" y="5262405"/>
            <a:ext cx="933450" cy="93345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8AA047B8-FCA6-4C92-9E77-628DF037C834}"/>
              </a:ext>
            </a:extLst>
          </p:cNvPr>
          <p:cNvPicPr>
            <a:picLocks noChangeAspect="1"/>
          </p:cNvPicPr>
          <p:nvPr/>
        </p:nvPicPr>
        <p:blipFill>
          <a:blip r:embed="rId3"/>
          <a:stretch>
            <a:fillRect/>
          </a:stretch>
        </p:blipFill>
        <p:spPr>
          <a:xfrm>
            <a:off x="8006316" y="149991"/>
            <a:ext cx="2591244" cy="1459734"/>
          </a:xfrm>
          <a:prstGeom prst="rect">
            <a:avLst/>
          </a:prstGeom>
        </p:spPr>
      </p:pic>
    </p:spTree>
    <p:extLst>
      <p:ext uri="{BB962C8B-B14F-4D97-AF65-F5344CB8AC3E}">
        <p14:creationId xmlns:p14="http://schemas.microsoft.com/office/powerpoint/2010/main" val="2658226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9C5A3D-A372-4BF2-AA71-B22F88CE516F}"/>
              </a:ext>
            </a:extLst>
          </p:cNvPr>
          <p:cNvSpPr>
            <a:spLocks noGrp="1"/>
          </p:cNvSpPr>
          <p:nvPr>
            <p:ph type="title"/>
          </p:nvPr>
        </p:nvSpPr>
        <p:spPr/>
        <p:txBody>
          <a:bodyPr/>
          <a:lstStyle/>
          <a:p>
            <a:r>
              <a:rPr lang="en-GB" dirty="0">
                <a:latin typeface="Arial" panose="020B0604020202020204" pitchFamily="34" charset="0"/>
                <a:cs typeface="Arial" panose="020B0604020202020204" pitchFamily="34" charset="0"/>
              </a:rPr>
              <a:t>Local employers</a:t>
            </a:r>
          </a:p>
        </p:txBody>
      </p:sp>
      <p:sp>
        <p:nvSpPr>
          <p:cNvPr id="3" name="Content Placeholder 2">
            <a:extLst>
              <a:ext uri="{FF2B5EF4-FFF2-40B4-BE49-F238E27FC236}">
                <a16:creationId xmlns:a16="http://schemas.microsoft.com/office/drawing/2014/main" id="{F5F84EAF-1CAF-42CF-8949-AA69DC7C3AA5}"/>
              </a:ext>
            </a:extLst>
          </p:cNvPr>
          <p:cNvSpPr>
            <a:spLocks noGrp="1"/>
          </p:cNvSpPr>
          <p:nvPr>
            <p:ph idx="1"/>
          </p:nvPr>
        </p:nvSpPr>
        <p:spPr/>
        <p:txBody>
          <a:bodyPr>
            <a:noAutofit/>
          </a:bodyPr>
          <a:lstStyle/>
          <a:p>
            <a:pPr marL="0" indent="0">
              <a:buNone/>
            </a:pPr>
            <a:endParaRPr lang="en-GB" sz="2500" dirty="0">
              <a:latin typeface="Arial" panose="020B0604020202020204" pitchFamily="34" charset="0"/>
              <a:cs typeface="Arial" panose="020B0604020202020204" pitchFamily="34" charset="0"/>
            </a:endParaRPr>
          </a:p>
        </p:txBody>
      </p:sp>
      <p:graphicFrame>
        <p:nvGraphicFramePr>
          <p:cNvPr id="4" name="Table 3">
            <a:extLst>
              <a:ext uri="{FF2B5EF4-FFF2-40B4-BE49-F238E27FC236}">
                <a16:creationId xmlns:a16="http://schemas.microsoft.com/office/drawing/2014/main" id="{19F05A71-EE51-40BC-9A74-23D85BF40E2D}"/>
              </a:ext>
            </a:extLst>
          </p:cNvPr>
          <p:cNvGraphicFramePr>
            <a:graphicFrameLocks noGrp="1"/>
          </p:cNvGraphicFramePr>
          <p:nvPr>
            <p:extLst>
              <p:ext uri="{D42A27DB-BD31-4B8C-83A1-F6EECF244321}">
                <p14:modId xmlns:p14="http://schemas.microsoft.com/office/powerpoint/2010/main" val="901698968"/>
              </p:ext>
            </p:extLst>
          </p:nvPr>
        </p:nvGraphicFramePr>
        <p:xfrm>
          <a:off x="1097280" y="1845733"/>
          <a:ext cx="10058400" cy="4310517"/>
        </p:xfrm>
        <a:graphic>
          <a:graphicData uri="http://schemas.openxmlformats.org/drawingml/2006/table">
            <a:tbl>
              <a:tblPr firstRow="1" bandRow="1">
                <a:tableStyleId>{5C22544A-7EE6-4342-B048-85BDC9FD1C3A}</a:tableStyleId>
              </a:tblPr>
              <a:tblGrid>
                <a:gridCol w="4367855">
                  <a:extLst>
                    <a:ext uri="{9D8B030D-6E8A-4147-A177-3AD203B41FA5}">
                      <a16:colId xmlns:a16="http://schemas.microsoft.com/office/drawing/2014/main" val="1121372450"/>
                    </a:ext>
                  </a:extLst>
                </a:gridCol>
                <a:gridCol w="5690545">
                  <a:extLst>
                    <a:ext uri="{9D8B030D-6E8A-4147-A177-3AD203B41FA5}">
                      <a16:colId xmlns:a16="http://schemas.microsoft.com/office/drawing/2014/main" val="4258255163"/>
                    </a:ext>
                  </a:extLst>
                </a:gridCol>
              </a:tblGrid>
              <a:tr h="4310517">
                <a:tc>
                  <a:txBody>
                    <a:bodyPr/>
                    <a:lstStyle/>
                    <a:p>
                      <a:pPr marL="342900" indent="-342900">
                        <a:buFont typeface="Arial" panose="020B0604020202020204" pitchFamily="34" charset="0"/>
                        <a:buChar char="•"/>
                      </a:pPr>
                      <a:r>
                        <a:rPr lang="en-GB" sz="2500" b="0" dirty="0" err="1">
                          <a:solidFill>
                            <a:schemeClr val="tx1"/>
                          </a:solidFill>
                          <a:latin typeface="Arial" panose="020B0604020202020204" pitchFamily="34" charset="0"/>
                          <a:cs typeface="Arial" panose="020B0604020202020204" pitchFamily="34" charset="0"/>
                        </a:rPr>
                        <a:t>Checkland</a:t>
                      </a:r>
                      <a:r>
                        <a:rPr lang="en-GB" sz="2500" b="0" dirty="0">
                          <a:solidFill>
                            <a:schemeClr val="tx1"/>
                          </a:solidFill>
                          <a:latin typeface="Arial" panose="020B0604020202020204" pitchFamily="34" charset="0"/>
                          <a:cs typeface="Arial" panose="020B0604020202020204" pitchFamily="34" charset="0"/>
                        </a:rPr>
                        <a:t> </a:t>
                      </a:r>
                      <a:r>
                        <a:rPr lang="en-GB" sz="2500" b="0" dirty="0" err="1">
                          <a:solidFill>
                            <a:schemeClr val="tx1"/>
                          </a:solidFill>
                          <a:latin typeface="Arial" panose="020B0604020202020204" pitchFamily="34" charset="0"/>
                          <a:cs typeface="Arial" panose="020B0604020202020204" pitchFamily="34" charset="0"/>
                        </a:rPr>
                        <a:t>Kindleysides</a:t>
                      </a:r>
                      <a:endParaRPr lang="en-GB" sz="2500" b="0" dirty="0">
                        <a:solidFill>
                          <a:schemeClr val="tx1"/>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2500" b="0" dirty="0">
                          <a:solidFill>
                            <a:schemeClr val="tx1"/>
                          </a:solidFill>
                          <a:latin typeface="Arial" panose="020B0604020202020204" pitchFamily="34" charset="0"/>
                          <a:cs typeface="Arial" panose="020B0604020202020204" pitchFamily="34" charset="0"/>
                        </a:rPr>
                        <a:t>Curve</a:t>
                      </a:r>
                    </a:p>
                    <a:p>
                      <a:pPr marL="342900" indent="-342900">
                        <a:buFont typeface="Arial" panose="020B0604020202020204" pitchFamily="34" charset="0"/>
                        <a:buChar char="•"/>
                      </a:pPr>
                      <a:r>
                        <a:rPr lang="en-GB" sz="2500" b="0" dirty="0" err="1">
                          <a:solidFill>
                            <a:schemeClr val="tx1"/>
                          </a:solidFill>
                          <a:latin typeface="Arial" panose="020B0604020202020204" pitchFamily="34" charset="0"/>
                          <a:cs typeface="Arial" panose="020B0604020202020204" pitchFamily="34" charset="0"/>
                        </a:rPr>
                        <a:t>Jadu</a:t>
                      </a:r>
                      <a:endParaRPr lang="en-GB" sz="2500" b="0" dirty="0">
                        <a:solidFill>
                          <a:schemeClr val="tx1"/>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2500" b="0" dirty="0">
                          <a:solidFill>
                            <a:schemeClr val="tx1"/>
                          </a:solidFill>
                          <a:latin typeface="Arial" panose="020B0604020202020204" pitchFamily="34" charset="0"/>
                          <a:cs typeface="Arial" panose="020B0604020202020204" pitchFamily="34" charset="0"/>
                        </a:rPr>
                        <a:t>Standout Design</a:t>
                      </a:r>
                    </a:p>
                    <a:p>
                      <a:pPr marL="342900" indent="-342900">
                        <a:buFont typeface="Arial" panose="020B0604020202020204" pitchFamily="34" charset="0"/>
                        <a:buChar char="•"/>
                      </a:pPr>
                      <a:r>
                        <a:rPr lang="en-GB" sz="2500" b="0" dirty="0">
                          <a:solidFill>
                            <a:schemeClr val="tx1"/>
                          </a:solidFill>
                          <a:latin typeface="Arial" panose="020B0604020202020204" pitchFamily="34" charset="0"/>
                          <a:cs typeface="Arial" panose="020B0604020202020204" pitchFamily="34" charset="0"/>
                        </a:rPr>
                        <a:t>Champions (UK) Plc</a:t>
                      </a:r>
                    </a:p>
                    <a:p>
                      <a:pPr marL="342900" indent="-342900">
                        <a:buFont typeface="Arial" panose="020B0604020202020204" pitchFamily="34" charset="0"/>
                        <a:buChar char="•"/>
                      </a:pPr>
                      <a:r>
                        <a:rPr lang="en-GB" sz="2500" b="0" dirty="0" err="1">
                          <a:solidFill>
                            <a:schemeClr val="tx1"/>
                          </a:solidFill>
                          <a:latin typeface="Arial" panose="020B0604020202020204" pitchFamily="34" charset="0"/>
                          <a:cs typeface="Arial" panose="020B0604020202020204" pitchFamily="34" charset="0"/>
                        </a:rPr>
                        <a:t>Anicca</a:t>
                      </a:r>
                      <a:r>
                        <a:rPr lang="en-GB" sz="2500" b="0" dirty="0">
                          <a:solidFill>
                            <a:schemeClr val="tx1"/>
                          </a:solidFill>
                          <a:latin typeface="Arial" panose="020B0604020202020204" pitchFamily="34" charset="0"/>
                          <a:cs typeface="Arial" panose="020B0604020202020204" pitchFamily="34" charset="0"/>
                        </a:rPr>
                        <a:t> Digital</a:t>
                      </a:r>
                    </a:p>
                    <a:p>
                      <a:pPr marL="342900" indent="-342900">
                        <a:buFont typeface="Arial" panose="020B0604020202020204" pitchFamily="34" charset="0"/>
                        <a:buChar char="•"/>
                      </a:pPr>
                      <a:r>
                        <a:rPr lang="en-GB" sz="2500" b="0" dirty="0">
                          <a:solidFill>
                            <a:schemeClr val="tx1"/>
                          </a:solidFill>
                          <a:latin typeface="Arial" panose="020B0604020202020204" pitchFamily="34" charset="0"/>
                          <a:cs typeface="Arial" panose="020B0604020202020204" pitchFamily="34" charset="0"/>
                        </a:rPr>
                        <a:t>Big Dog Agency</a:t>
                      </a:r>
                    </a:p>
                    <a:p>
                      <a:pPr marL="342900" indent="-342900">
                        <a:buFont typeface="Arial" panose="020B0604020202020204" pitchFamily="34" charset="0"/>
                        <a:buChar char="•"/>
                      </a:pPr>
                      <a:r>
                        <a:rPr lang="en-GB" sz="2500" b="0" dirty="0">
                          <a:solidFill>
                            <a:schemeClr val="tx1"/>
                          </a:solidFill>
                          <a:latin typeface="Arial" panose="020B0604020202020204" pitchFamily="34" charset="0"/>
                          <a:cs typeface="Arial" panose="020B0604020202020204" pitchFamily="34" charset="0"/>
                        </a:rPr>
                        <a:t>Trident</a:t>
                      </a:r>
                    </a:p>
                    <a:p>
                      <a:pPr marL="342900" indent="-342900">
                        <a:buFont typeface="Arial" panose="020B0604020202020204" pitchFamily="34" charset="0"/>
                        <a:buChar char="•"/>
                      </a:pPr>
                      <a:r>
                        <a:rPr lang="en-GB" sz="2500" b="0" dirty="0">
                          <a:solidFill>
                            <a:schemeClr val="tx1"/>
                          </a:solidFill>
                          <a:latin typeface="Arial" panose="020B0604020202020204" pitchFamily="34" charset="0"/>
                          <a:cs typeface="Arial" panose="020B0604020202020204" pitchFamily="34" charset="0"/>
                        </a:rPr>
                        <a:t>Phoenix Arts Centre</a:t>
                      </a:r>
                    </a:p>
                    <a:p>
                      <a:pPr marL="342900" indent="-342900">
                        <a:buFont typeface="Arial" panose="020B0604020202020204" pitchFamily="34" charset="0"/>
                        <a:buChar char="•"/>
                      </a:pPr>
                      <a:r>
                        <a:rPr lang="en-GB" sz="2500" b="0" dirty="0" err="1">
                          <a:solidFill>
                            <a:schemeClr val="tx1"/>
                          </a:solidFill>
                          <a:latin typeface="Arial" panose="020B0604020202020204" pitchFamily="34" charset="0"/>
                          <a:cs typeface="Arial" panose="020B0604020202020204" pitchFamily="34" charset="0"/>
                        </a:rPr>
                        <a:t>Tetenal</a:t>
                      </a:r>
                      <a:r>
                        <a:rPr lang="en-GB" sz="2500" b="0" dirty="0">
                          <a:solidFill>
                            <a:schemeClr val="tx1"/>
                          </a:solidFill>
                          <a:latin typeface="Arial" panose="020B0604020202020204" pitchFamily="34" charset="0"/>
                          <a:cs typeface="Arial" panose="020B0604020202020204" pitchFamily="34" charset="0"/>
                        </a:rPr>
                        <a:t> Ltd</a:t>
                      </a:r>
                    </a:p>
                    <a:p>
                      <a:pPr marL="342900" indent="-342900">
                        <a:buFont typeface="Arial" panose="020B0604020202020204" pitchFamily="34" charset="0"/>
                        <a:buChar char="•"/>
                      </a:pPr>
                      <a:r>
                        <a:rPr lang="en-GB" sz="2500" b="0" dirty="0">
                          <a:solidFill>
                            <a:schemeClr val="tx1"/>
                          </a:solidFill>
                          <a:latin typeface="Arial" panose="020B0604020202020204" pitchFamily="34" charset="0"/>
                          <a:cs typeface="Arial" panose="020B0604020202020204" pitchFamily="34" charset="0"/>
                        </a:rPr>
                        <a:t>Go Inspire</a:t>
                      </a:r>
                    </a:p>
                  </a:txBody>
                  <a:tcPr>
                    <a:solidFill>
                      <a:schemeClr val="bg1"/>
                    </a:solidFill>
                  </a:tcPr>
                </a:tc>
                <a:tc>
                  <a:txBody>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500" b="0" dirty="0">
                          <a:solidFill>
                            <a:schemeClr val="tx1"/>
                          </a:solidFill>
                          <a:latin typeface="Arial" panose="020B0604020202020204" pitchFamily="34" charset="0"/>
                          <a:cs typeface="Arial" panose="020B0604020202020204" pitchFamily="34" charset="0"/>
                        </a:rPr>
                        <a:t>Rare Ltd</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500" b="0" dirty="0" err="1">
                          <a:solidFill>
                            <a:schemeClr val="tx1"/>
                          </a:solidFill>
                          <a:latin typeface="Arial" panose="020B0604020202020204" pitchFamily="34" charset="0"/>
                          <a:cs typeface="Arial" panose="020B0604020202020204" pitchFamily="34" charset="0"/>
                        </a:rPr>
                        <a:t>Affixxius</a:t>
                      </a:r>
                      <a:r>
                        <a:rPr lang="en-GB" sz="2500" b="0" dirty="0">
                          <a:solidFill>
                            <a:schemeClr val="tx1"/>
                          </a:solidFill>
                          <a:latin typeface="Arial" panose="020B0604020202020204" pitchFamily="34" charset="0"/>
                          <a:cs typeface="Arial" panose="020B0604020202020204" pitchFamily="34" charset="0"/>
                        </a:rPr>
                        <a:t> Films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500" b="0" dirty="0">
                          <a:solidFill>
                            <a:schemeClr val="tx1"/>
                          </a:solidFill>
                          <a:latin typeface="Arial" panose="020B0604020202020204" pitchFamily="34" charset="0"/>
                          <a:cs typeface="Arial" panose="020B0604020202020204" pitchFamily="34" charset="0"/>
                        </a:rPr>
                        <a:t>Soar Valley Press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500" b="0" dirty="0">
                          <a:solidFill>
                            <a:schemeClr val="tx1"/>
                          </a:solidFill>
                          <a:latin typeface="Arial" panose="020B0604020202020204" pitchFamily="34" charset="0"/>
                          <a:cs typeface="Arial" panose="020B0604020202020204" pitchFamily="34" charset="0"/>
                        </a:rPr>
                        <a:t>Taylor Bloxham</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500" b="0" dirty="0">
                          <a:solidFill>
                            <a:schemeClr val="tx1"/>
                          </a:solidFill>
                          <a:latin typeface="Arial" panose="020B0604020202020204" pitchFamily="34" charset="0"/>
                          <a:cs typeface="Arial" panose="020B0604020202020204" pitchFamily="34" charset="0"/>
                        </a:rPr>
                        <a:t>Seed Creativity</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500" b="0" dirty="0">
                          <a:solidFill>
                            <a:schemeClr val="tx1"/>
                          </a:solidFill>
                          <a:latin typeface="Arial" panose="020B0604020202020204" pitchFamily="34" charset="0"/>
                          <a:cs typeface="Arial" panose="020B0604020202020204" pitchFamily="34" charset="0"/>
                        </a:rPr>
                        <a:t>Creative 62</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500" b="0" dirty="0" err="1">
                          <a:solidFill>
                            <a:schemeClr val="tx1"/>
                          </a:solidFill>
                          <a:latin typeface="Arial" panose="020B0604020202020204" pitchFamily="34" charset="0"/>
                          <a:cs typeface="Arial" panose="020B0604020202020204" pitchFamily="34" charset="0"/>
                        </a:rPr>
                        <a:t>Colab</a:t>
                      </a:r>
                      <a:r>
                        <a:rPr lang="en-GB" sz="2500" b="0" dirty="0">
                          <a:solidFill>
                            <a:schemeClr val="tx1"/>
                          </a:solidFill>
                          <a:latin typeface="Arial" panose="020B0604020202020204" pitchFamily="34" charset="0"/>
                          <a:cs typeface="Arial" panose="020B0604020202020204" pitchFamily="34" charset="0"/>
                        </a:rPr>
                        <a:t> Creation</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500" b="0" dirty="0">
                          <a:solidFill>
                            <a:schemeClr val="tx1"/>
                          </a:solidFill>
                          <a:latin typeface="Arial" panose="020B0604020202020204" pitchFamily="34" charset="0"/>
                          <a:cs typeface="Arial" panose="020B0604020202020204" pitchFamily="34" charset="0"/>
                        </a:rPr>
                        <a:t>Local theatres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500" b="0" dirty="0">
                          <a:solidFill>
                            <a:schemeClr val="tx1"/>
                          </a:solidFill>
                          <a:latin typeface="Arial" panose="020B0604020202020204" pitchFamily="34" charset="0"/>
                          <a:cs typeface="Arial" panose="020B0604020202020204" pitchFamily="34" charset="0"/>
                        </a:rPr>
                        <a:t>Galleries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500" b="0" dirty="0">
                          <a:solidFill>
                            <a:schemeClr val="tx1"/>
                          </a:solidFill>
                          <a:latin typeface="Arial" panose="020B0604020202020204" pitchFamily="34" charset="0"/>
                          <a:cs typeface="Arial" panose="020B0604020202020204" pitchFamily="34" charset="0"/>
                        </a:rPr>
                        <a:t>Cinemas</a:t>
                      </a:r>
                    </a:p>
                  </a:txBody>
                  <a:tcPr>
                    <a:solidFill>
                      <a:schemeClr val="bg1"/>
                    </a:solidFill>
                  </a:tcPr>
                </a:tc>
                <a:extLst>
                  <a:ext uri="{0D108BD9-81ED-4DB2-BD59-A6C34878D82A}">
                    <a16:rowId xmlns:a16="http://schemas.microsoft.com/office/drawing/2014/main" val="1961726468"/>
                  </a:ext>
                </a:extLst>
              </a:tr>
            </a:tbl>
          </a:graphicData>
        </a:graphic>
      </p:graphicFrame>
      <p:pic>
        <p:nvPicPr>
          <p:cNvPr id="5" name="Picture 4">
            <a:extLst>
              <a:ext uri="{FF2B5EF4-FFF2-40B4-BE49-F238E27FC236}">
                <a16:creationId xmlns:a16="http://schemas.microsoft.com/office/drawing/2014/main" id="{0B66F3FF-B1EF-4DF3-9C3B-7D38C28C0E6A}"/>
              </a:ext>
            </a:extLst>
          </p:cNvPr>
          <p:cNvPicPr>
            <a:picLocks noChangeAspect="1"/>
          </p:cNvPicPr>
          <p:nvPr/>
        </p:nvPicPr>
        <p:blipFill>
          <a:blip r:embed="rId2"/>
          <a:stretch>
            <a:fillRect/>
          </a:stretch>
        </p:blipFill>
        <p:spPr>
          <a:xfrm>
            <a:off x="8121145" y="701750"/>
            <a:ext cx="2776119" cy="856827"/>
          </a:xfrm>
          <a:prstGeom prst="rect">
            <a:avLst/>
          </a:prstGeom>
        </p:spPr>
      </p:pic>
    </p:spTree>
    <p:extLst>
      <p:ext uri="{BB962C8B-B14F-4D97-AF65-F5344CB8AC3E}">
        <p14:creationId xmlns:p14="http://schemas.microsoft.com/office/powerpoint/2010/main" val="10422790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FDF743-F78B-4D61-B6A9-DEC8D114B54F}"/>
              </a:ext>
            </a:extLst>
          </p:cNvPr>
          <p:cNvSpPr>
            <a:spLocks noGrp="1"/>
          </p:cNvSpPr>
          <p:nvPr>
            <p:ph type="title"/>
          </p:nvPr>
        </p:nvSpPr>
        <p:spPr/>
        <p:txBody>
          <a:bodyPr/>
          <a:lstStyle/>
          <a:p>
            <a:r>
              <a:rPr lang="en-GB" dirty="0">
                <a:latin typeface="Arial" panose="020B0604020202020204" pitchFamily="34" charset="0"/>
                <a:cs typeface="Arial" panose="020B0604020202020204" pitchFamily="34" charset="0"/>
              </a:rPr>
              <a:t>What is happening?</a:t>
            </a:r>
            <a:endParaRPr lang="en-GB" dirty="0"/>
          </a:p>
        </p:txBody>
      </p:sp>
      <p:sp>
        <p:nvSpPr>
          <p:cNvPr id="3" name="Content Placeholder 2">
            <a:extLst>
              <a:ext uri="{FF2B5EF4-FFF2-40B4-BE49-F238E27FC236}">
                <a16:creationId xmlns:a16="http://schemas.microsoft.com/office/drawing/2014/main" id="{1E0EB5C7-8783-4385-BCF8-987794FFA016}"/>
              </a:ext>
            </a:extLst>
          </p:cNvPr>
          <p:cNvSpPr>
            <a:spLocks noGrp="1"/>
          </p:cNvSpPr>
          <p:nvPr>
            <p:ph idx="1"/>
          </p:nvPr>
        </p:nvSpPr>
        <p:spPr>
          <a:xfrm>
            <a:off x="1097280" y="1845734"/>
            <a:ext cx="10058400" cy="4331782"/>
          </a:xfrm>
        </p:spPr>
        <p:txBody>
          <a:bodyPr>
            <a:noAutofit/>
          </a:bodyPr>
          <a:lstStyle/>
          <a:p>
            <a:pPr>
              <a:buFont typeface="Arial" panose="020B0604020202020204" pitchFamily="34" charset="0"/>
              <a:buChar char="•"/>
            </a:pPr>
            <a:r>
              <a:rPr lang="en-GB" sz="2500" dirty="0">
                <a:latin typeface="Arial" panose="020B0604020202020204" pitchFamily="34" charset="0"/>
                <a:cs typeface="Arial" panose="020B0604020202020204" pitchFamily="34" charset="0"/>
              </a:rPr>
              <a:t>The Cultural Quarter in Leicester is home to many creative businesses at the LCB Depot (which provides workspace for creative businesses), Curve, Makers Yard and Phoenix Square. </a:t>
            </a:r>
          </a:p>
          <a:p>
            <a:pPr>
              <a:buFont typeface="Arial" panose="020B0604020202020204" pitchFamily="34" charset="0"/>
              <a:buChar char="•"/>
            </a:pPr>
            <a:r>
              <a:rPr lang="en-GB" sz="2500" dirty="0">
                <a:latin typeface="Arial" panose="020B0604020202020204" pitchFamily="34" charset="0"/>
                <a:cs typeface="Arial" panose="020B0604020202020204" pitchFamily="34" charset="0"/>
              </a:rPr>
              <a:t>Creative centres in the county include the Ferrers at Staunton Harold and the Atkins Building in Hinckley. County festivals include Arts Fresco in Market Harborough, </a:t>
            </a:r>
            <a:r>
              <a:rPr lang="en-GB" sz="2500" dirty="0" err="1">
                <a:latin typeface="Arial" panose="020B0604020202020204" pitchFamily="34" charset="0"/>
                <a:cs typeface="Arial" panose="020B0604020202020204" pitchFamily="34" charset="0"/>
              </a:rPr>
              <a:t>Glastonbudget</a:t>
            </a:r>
            <a:r>
              <a:rPr lang="en-GB" sz="2500" dirty="0">
                <a:latin typeface="Arial" panose="020B0604020202020204" pitchFamily="34" charset="0"/>
                <a:cs typeface="Arial" panose="020B0604020202020204" pitchFamily="34" charset="0"/>
              </a:rPr>
              <a:t> at </a:t>
            </a:r>
            <a:r>
              <a:rPr lang="en-GB" sz="2500" dirty="0" err="1">
                <a:latin typeface="Arial" panose="020B0604020202020204" pitchFamily="34" charset="0"/>
                <a:cs typeface="Arial" panose="020B0604020202020204" pitchFamily="34" charset="0"/>
              </a:rPr>
              <a:t>Wymeswold</a:t>
            </a:r>
            <a:r>
              <a:rPr lang="en-GB" sz="2500" dirty="0">
                <a:latin typeface="Arial" panose="020B0604020202020204" pitchFamily="34" charset="0"/>
                <a:cs typeface="Arial" panose="020B0604020202020204" pitchFamily="34" charset="0"/>
              </a:rPr>
              <a:t> and the Timber Festival near Ashby. </a:t>
            </a:r>
          </a:p>
          <a:p>
            <a:pPr>
              <a:buFont typeface="Arial" panose="020B0604020202020204" pitchFamily="34" charset="0"/>
              <a:buChar char="•"/>
            </a:pPr>
            <a:r>
              <a:rPr lang="en-GB" sz="2500" dirty="0">
                <a:latin typeface="Arial" panose="020B0604020202020204" pitchFamily="34" charset="0"/>
                <a:cs typeface="Arial" panose="020B0604020202020204" pitchFamily="34" charset="0"/>
              </a:rPr>
              <a:t>The top three areas for jobs locally are in computer consultancy activities, specialist design and computer programming. Advertising and performing arts are also strong. Many roles are digital or technology based.</a:t>
            </a:r>
          </a:p>
        </p:txBody>
      </p:sp>
      <p:pic>
        <p:nvPicPr>
          <p:cNvPr id="4" name="Picture 3">
            <a:extLst>
              <a:ext uri="{FF2B5EF4-FFF2-40B4-BE49-F238E27FC236}">
                <a16:creationId xmlns:a16="http://schemas.microsoft.com/office/drawing/2014/main" id="{1AD5E439-E999-458A-955D-47710FF3C9DB}"/>
              </a:ext>
            </a:extLst>
          </p:cNvPr>
          <p:cNvPicPr>
            <a:picLocks noChangeAspect="1"/>
          </p:cNvPicPr>
          <p:nvPr/>
        </p:nvPicPr>
        <p:blipFill>
          <a:blip r:embed="rId2"/>
          <a:stretch>
            <a:fillRect/>
          </a:stretch>
        </p:blipFill>
        <p:spPr>
          <a:xfrm>
            <a:off x="8112642" y="286603"/>
            <a:ext cx="2552036" cy="1397544"/>
          </a:xfrm>
          <a:prstGeom prst="rect">
            <a:avLst/>
          </a:prstGeom>
        </p:spPr>
      </p:pic>
    </p:spTree>
    <p:extLst>
      <p:ext uri="{BB962C8B-B14F-4D97-AF65-F5344CB8AC3E}">
        <p14:creationId xmlns:p14="http://schemas.microsoft.com/office/powerpoint/2010/main" val="34162918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97B45D-C648-467A-BAFB-F53DBB591510}"/>
              </a:ext>
            </a:extLst>
          </p:cNvPr>
          <p:cNvSpPr>
            <a:spLocks noGrp="1"/>
          </p:cNvSpPr>
          <p:nvPr>
            <p:ph type="title"/>
          </p:nvPr>
        </p:nvSpPr>
        <p:spPr/>
        <p:txBody>
          <a:bodyPr/>
          <a:lstStyle/>
          <a:p>
            <a:r>
              <a:rPr lang="en-GB" dirty="0">
                <a:latin typeface="Arial" panose="020B0604020202020204" pitchFamily="34" charset="0"/>
                <a:cs typeface="Arial" panose="020B0604020202020204" pitchFamily="34" charset="0"/>
              </a:rPr>
              <a:t>What is happening?</a:t>
            </a:r>
            <a:endParaRPr lang="en-GB" dirty="0"/>
          </a:p>
        </p:txBody>
      </p:sp>
      <p:sp>
        <p:nvSpPr>
          <p:cNvPr id="3" name="Content Placeholder 2">
            <a:extLst>
              <a:ext uri="{FF2B5EF4-FFF2-40B4-BE49-F238E27FC236}">
                <a16:creationId xmlns:a16="http://schemas.microsoft.com/office/drawing/2014/main" id="{B2FA98F5-4F34-4946-A369-6FD0ABBA3A9B}"/>
              </a:ext>
            </a:extLst>
          </p:cNvPr>
          <p:cNvSpPr>
            <a:spLocks noGrp="1"/>
          </p:cNvSpPr>
          <p:nvPr>
            <p:ph idx="1"/>
          </p:nvPr>
        </p:nvSpPr>
        <p:spPr>
          <a:xfrm>
            <a:off x="1097280" y="1845733"/>
            <a:ext cx="10058400" cy="4342415"/>
          </a:xfrm>
        </p:spPr>
        <p:txBody>
          <a:bodyPr>
            <a:noAutofit/>
          </a:bodyPr>
          <a:lstStyle/>
          <a:p>
            <a:pPr>
              <a:buFont typeface="Arial" panose="020B0604020202020204" pitchFamily="34" charset="0"/>
              <a:buChar char="•"/>
            </a:pPr>
            <a:r>
              <a:rPr lang="en-GB" sz="2800" dirty="0">
                <a:latin typeface="Arial" panose="020B0604020202020204" pitchFamily="34" charset="0"/>
                <a:cs typeface="Arial" panose="020B0604020202020204" pitchFamily="34" charset="0"/>
              </a:rPr>
              <a:t>The trend to produce videos for business websites is growing. </a:t>
            </a:r>
          </a:p>
          <a:p>
            <a:pPr>
              <a:buFont typeface="Arial" panose="020B0604020202020204" pitchFamily="34" charset="0"/>
              <a:buChar char="•"/>
            </a:pPr>
            <a:r>
              <a:rPr lang="en-GB" sz="2800" dirty="0">
                <a:latin typeface="Arial" panose="020B0604020202020204" pitchFamily="34" charset="0"/>
                <a:cs typeface="Arial" panose="020B0604020202020204" pitchFamily="34" charset="0"/>
              </a:rPr>
              <a:t>Job competition is high. You need to be tenacious with strong networking skills. Opportunities are often with very small businesses and work experience is useful. Employers value young people with combined sets of skills, such as artistic and scientific skills. </a:t>
            </a:r>
          </a:p>
          <a:p>
            <a:pPr>
              <a:buFont typeface="Arial" panose="020B0604020202020204" pitchFamily="34" charset="0"/>
              <a:buChar char="•"/>
            </a:pPr>
            <a:r>
              <a:rPr lang="en-GB" sz="2800" dirty="0">
                <a:latin typeface="Arial" panose="020B0604020202020204" pitchFamily="34" charset="0"/>
                <a:cs typeface="Arial" panose="020B0604020202020204" pitchFamily="34" charset="0"/>
              </a:rPr>
              <a:t>Many people work freelance which means less job security.</a:t>
            </a:r>
          </a:p>
          <a:p>
            <a:pPr>
              <a:buFont typeface="Arial" panose="020B0604020202020204" pitchFamily="34" charset="0"/>
              <a:buChar char="•"/>
            </a:pPr>
            <a:r>
              <a:rPr lang="en-GB" sz="2800" dirty="0">
                <a:latin typeface="Arial" panose="020B0604020202020204" pitchFamily="34" charset="0"/>
                <a:cs typeface="Arial" panose="020B0604020202020204" pitchFamily="34" charset="0"/>
              </a:rPr>
              <a:t>Hawthorn Theatrical are an award winning creative technical event production company in Melton.</a:t>
            </a:r>
            <a:endParaRPr lang="en-GB" sz="2600" dirty="0">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17920640-A82D-4DF0-BB87-7C8A41640B2B}"/>
              </a:ext>
            </a:extLst>
          </p:cNvPr>
          <p:cNvPicPr>
            <a:picLocks noChangeAspect="1"/>
          </p:cNvPicPr>
          <p:nvPr/>
        </p:nvPicPr>
        <p:blipFill>
          <a:blip r:embed="rId2"/>
          <a:stretch>
            <a:fillRect/>
          </a:stretch>
        </p:blipFill>
        <p:spPr>
          <a:xfrm>
            <a:off x="7935214" y="472932"/>
            <a:ext cx="2679292" cy="1068789"/>
          </a:xfrm>
          <a:prstGeom prst="rect">
            <a:avLst/>
          </a:prstGeom>
        </p:spPr>
      </p:pic>
    </p:spTree>
    <p:extLst>
      <p:ext uri="{BB962C8B-B14F-4D97-AF65-F5344CB8AC3E}">
        <p14:creationId xmlns:p14="http://schemas.microsoft.com/office/powerpoint/2010/main" val="4584744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521FF5-45CD-4C3D-B49C-320064E92404}"/>
              </a:ext>
            </a:extLst>
          </p:cNvPr>
          <p:cNvSpPr>
            <a:spLocks noGrp="1"/>
          </p:cNvSpPr>
          <p:nvPr>
            <p:ph type="title"/>
          </p:nvPr>
        </p:nvSpPr>
        <p:spPr/>
        <p:txBody>
          <a:bodyPr/>
          <a:lstStyle/>
          <a:p>
            <a:r>
              <a:rPr lang="en-GB" dirty="0">
                <a:latin typeface="Arial" panose="020B0604020202020204" pitchFamily="34" charset="0"/>
                <a:cs typeface="Arial" panose="020B0604020202020204" pitchFamily="34" charset="0"/>
              </a:rPr>
              <a:t>What is happening?</a:t>
            </a:r>
            <a:endParaRPr lang="en-GB" dirty="0"/>
          </a:p>
        </p:txBody>
      </p:sp>
      <p:sp>
        <p:nvSpPr>
          <p:cNvPr id="3" name="Content Placeholder 2">
            <a:extLst>
              <a:ext uri="{FF2B5EF4-FFF2-40B4-BE49-F238E27FC236}">
                <a16:creationId xmlns:a16="http://schemas.microsoft.com/office/drawing/2014/main" id="{0E2AC7DC-6B0D-4921-8777-0DCA0CD3EBF2}"/>
              </a:ext>
            </a:extLst>
          </p:cNvPr>
          <p:cNvSpPr>
            <a:spLocks noGrp="1"/>
          </p:cNvSpPr>
          <p:nvPr>
            <p:ph idx="1"/>
          </p:nvPr>
        </p:nvSpPr>
        <p:spPr/>
        <p:txBody>
          <a:bodyPr>
            <a:noAutofit/>
          </a:bodyPr>
          <a:lstStyle/>
          <a:p>
            <a:pPr>
              <a:buFont typeface="Arial" panose="020B0604020202020204" pitchFamily="34" charset="0"/>
              <a:buChar char="•"/>
            </a:pPr>
            <a:r>
              <a:rPr lang="en-GB" sz="2500" dirty="0">
                <a:latin typeface="Arial" panose="020B0604020202020204" pitchFamily="34" charset="0"/>
                <a:cs typeface="Arial" panose="020B0604020202020204" pitchFamily="34" charset="0"/>
              </a:rPr>
              <a:t>The Creative Leicestershire organisation works to develop new and existing small creative enterprises across Leicester, Leicestershire and Rutland. </a:t>
            </a:r>
          </a:p>
          <a:p>
            <a:pPr>
              <a:buFont typeface="Arial" panose="020B0604020202020204" pitchFamily="34" charset="0"/>
              <a:buChar char="•"/>
            </a:pPr>
            <a:r>
              <a:rPr lang="en-GB" sz="2500" dirty="0">
                <a:latin typeface="Arial" panose="020B0604020202020204" pitchFamily="34" charset="0"/>
                <a:cs typeface="Arial" panose="020B0604020202020204" pitchFamily="34" charset="0"/>
              </a:rPr>
              <a:t>Entry level roles include marketing assistant, apprentice light technician, apprentice animator, assistant make-up artist, front-of-house, business and administration roles.</a:t>
            </a:r>
          </a:p>
          <a:p>
            <a:pPr>
              <a:buFont typeface="Arial" panose="020B0604020202020204" pitchFamily="34" charset="0"/>
              <a:buChar char="•"/>
            </a:pPr>
            <a:r>
              <a:rPr lang="en-GB" sz="2500" dirty="0">
                <a:latin typeface="Arial" panose="020B0604020202020204" pitchFamily="34" charset="0"/>
                <a:cs typeface="Arial" panose="020B0604020202020204" pitchFamily="34" charset="0"/>
              </a:rPr>
              <a:t>Skills shortages include technician (especially software and digital media), foreign languages, production fundraising, 3D designers, production managers, programmers, broadcast engineers, social media specialists, illustrators, coders, and data management.</a:t>
            </a:r>
          </a:p>
        </p:txBody>
      </p:sp>
      <p:pic>
        <p:nvPicPr>
          <p:cNvPr id="5" name="Picture 4">
            <a:extLst>
              <a:ext uri="{FF2B5EF4-FFF2-40B4-BE49-F238E27FC236}">
                <a16:creationId xmlns:a16="http://schemas.microsoft.com/office/drawing/2014/main" id="{DCE000B0-2935-47AD-8440-E90BFDFFE68C}"/>
              </a:ext>
            </a:extLst>
          </p:cNvPr>
          <p:cNvPicPr>
            <a:picLocks noChangeAspect="1"/>
          </p:cNvPicPr>
          <p:nvPr/>
        </p:nvPicPr>
        <p:blipFill>
          <a:blip r:embed="rId2"/>
          <a:stretch>
            <a:fillRect/>
          </a:stretch>
        </p:blipFill>
        <p:spPr>
          <a:xfrm>
            <a:off x="8578513" y="313184"/>
            <a:ext cx="2167238" cy="1281700"/>
          </a:xfrm>
          <a:prstGeom prst="rect">
            <a:avLst/>
          </a:prstGeom>
        </p:spPr>
      </p:pic>
    </p:spTree>
    <p:extLst>
      <p:ext uri="{BB962C8B-B14F-4D97-AF65-F5344CB8AC3E}">
        <p14:creationId xmlns:p14="http://schemas.microsoft.com/office/powerpoint/2010/main" val="11354885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AAA685-B328-4CB7-B14C-F601944A3FDF}"/>
              </a:ext>
            </a:extLst>
          </p:cNvPr>
          <p:cNvSpPr>
            <a:spLocks noGrp="1"/>
          </p:cNvSpPr>
          <p:nvPr>
            <p:ph type="title"/>
          </p:nvPr>
        </p:nvSpPr>
        <p:spPr/>
        <p:txBody>
          <a:bodyPr/>
          <a:lstStyle/>
          <a:p>
            <a:r>
              <a:rPr lang="en-GB" dirty="0">
                <a:latin typeface="Arial" panose="020B0604020202020204" pitchFamily="34" charset="0"/>
                <a:cs typeface="Arial" panose="020B0604020202020204" pitchFamily="34" charset="0"/>
              </a:rPr>
              <a:t>Earnings</a:t>
            </a:r>
          </a:p>
        </p:txBody>
      </p:sp>
      <p:sp>
        <p:nvSpPr>
          <p:cNvPr id="5" name="Content Placeholder 4">
            <a:extLst>
              <a:ext uri="{FF2B5EF4-FFF2-40B4-BE49-F238E27FC236}">
                <a16:creationId xmlns:a16="http://schemas.microsoft.com/office/drawing/2014/main" id="{8A9EB7F6-0498-443E-8536-78754E9EA7E1}"/>
              </a:ext>
            </a:extLst>
          </p:cNvPr>
          <p:cNvSpPr>
            <a:spLocks noGrp="1"/>
          </p:cNvSpPr>
          <p:nvPr>
            <p:ph idx="1"/>
          </p:nvPr>
        </p:nvSpPr>
        <p:spPr/>
        <p:txBody>
          <a:bodyPr/>
          <a:lstStyle/>
          <a:p>
            <a:endParaRPr lang="en-GB" dirty="0"/>
          </a:p>
        </p:txBody>
      </p:sp>
      <p:pic>
        <p:nvPicPr>
          <p:cNvPr id="7" name="Picture 6">
            <a:extLst>
              <a:ext uri="{FF2B5EF4-FFF2-40B4-BE49-F238E27FC236}">
                <a16:creationId xmlns:a16="http://schemas.microsoft.com/office/drawing/2014/main" id="{1C9A70D3-910B-4547-A2C7-4C325485440F}"/>
              </a:ext>
            </a:extLst>
          </p:cNvPr>
          <p:cNvPicPr>
            <a:picLocks noChangeAspect="1"/>
          </p:cNvPicPr>
          <p:nvPr/>
        </p:nvPicPr>
        <p:blipFill>
          <a:blip r:embed="rId2"/>
          <a:stretch>
            <a:fillRect/>
          </a:stretch>
        </p:blipFill>
        <p:spPr>
          <a:xfrm>
            <a:off x="8697237" y="286603"/>
            <a:ext cx="1787684" cy="1318913"/>
          </a:xfrm>
          <a:prstGeom prst="rect">
            <a:avLst/>
          </a:prstGeom>
        </p:spPr>
      </p:pic>
      <p:pic>
        <p:nvPicPr>
          <p:cNvPr id="3" name="Picture 2">
            <a:extLst>
              <a:ext uri="{FF2B5EF4-FFF2-40B4-BE49-F238E27FC236}">
                <a16:creationId xmlns:a16="http://schemas.microsoft.com/office/drawing/2014/main" id="{740CA0C1-3BA1-48E7-9654-701F35B0C1BC}"/>
              </a:ext>
            </a:extLst>
          </p:cNvPr>
          <p:cNvPicPr>
            <a:picLocks noChangeAspect="1"/>
          </p:cNvPicPr>
          <p:nvPr/>
        </p:nvPicPr>
        <p:blipFill>
          <a:blip r:embed="rId3"/>
          <a:stretch>
            <a:fillRect/>
          </a:stretch>
        </p:blipFill>
        <p:spPr>
          <a:xfrm>
            <a:off x="3396536" y="1845734"/>
            <a:ext cx="4917903" cy="4438108"/>
          </a:xfrm>
          <a:prstGeom prst="rect">
            <a:avLst/>
          </a:prstGeom>
        </p:spPr>
      </p:pic>
    </p:spTree>
    <p:extLst>
      <p:ext uri="{BB962C8B-B14F-4D97-AF65-F5344CB8AC3E}">
        <p14:creationId xmlns:p14="http://schemas.microsoft.com/office/powerpoint/2010/main" val="9263525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E18B55-A6CC-48EE-B53A-13FB726EC6D6}"/>
              </a:ext>
            </a:extLst>
          </p:cNvPr>
          <p:cNvSpPr>
            <a:spLocks noGrp="1"/>
          </p:cNvSpPr>
          <p:nvPr>
            <p:ph type="title"/>
          </p:nvPr>
        </p:nvSpPr>
        <p:spPr/>
        <p:txBody>
          <a:bodyPr/>
          <a:lstStyle/>
          <a:p>
            <a:r>
              <a:rPr lang="en-GB" dirty="0">
                <a:latin typeface="Arial" panose="020B0604020202020204" pitchFamily="34" charset="0"/>
                <a:cs typeface="Arial" panose="020B0604020202020204" pitchFamily="34" charset="0"/>
              </a:rPr>
              <a:t>Skills and qualities</a:t>
            </a:r>
          </a:p>
        </p:txBody>
      </p:sp>
      <p:sp>
        <p:nvSpPr>
          <p:cNvPr id="3" name="Content Placeholder 2">
            <a:extLst>
              <a:ext uri="{FF2B5EF4-FFF2-40B4-BE49-F238E27FC236}">
                <a16:creationId xmlns:a16="http://schemas.microsoft.com/office/drawing/2014/main" id="{F1C6A225-6A9E-4A56-9097-EC904F50A428}"/>
              </a:ext>
            </a:extLst>
          </p:cNvPr>
          <p:cNvSpPr>
            <a:spLocks noGrp="1"/>
          </p:cNvSpPr>
          <p:nvPr>
            <p:ph idx="1"/>
          </p:nvPr>
        </p:nvSpPr>
        <p:spPr/>
        <p:txBody>
          <a:bodyPr>
            <a:normAutofit/>
          </a:bodyPr>
          <a:lstStyle/>
          <a:p>
            <a:pPr>
              <a:buFont typeface="Arial" panose="020B0604020202020204" pitchFamily="34" charset="0"/>
              <a:buChar char="•"/>
            </a:pPr>
            <a:endParaRPr lang="en-GB" sz="3200" dirty="0">
              <a:latin typeface="Arial" panose="020B0604020202020204" pitchFamily="34" charset="0"/>
              <a:cs typeface="Arial" panose="020B0604020202020204" pitchFamily="34" charset="0"/>
            </a:endParaRPr>
          </a:p>
        </p:txBody>
      </p:sp>
      <p:graphicFrame>
        <p:nvGraphicFramePr>
          <p:cNvPr id="5" name="Table 4">
            <a:extLst>
              <a:ext uri="{FF2B5EF4-FFF2-40B4-BE49-F238E27FC236}">
                <a16:creationId xmlns:a16="http://schemas.microsoft.com/office/drawing/2014/main" id="{09A119FE-5114-4A04-B74E-8ED75BDE0621}"/>
              </a:ext>
            </a:extLst>
          </p:cNvPr>
          <p:cNvGraphicFramePr>
            <a:graphicFrameLocks noGrp="1"/>
          </p:cNvGraphicFramePr>
          <p:nvPr>
            <p:extLst>
              <p:ext uri="{D42A27DB-BD31-4B8C-83A1-F6EECF244321}">
                <p14:modId xmlns:p14="http://schemas.microsoft.com/office/powerpoint/2010/main" val="2814448974"/>
              </p:ext>
            </p:extLst>
          </p:nvPr>
        </p:nvGraphicFramePr>
        <p:xfrm>
          <a:off x="1097280" y="1845734"/>
          <a:ext cx="8128000" cy="329184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3503688895"/>
                    </a:ext>
                  </a:extLst>
                </a:gridCol>
                <a:gridCol w="4064000">
                  <a:extLst>
                    <a:ext uri="{9D8B030D-6E8A-4147-A177-3AD203B41FA5}">
                      <a16:colId xmlns:a16="http://schemas.microsoft.com/office/drawing/2014/main" val="2829302764"/>
                    </a:ext>
                  </a:extLst>
                </a:gridCol>
              </a:tblGrid>
              <a:tr h="370840">
                <a:tc>
                  <a:txBody>
                    <a:bodyPr/>
                    <a:lstStyle/>
                    <a:p>
                      <a:pPr>
                        <a:buFont typeface="Arial" panose="020B0604020202020204" pitchFamily="34" charset="0"/>
                        <a:buChar char="•"/>
                      </a:pPr>
                      <a:r>
                        <a:rPr lang="en-GB" sz="3000" b="0" dirty="0">
                          <a:solidFill>
                            <a:schemeClr val="tx1"/>
                          </a:solidFill>
                          <a:latin typeface="Arial" panose="020B0604020202020204" pitchFamily="34" charset="0"/>
                          <a:cs typeface="Arial" panose="020B0604020202020204" pitchFamily="34" charset="0"/>
                        </a:rPr>
                        <a:t>ICT</a:t>
                      </a:r>
                    </a:p>
                    <a:p>
                      <a:pPr>
                        <a:buFont typeface="Arial" panose="020B0604020202020204" pitchFamily="34" charset="0"/>
                        <a:buChar char="•"/>
                      </a:pPr>
                      <a:r>
                        <a:rPr lang="en-GB" sz="3000" b="0" dirty="0">
                          <a:solidFill>
                            <a:schemeClr val="tx1"/>
                          </a:solidFill>
                          <a:latin typeface="Arial" panose="020B0604020202020204" pitchFamily="34" charset="0"/>
                          <a:cs typeface="Arial" panose="020B0604020202020204" pitchFamily="34" charset="0"/>
                        </a:rPr>
                        <a:t>problem solving</a:t>
                      </a:r>
                    </a:p>
                    <a:p>
                      <a:pPr>
                        <a:buFont typeface="Arial" panose="020B0604020202020204" pitchFamily="34" charset="0"/>
                        <a:buChar char="•"/>
                      </a:pPr>
                      <a:r>
                        <a:rPr lang="en-GB" sz="3000" b="0" dirty="0">
                          <a:solidFill>
                            <a:schemeClr val="tx1"/>
                          </a:solidFill>
                          <a:latin typeface="Arial" panose="020B0604020202020204" pitchFamily="34" charset="0"/>
                          <a:cs typeface="Arial" panose="020B0604020202020204" pitchFamily="34" charset="0"/>
                        </a:rPr>
                        <a:t>attention to detail</a:t>
                      </a:r>
                    </a:p>
                    <a:p>
                      <a:pPr>
                        <a:buFont typeface="Arial" panose="020B0604020202020204" pitchFamily="34" charset="0"/>
                        <a:buChar char="•"/>
                      </a:pPr>
                      <a:r>
                        <a:rPr lang="en-GB" sz="3000" b="0" dirty="0">
                          <a:solidFill>
                            <a:schemeClr val="tx1"/>
                          </a:solidFill>
                          <a:latin typeface="Arial" panose="020B0604020202020204" pitchFamily="34" charset="0"/>
                          <a:cs typeface="Arial" panose="020B0604020202020204" pitchFamily="34" charset="0"/>
                        </a:rPr>
                        <a:t>team work</a:t>
                      </a:r>
                    </a:p>
                    <a:p>
                      <a:pPr>
                        <a:buFont typeface="Arial" panose="020B0604020202020204" pitchFamily="34" charset="0"/>
                        <a:buChar char="•"/>
                      </a:pPr>
                      <a:r>
                        <a:rPr lang="en-GB" sz="3000" b="0" dirty="0">
                          <a:solidFill>
                            <a:schemeClr val="tx1"/>
                          </a:solidFill>
                          <a:latin typeface="Arial" panose="020B0604020202020204" pitchFamily="34" charset="0"/>
                          <a:cs typeface="Arial" panose="020B0604020202020204" pitchFamily="34" charset="0"/>
                        </a:rPr>
                        <a:t>communication</a:t>
                      </a:r>
                    </a:p>
                    <a:p>
                      <a:pPr>
                        <a:buFont typeface="Arial" panose="020B0604020202020204" pitchFamily="34" charset="0"/>
                        <a:buChar char="•"/>
                      </a:pPr>
                      <a:r>
                        <a:rPr lang="en-GB" sz="3000" b="0" dirty="0">
                          <a:solidFill>
                            <a:schemeClr val="tx1"/>
                          </a:solidFill>
                          <a:latin typeface="Arial" panose="020B0604020202020204" pitchFamily="34" charset="0"/>
                          <a:cs typeface="Arial" panose="020B0604020202020204" pitchFamily="34" charset="0"/>
                        </a:rPr>
                        <a:t>planning</a:t>
                      </a:r>
                    </a:p>
                    <a:p>
                      <a:endParaRPr lang="en-GB" sz="3000" b="0" dirty="0">
                        <a:solidFill>
                          <a:schemeClr val="tx1"/>
                        </a:solidFill>
                      </a:endParaRPr>
                    </a:p>
                  </a:txBody>
                  <a:tcPr>
                    <a:solidFill>
                      <a:schemeClr val="bg1"/>
                    </a:solidFill>
                  </a:tcPr>
                </a:tc>
                <a:tc>
                  <a:txBody>
                    <a:bodyPr/>
                    <a:lstStyle/>
                    <a:p>
                      <a:pPr>
                        <a:buFont typeface="Arial" panose="020B0604020202020204" pitchFamily="34" charset="0"/>
                        <a:buChar char="•"/>
                      </a:pPr>
                      <a:r>
                        <a:rPr lang="en-GB" sz="3000" b="0" dirty="0">
                          <a:solidFill>
                            <a:schemeClr val="tx1"/>
                          </a:solidFill>
                          <a:latin typeface="Arial" panose="020B0604020202020204" pitchFamily="34" charset="0"/>
                          <a:cs typeface="Arial" panose="020B0604020202020204" pitchFamily="34" charset="0"/>
                        </a:rPr>
                        <a:t>creativity</a:t>
                      </a:r>
                    </a:p>
                    <a:p>
                      <a:pPr>
                        <a:buFont typeface="Arial" panose="020B0604020202020204" pitchFamily="34" charset="0"/>
                        <a:buChar char="•"/>
                      </a:pPr>
                      <a:r>
                        <a:rPr lang="en-GB" sz="3000" b="0" dirty="0">
                          <a:solidFill>
                            <a:schemeClr val="tx1"/>
                          </a:solidFill>
                          <a:latin typeface="Arial" panose="020B0604020202020204" pitchFamily="34" charset="0"/>
                          <a:cs typeface="Arial" panose="020B0604020202020204" pitchFamily="34" charset="0"/>
                        </a:rPr>
                        <a:t>presentation skills</a:t>
                      </a:r>
                    </a:p>
                    <a:p>
                      <a:pPr>
                        <a:buFont typeface="Arial" panose="020B0604020202020204" pitchFamily="34" charset="0"/>
                        <a:buChar char="•"/>
                      </a:pPr>
                      <a:r>
                        <a:rPr lang="en-GB" sz="3000" b="0" dirty="0">
                          <a:solidFill>
                            <a:schemeClr val="tx1"/>
                          </a:solidFill>
                          <a:latin typeface="Arial" panose="020B0604020202020204" pitchFamily="34" charset="0"/>
                          <a:cs typeface="Arial" panose="020B0604020202020204" pitchFamily="34" charset="0"/>
                        </a:rPr>
                        <a:t>leadership</a:t>
                      </a:r>
                    </a:p>
                    <a:p>
                      <a:pPr>
                        <a:buFont typeface="Arial" panose="020B0604020202020204" pitchFamily="34" charset="0"/>
                        <a:buChar char="•"/>
                      </a:pPr>
                      <a:r>
                        <a:rPr lang="en-GB" sz="3000" b="0" dirty="0">
                          <a:solidFill>
                            <a:schemeClr val="tx1"/>
                          </a:solidFill>
                          <a:latin typeface="Arial" panose="020B0604020202020204" pitchFamily="34" charset="0"/>
                          <a:cs typeface="Arial" panose="020B0604020202020204" pitchFamily="34" charset="0"/>
                        </a:rPr>
                        <a:t>innovation</a:t>
                      </a:r>
                    </a:p>
                    <a:p>
                      <a:pPr>
                        <a:buFont typeface="Arial" panose="020B0604020202020204" pitchFamily="34" charset="0"/>
                        <a:buChar char="•"/>
                      </a:pPr>
                      <a:r>
                        <a:rPr lang="en-GB" sz="3000" b="0" dirty="0">
                          <a:solidFill>
                            <a:schemeClr val="tx1"/>
                          </a:solidFill>
                          <a:latin typeface="Arial" panose="020B0604020202020204" pitchFamily="34" charset="0"/>
                          <a:cs typeface="Arial" panose="020B0604020202020204" pitchFamily="34" charset="0"/>
                        </a:rPr>
                        <a:t>business</a:t>
                      </a:r>
                    </a:p>
                    <a:p>
                      <a:endParaRPr lang="en-GB" sz="3000" b="0" dirty="0">
                        <a:solidFill>
                          <a:schemeClr val="tx1"/>
                        </a:solidFill>
                      </a:endParaRPr>
                    </a:p>
                  </a:txBody>
                  <a:tcPr>
                    <a:solidFill>
                      <a:schemeClr val="bg1"/>
                    </a:solidFill>
                  </a:tcPr>
                </a:tc>
                <a:extLst>
                  <a:ext uri="{0D108BD9-81ED-4DB2-BD59-A6C34878D82A}">
                    <a16:rowId xmlns:a16="http://schemas.microsoft.com/office/drawing/2014/main" val="1551323729"/>
                  </a:ext>
                </a:extLst>
              </a:tr>
            </a:tbl>
          </a:graphicData>
        </a:graphic>
      </p:graphicFrame>
      <p:pic>
        <p:nvPicPr>
          <p:cNvPr id="4" name="Picture 3">
            <a:extLst>
              <a:ext uri="{FF2B5EF4-FFF2-40B4-BE49-F238E27FC236}">
                <a16:creationId xmlns:a16="http://schemas.microsoft.com/office/drawing/2014/main" id="{308F3E17-2419-4B1E-ABB0-45479790D3ED}"/>
              </a:ext>
            </a:extLst>
          </p:cNvPr>
          <p:cNvPicPr>
            <a:picLocks noChangeAspect="1"/>
          </p:cNvPicPr>
          <p:nvPr/>
        </p:nvPicPr>
        <p:blipFill>
          <a:blip r:embed="rId2"/>
          <a:stretch>
            <a:fillRect/>
          </a:stretch>
        </p:blipFill>
        <p:spPr>
          <a:xfrm>
            <a:off x="7572530" y="2945218"/>
            <a:ext cx="3615366" cy="2498651"/>
          </a:xfrm>
          <a:prstGeom prst="rect">
            <a:avLst/>
          </a:prstGeom>
        </p:spPr>
      </p:pic>
    </p:spTree>
    <p:extLst>
      <p:ext uri="{BB962C8B-B14F-4D97-AF65-F5344CB8AC3E}">
        <p14:creationId xmlns:p14="http://schemas.microsoft.com/office/powerpoint/2010/main" val="13579145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6595B0-E0FE-49AB-8CED-195812F76A72}"/>
              </a:ext>
            </a:extLst>
          </p:cNvPr>
          <p:cNvSpPr>
            <a:spLocks noGrp="1"/>
          </p:cNvSpPr>
          <p:nvPr>
            <p:ph type="title"/>
          </p:nvPr>
        </p:nvSpPr>
        <p:spPr/>
        <p:txBody>
          <a:bodyPr>
            <a:normAutofit/>
          </a:bodyPr>
          <a:lstStyle/>
          <a:p>
            <a:r>
              <a:rPr lang="en-GB" sz="3600" dirty="0">
                <a:latin typeface="Arial" panose="020B0604020202020204" pitchFamily="34" charset="0"/>
                <a:cs typeface="Arial" panose="020B0604020202020204" pitchFamily="34" charset="0"/>
              </a:rPr>
              <a:t>Creative Industries Links</a:t>
            </a:r>
          </a:p>
        </p:txBody>
      </p:sp>
      <p:sp>
        <p:nvSpPr>
          <p:cNvPr id="3" name="Content Placeholder 2">
            <a:extLst>
              <a:ext uri="{FF2B5EF4-FFF2-40B4-BE49-F238E27FC236}">
                <a16:creationId xmlns:a16="http://schemas.microsoft.com/office/drawing/2014/main" id="{0B1DFF88-03BF-4038-94B0-7431D6F620FA}"/>
              </a:ext>
            </a:extLst>
          </p:cNvPr>
          <p:cNvSpPr>
            <a:spLocks noGrp="1"/>
          </p:cNvSpPr>
          <p:nvPr>
            <p:ph idx="1"/>
          </p:nvPr>
        </p:nvSpPr>
        <p:spPr/>
        <p:txBody>
          <a:bodyPr>
            <a:normAutofit/>
          </a:bodyPr>
          <a:lstStyle/>
          <a:p>
            <a:pPr marL="0" indent="0">
              <a:buNone/>
            </a:pPr>
            <a:r>
              <a:rPr lang="en-GB" sz="3200" dirty="0">
                <a:hlinkClick r:id="rId2"/>
              </a:rPr>
              <a:t>https://ccskills.org.uk/index.php?/careers</a:t>
            </a:r>
            <a:endParaRPr lang="en-GB" sz="3200" dirty="0">
              <a:latin typeface="Arial" panose="020B0604020202020204" pitchFamily="34" charset="0"/>
              <a:cs typeface="Arial" panose="020B0604020202020204" pitchFamily="34" charset="0"/>
            </a:endParaRPr>
          </a:p>
          <a:p>
            <a:pPr marL="0" indent="0">
              <a:buNone/>
            </a:pPr>
            <a:r>
              <a:rPr lang="en-GB" sz="3200" dirty="0">
                <a:hlinkClick r:id="rId3"/>
              </a:rPr>
              <a:t>https://www.screenskills.com/</a:t>
            </a:r>
            <a:endParaRPr lang="en-GB" sz="3200" dirty="0"/>
          </a:p>
          <a:p>
            <a:pPr marL="0" indent="0">
              <a:buNone/>
            </a:pPr>
            <a:r>
              <a:rPr lang="en-GB" sz="3200" dirty="0">
                <a:hlinkClick r:id="rId4"/>
              </a:rPr>
              <a:t>http://www.lcbdepot.co.uk/</a:t>
            </a:r>
            <a:endParaRPr lang="en-GB" sz="3200" dirty="0"/>
          </a:p>
          <a:p>
            <a:pPr marL="0" indent="0">
              <a:buNone/>
            </a:pPr>
            <a:r>
              <a:rPr lang="en-GB" sz="3200" dirty="0">
                <a:hlinkClick r:id="rId5"/>
              </a:rPr>
              <a:t>https://www.creativeleics.co.uk/</a:t>
            </a:r>
            <a:endParaRPr lang="en-GB" sz="3200" dirty="0"/>
          </a:p>
          <a:p>
            <a:pPr marL="0" indent="0">
              <a:buNone/>
            </a:pPr>
            <a:r>
              <a:rPr lang="en-GB" sz="3200" dirty="0">
                <a:hlinkClick r:id="rId6"/>
              </a:rPr>
              <a:t>https://www.bubble-jobs.co.uk/</a:t>
            </a:r>
            <a:endParaRPr lang="en-GB" sz="3200" dirty="0"/>
          </a:p>
          <a:p>
            <a:pPr marL="0" indent="0">
              <a:buNone/>
            </a:pPr>
            <a:r>
              <a:rPr lang="en-GB" sz="3200" dirty="0">
                <a:hlinkClick r:id="rId7"/>
              </a:rPr>
              <a:t>https://getintotheatre.org/</a:t>
            </a:r>
            <a:endParaRPr lang="en-GB" sz="3200" dirty="0"/>
          </a:p>
        </p:txBody>
      </p:sp>
      <p:pic>
        <p:nvPicPr>
          <p:cNvPr id="4" name="Picture 3">
            <a:extLst>
              <a:ext uri="{FF2B5EF4-FFF2-40B4-BE49-F238E27FC236}">
                <a16:creationId xmlns:a16="http://schemas.microsoft.com/office/drawing/2014/main" id="{6DBAC565-B4DD-4203-8628-BE18C2F65295}"/>
              </a:ext>
            </a:extLst>
          </p:cNvPr>
          <p:cNvPicPr>
            <a:picLocks noChangeAspect="1"/>
          </p:cNvPicPr>
          <p:nvPr/>
        </p:nvPicPr>
        <p:blipFill>
          <a:blip r:embed="rId8"/>
          <a:stretch>
            <a:fillRect/>
          </a:stretch>
        </p:blipFill>
        <p:spPr>
          <a:xfrm>
            <a:off x="8083750" y="3857414"/>
            <a:ext cx="3520025" cy="1877711"/>
          </a:xfrm>
          <a:prstGeom prst="rect">
            <a:avLst/>
          </a:prstGeom>
        </p:spPr>
      </p:pic>
    </p:spTree>
    <p:extLst>
      <p:ext uri="{BB962C8B-B14F-4D97-AF65-F5344CB8AC3E}">
        <p14:creationId xmlns:p14="http://schemas.microsoft.com/office/powerpoint/2010/main" val="194264761"/>
      </p:ext>
    </p:extLst>
  </p:cSld>
  <p:clrMapOvr>
    <a:masterClrMapping/>
  </p:clrMapOvr>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docProps/app.xml><?xml version="1.0" encoding="utf-8"?>
<Properties xmlns="http://schemas.openxmlformats.org/officeDocument/2006/extended-properties" xmlns:vt="http://schemas.openxmlformats.org/officeDocument/2006/docPropsVTypes">
  <Template>TM02900769[[fn=Retrospect]]</Template>
  <TotalTime>1119</TotalTime>
  <Words>492</Words>
  <Application>Microsoft Office PowerPoint</Application>
  <PresentationFormat>Widescreen</PresentationFormat>
  <Paragraphs>62</Paragraphs>
  <Slides>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Calibri Light</vt:lpstr>
      <vt:lpstr>Retrospect</vt:lpstr>
      <vt:lpstr>World of Work Leicestershire Creative Industries</vt:lpstr>
      <vt:lpstr>Creative Industries</vt:lpstr>
      <vt:lpstr>Local employers</vt:lpstr>
      <vt:lpstr>What is happening?</vt:lpstr>
      <vt:lpstr>What is happening?</vt:lpstr>
      <vt:lpstr>What is happening?</vt:lpstr>
      <vt:lpstr>Earnings</vt:lpstr>
      <vt:lpstr>Skills and qualities</vt:lpstr>
      <vt:lpstr>Creative Industries Links</vt:lpstr>
    </vt:vector>
  </TitlesOfParts>
  <Company>Loughborough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Drewry</dc:creator>
  <cp:lastModifiedBy>Susanna Mason</cp:lastModifiedBy>
  <cp:revision>131</cp:revision>
  <dcterms:created xsi:type="dcterms:W3CDTF">2018-08-08T12:45:08Z</dcterms:created>
  <dcterms:modified xsi:type="dcterms:W3CDTF">2019-11-20T13:29:03Z</dcterms:modified>
</cp:coreProperties>
</file>