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4" r:id="rId5"/>
  </p:sldMasterIdLst>
  <p:notesMasterIdLst>
    <p:notesMasterId r:id="rId23"/>
  </p:notesMasterIdLst>
  <p:sldIdLst>
    <p:sldId id="307" r:id="rId6"/>
    <p:sldId id="299" r:id="rId7"/>
    <p:sldId id="311" r:id="rId8"/>
    <p:sldId id="313" r:id="rId9"/>
    <p:sldId id="305" r:id="rId10"/>
    <p:sldId id="303" r:id="rId11"/>
    <p:sldId id="294" r:id="rId12"/>
    <p:sldId id="314" r:id="rId13"/>
    <p:sldId id="302" r:id="rId14"/>
    <p:sldId id="287" r:id="rId15"/>
    <p:sldId id="300" r:id="rId16"/>
    <p:sldId id="274" r:id="rId17"/>
    <p:sldId id="315" r:id="rId18"/>
    <p:sldId id="289" r:id="rId19"/>
    <p:sldId id="317" r:id="rId20"/>
    <p:sldId id="306" r:id="rId21"/>
    <p:sldId id="316" r:id="rId2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omi Russell"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70035"/>
    <a:srgbClr val="C60751"/>
    <a:srgbClr val="696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7" autoAdjust="0"/>
    <p:restoredTop sz="75356" autoAdjust="0"/>
  </p:normalViewPr>
  <p:slideViewPr>
    <p:cSldViewPr snapToGrid="0" snapToObjects="1">
      <p:cViewPr varScale="1">
        <p:scale>
          <a:sx n="51" d="100"/>
          <a:sy n="51" d="100"/>
        </p:scale>
        <p:origin x="18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Cox" userId="75e6c4fa-e41d-4ab2-9598-edfed65dcf49" providerId="ADAL" clId="{B2A6498C-8B94-42AE-8BAB-CCCC5B30A6AB}"/>
    <pc:docChg chg="modSld">
      <pc:chgData name="Jess Cox" userId="75e6c4fa-e41d-4ab2-9598-edfed65dcf49" providerId="ADAL" clId="{B2A6498C-8B94-42AE-8BAB-CCCC5B30A6AB}" dt="2020-08-20T12:10:24.423" v="0" actId="20577"/>
      <pc:docMkLst>
        <pc:docMk/>
      </pc:docMkLst>
      <pc:sldChg chg="modSp">
        <pc:chgData name="Jess Cox" userId="75e6c4fa-e41d-4ab2-9598-edfed65dcf49" providerId="ADAL" clId="{B2A6498C-8B94-42AE-8BAB-CCCC5B30A6AB}" dt="2020-08-20T12:10:24.423" v="0" actId="20577"/>
        <pc:sldMkLst>
          <pc:docMk/>
          <pc:sldMk cId="0" sldId="313"/>
        </pc:sldMkLst>
        <pc:spChg chg="mod">
          <ac:chgData name="Jess Cox" userId="75e6c4fa-e41d-4ab2-9598-edfed65dcf49" providerId="ADAL" clId="{B2A6498C-8B94-42AE-8BAB-CCCC5B30A6AB}" dt="2020-08-20T12:10:24.423" v="0" actId="20577"/>
          <ac:spMkLst>
            <pc:docMk/>
            <pc:sldMk cId="0" sldId="313"/>
            <ac:spMk id="3" creationId="{6F5445CD-171F-4847-BDF7-629B406EE5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080ABB-D4DA-49A7-A263-580D5737E5E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67574DC-63E5-454C-AC47-4B45E5782A0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E541C9D-5DE0-40FE-852F-220C9A11E885}" type="datetimeFigureOut">
              <a:rPr lang="en-US"/>
              <a:pPr>
                <a:defRPr/>
              </a:pPr>
              <a:t>8/20/2020</a:t>
            </a:fld>
            <a:endParaRPr lang="en-US"/>
          </a:p>
        </p:txBody>
      </p:sp>
      <p:sp>
        <p:nvSpPr>
          <p:cNvPr id="4" name="Slide Image Placeholder 3">
            <a:extLst>
              <a:ext uri="{FF2B5EF4-FFF2-40B4-BE49-F238E27FC236}">
                <a16:creationId xmlns:a16="http://schemas.microsoft.com/office/drawing/2014/main" id="{4A4EEF58-DA76-4E31-BF4D-C0FDA64068A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B69FBF1-8968-4BD0-AC99-2ACB7273D20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9BF8BF37-D34B-497A-9824-5CEE9B97156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AF38FDB-E043-471A-B311-E4B9457D4A4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475BD49-E848-493F-B9CE-0689ACC51E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6877790-1C44-4BC7-AA37-61F9BC9454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521DF3D-6885-4901-9DF1-35617221A8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8436" name="Slide Number Placeholder 3">
            <a:extLst>
              <a:ext uri="{FF2B5EF4-FFF2-40B4-BE49-F238E27FC236}">
                <a16:creationId xmlns:a16="http://schemas.microsoft.com/office/drawing/2014/main" id="{BCC59510-4055-4E9C-B16C-D9E664F46F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1FCA14-2BC7-4435-84D0-CB7995E6B0C1}"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9C8BAAC-B68F-44AA-8AFC-EF0861E732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41C2A0A-8C5E-4F1F-96D4-626B7B34CC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These tips come from young people who campaign for Time to Change. </a:t>
            </a:r>
          </a:p>
          <a:p>
            <a:endParaRPr lang="en-GB" altLang="en-US"/>
          </a:p>
          <a:p>
            <a:r>
              <a:rPr lang="en-GB" altLang="en-US"/>
              <a:t>What do you think of them?</a:t>
            </a:r>
          </a:p>
          <a:p>
            <a:endParaRPr lang="en-GB" altLang="en-US"/>
          </a:p>
          <a:p>
            <a:r>
              <a:rPr lang="en-GB" altLang="en-US"/>
              <a:t>Spending time away from social media</a:t>
            </a:r>
          </a:p>
          <a:p>
            <a:r>
              <a:rPr lang="en-GB" altLang="en-US"/>
              <a:t>A cup of tea with friends</a:t>
            </a:r>
          </a:p>
          <a:p>
            <a:r>
              <a:rPr lang="en-GB" altLang="en-US"/>
              <a:t>Sport with mates</a:t>
            </a:r>
          </a:p>
          <a:p>
            <a:r>
              <a:rPr lang="en-GB" altLang="en-US"/>
              <a:t>Getting outside in the sunshine (or rain!)</a:t>
            </a:r>
          </a:p>
          <a:p>
            <a:r>
              <a:rPr lang="en-GB" altLang="en-US"/>
              <a:t>Celebrate your successes and highlights</a:t>
            </a:r>
          </a:p>
          <a:p>
            <a:r>
              <a:rPr lang="en-GB" altLang="en-US"/>
              <a:t>Time for you!</a:t>
            </a:r>
          </a:p>
        </p:txBody>
      </p:sp>
      <p:sp>
        <p:nvSpPr>
          <p:cNvPr id="36868" name="Slide Number Placeholder 3">
            <a:extLst>
              <a:ext uri="{FF2B5EF4-FFF2-40B4-BE49-F238E27FC236}">
                <a16:creationId xmlns:a16="http://schemas.microsoft.com/office/drawing/2014/main" id="{4E171034-0E93-4ED9-9B6C-8D0EEEBD41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A0911A-9B46-4693-B1CB-6B92A8E69C5A}"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123AC62-E49B-4A08-8C37-4692D29110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EB7AA96-F2D5-4F6B-B7AE-AFC57DD2043D}"/>
              </a:ext>
            </a:extLst>
          </p:cNvPr>
          <p:cNvSpPr>
            <a:spLocks noGrp="1"/>
          </p:cNvSpPr>
          <p:nvPr>
            <p:ph type="body" idx="1"/>
          </p:nvPr>
        </p:nvSpPr>
        <p:spPr/>
        <p:txBody>
          <a:bodyPr/>
          <a:lstStyle/>
          <a:p>
            <a:pPr>
              <a:defRPr/>
            </a:pPr>
            <a:endParaRPr lang="en-GB" dirty="0"/>
          </a:p>
          <a:p>
            <a:pPr>
              <a:defRPr/>
            </a:pPr>
            <a:r>
              <a:rPr lang="en-GB" dirty="0"/>
              <a:t>Go through the list and / or lead any 2 of the following activities which relate to this </a:t>
            </a:r>
          </a:p>
          <a:p>
            <a:pPr>
              <a:defRPr/>
            </a:pPr>
            <a:endParaRPr lang="en-GB" dirty="0"/>
          </a:p>
          <a:p>
            <a:pPr marL="171450" indent="-171450">
              <a:buFontTx/>
              <a:buChar char="-"/>
              <a:defRPr/>
            </a:pPr>
            <a:r>
              <a:rPr lang="en-GB" dirty="0"/>
              <a:t>Learning: </a:t>
            </a:r>
            <a:r>
              <a:rPr lang="en-GB" dirty="0" err="1"/>
              <a:t>Eg</a:t>
            </a:r>
            <a:r>
              <a:rPr lang="en-GB" dirty="0"/>
              <a:t> a simple new skill everyone can try to master – ADD AN IDEA</a:t>
            </a:r>
          </a:p>
          <a:p>
            <a:pPr marL="171450" indent="-171450">
              <a:buFontTx/>
              <a:buChar char="-"/>
              <a:defRPr/>
            </a:pPr>
            <a:endParaRPr lang="en-GB" dirty="0"/>
          </a:p>
          <a:p>
            <a:pPr marL="171450" indent="-171450">
              <a:buFontTx/>
              <a:buChar char="-"/>
              <a:defRPr/>
            </a:pPr>
            <a:r>
              <a:rPr lang="en-GB" dirty="0"/>
              <a:t>Contributing: we’ll now spend 3 minutes all helping to tidy our form room/shared space, (or to make things to improve our shared space (if you have craft supplies and a little more time, this activity relates to 2 of the 8 ways of wellbeing - creating and contributing!) </a:t>
            </a:r>
            <a:r>
              <a:rPr lang="en-GB" dirty="0" err="1"/>
              <a:t>eg</a:t>
            </a:r>
            <a:r>
              <a:rPr lang="en-GB" dirty="0"/>
              <a:t> decorative signs to encourage recycling, a wellbeing wall with pictures and quotes</a:t>
            </a:r>
          </a:p>
          <a:p>
            <a:pPr marL="171450" indent="-171450">
              <a:buFontTx/>
              <a:buChar char="-"/>
              <a:defRPr/>
            </a:pPr>
            <a:endParaRPr lang="en-GB" dirty="0"/>
          </a:p>
          <a:p>
            <a:pPr marL="171450" indent="-171450">
              <a:buFontTx/>
              <a:buChar char="-"/>
              <a:defRPr/>
            </a:pPr>
            <a:r>
              <a:rPr lang="en-GB" dirty="0"/>
              <a:t>Congratulating – name one thing you have done this week which you are proud of (MAKE THIS MORE CREATIVE IF POSS)</a:t>
            </a:r>
          </a:p>
          <a:p>
            <a:pPr marL="171450" indent="-171450">
              <a:buFontTx/>
              <a:buChar char="-"/>
              <a:defRPr/>
            </a:pPr>
            <a:endParaRPr lang="en-GB" dirty="0"/>
          </a:p>
          <a:p>
            <a:pPr marL="171450" indent="-171450">
              <a:buFontTx/>
              <a:buChar char="-"/>
              <a:defRPr/>
            </a:pPr>
            <a:r>
              <a:rPr lang="en-GB" dirty="0"/>
              <a:t>Exercising – explain that we spend a lot of our day time sitting (in class), standing up gets our blood flowing and systems. Ask students to stand, stretch up high, hold the stretch for 15 seconds, and then touch their toes</a:t>
            </a:r>
          </a:p>
          <a:p>
            <a:pPr marL="171450" indent="-171450">
              <a:buFontTx/>
              <a:buChar char="-"/>
              <a:defRPr/>
            </a:pPr>
            <a:endParaRPr lang="en-GB" dirty="0"/>
          </a:p>
          <a:p>
            <a:pPr marL="171450" indent="-171450">
              <a:buFontTx/>
              <a:buChar char="-"/>
              <a:defRPr/>
            </a:pPr>
            <a:r>
              <a:rPr lang="en-GB" dirty="0"/>
              <a:t>Calming – have a conversation about mobile phone use: ask the group to discuss in pairs and guestimate how much time they spend on their phones everyday, what do they enjoy about that? What do they find difficult about it? a great way to look after our wellbeing can be through a digital detox. It’s been proven that mobile phone screen light can negatively affect our sleep, so it helps to reduce phone time at the end of the day, ideally put our phones away for at least an hour before bed. Ask the group what they think about that, how might they feel? How realistic is that for them? What could they do instead which might benefit their wellbeing for that final hour of their day?</a:t>
            </a:r>
          </a:p>
        </p:txBody>
      </p:sp>
      <p:sp>
        <p:nvSpPr>
          <p:cNvPr id="38916" name="Slide Number Placeholder 3">
            <a:extLst>
              <a:ext uri="{FF2B5EF4-FFF2-40B4-BE49-F238E27FC236}">
                <a16:creationId xmlns:a16="http://schemas.microsoft.com/office/drawing/2014/main" id="{30F58DA4-0600-400C-A064-30541D57D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89A9AB-24A5-4ED7-ABD6-37EA10B87131}"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2D5CA75-287C-480E-901A-E2C64FF64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7FCEEAF-A0B6-4C77-8438-5DE5A024EB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When you’re feeling unwell, exercise can often be the last thing you feel like doing. But physical activity can help both your mental and physical wellbeing.</a:t>
            </a:r>
          </a:p>
          <a:p>
            <a:endParaRPr lang="en-GB" altLang="en-US"/>
          </a:p>
          <a:p>
            <a:r>
              <a:rPr lang="en-GB" altLang="en-US"/>
              <a:t>Do you find exercise helps your mental health? What do you do? How do you motivate yourself?</a:t>
            </a:r>
          </a:p>
        </p:txBody>
      </p:sp>
      <p:sp>
        <p:nvSpPr>
          <p:cNvPr id="40964" name="Slide Number Placeholder 3">
            <a:extLst>
              <a:ext uri="{FF2B5EF4-FFF2-40B4-BE49-F238E27FC236}">
                <a16:creationId xmlns:a16="http://schemas.microsoft.com/office/drawing/2014/main" id="{026B1C3B-4F75-44C1-99F7-2EAFBFE3F8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BA0F18-7AD9-4A05-82EC-E92E6D005D2E}"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ED05D1D-9DFD-4E08-8D11-A4CC4076B2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A691560-A3A0-496B-AC40-1BDF0504AA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3012" name="Slide Number Placeholder 3">
            <a:extLst>
              <a:ext uri="{FF2B5EF4-FFF2-40B4-BE49-F238E27FC236}">
                <a16:creationId xmlns:a16="http://schemas.microsoft.com/office/drawing/2014/main" id="{44D8CA5C-A029-4953-AE61-76DDC17738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D41B96-7BFE-4390-9DF0-441395AE1838}" type="slidenum">
              <a:rPr lang="en-US" altLang="en-US" smtClean="0"/>
              <a:pPr>
                <a:spcBef>
                  <a:spcPct val="0"/>
                </a:spcBef>
              </a:pPr>
              <a:t>16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586E3D80-5FE0-4B7F-8276-E1F0D8C4D1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4C715BBD-4188-4828-9088-B34BE8A6A7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5060" name="Slide Number Placeholder 3">
            <a:extLst>
              <a:ext uri="{FF2B5EF4-FFF2-40B4-BE49-F238E27FC236}">
                <a16:creationId xmlns:a16="http://schemas.microsoft.com/office/drawing/2014/main" id="{D1E907FF-DAEB-4D86-9247-5282FD585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3FE59F-5C9D-4D28-AAB0-54D0DDE2F911}"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C4B32DA-B82D-4729-98A5-E2F0AB89A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B0324BC5-07CF-4C8A-ADE8-5A2D2B602F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Group chat:</a:t>
            </a:r>
          </a:p>
          <a:p>
            <a:pPr eaLnBrk="1" hangingPunct="1"/>
            <a:r>
              <a:rPr lang="en-GB" altLang="en-US" dirty="0"/>
              <a:t>What message do you take from this film?</a:t>
            </a:r>
          </a:p>
          <a:p>
            <a:pPr eaLnBrk="1" hangingPunct="1"/>
            <a:r>
              <a:rPr lang="en-GB" altLang="en-US" dirty="0"/>
              <a:t>How might the teachers and students have responded to Michael’s return in a more accepting way?</a:t>
            </a:r>
          </a:p>
          <a:p>
            <a:pPr eaLnBrk="1" hangingPunct="1"/>
            <a:r>
              <a:rPr lang="en-GB" altLang="en-US" dirty="0"/>
              <a:t>What are 2 small things that might make a big difference to someone going through a tough time?</a:t>
            </a:r>
          </a:p>
          <a:p>
            <a:pPr eaLnBrk="1" hangingPunct="1"/>
            <a:endParaRPr lang="en-GB" altLang="en-US" dirty="0"/>
          </a:p>
          <a:p>
            <a:pPr eaLnBrk="1" hangingPunct="1"/>
            <a:r>
              <a:rPr lang="en-GB" altLang="en-US" dirty="0"/>
              <a:t>You can’t always see mental health difficulties but that doesn’t mean they’re not there.</a:t>
            </a:r>
          </a:p>
        </p:txBody>
      </p:sp>
      <p:sp>
        <p:nvSpPr>
          <p:cNvPr id="20484" name="Slide Number Placeholder 3">
            <a:extLst>
              <a:ext uri="{FF2B5EF4-FFF2-40B4-BE49-F238E27FC236}">
                <a16:creationId xmlns:a16="http://schemas.microsoft.com/office/drawing/2014/main" id="{955B71D4-4A7F-46DF-878A-483B7C1CB3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1E18AF-5741-4F46-953B-2EDC74C8E9C0}" type="slidenum">
              <a:rPr lang="en-US" altLang="en-US" smtClean="0"/>
              <a:pPr>
                <a:spcBef>
                  <a:spcPct val="0"/>
                </a:spcBef>
              </a:pPr>
              <a:t>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D786332-9AF6-4F81-95A7-08CA66E210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2A85E4E2-B86B-40ED-A1BB-CAA08A2103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Selena Gomez -bipolar disorder. </a:t>
            </a:r>
          </a:p>
          <a:p>
            <a:r>
              <a:rPr lang="en-GB" altLang="en-US" dirty="0"/>
              <a:t>Meghan Trainor- panic attack </a:t>
            </a:r>
          </a:p>
          <a:p>
            <a:r>
              <a:rPr lang="en-GB" altLang="en-US" dirty="0"/>
              <a:t>Ryan Reynolds- anxiety</a:t>
            </a:r>
          </a:p>
          <a:p>
            <a:r>
              <a:rPr lang="en-GB" altLang="en-US" dirty="0"/>
              <a:t>Nicole Scherzinger- bulimia</a:t>
            </a:r>
          </a:p>
          <a:p>
            <a:r>
              <a:rPr lang="en-GB" altLang="en-US" dirty="0"/>
              <a:t>Adele- Anxiety attacks</a:t>
            </a:r>
          </a:p>
          <a:p>
            <a:r>
              <a:rPr lang="en-GB" altLang="en-US" dirty="0"/>
              <a:t>David Beckman- OCD</a:t>
            </a:r>
          </a:p>
          <a:p>
            <a:r>
              <a:rPr lang="en-GB" altLang="en-US" dirty="0"/>
              <a:t>Lady Gaga- Depression</a:t>
            </a:r>
          </a:p>
          <a:p>
            <a:r>
              <a:rPr lang="en-GB" altLang="en-US" dirty="0"/>
              <a:t>Ellen DeGeneres- Depression</a:t>
            </a:r>
          </a:p>
          <a:p>
            <a:r>
              <a:rPr lang="en-GB" altLang="en-US" dirty="0"/>
              <a:t>Prince Harry- PTSD</a:t>
            </a:r>
          </a:p>
          <a:p>
            <a:r>
              <a:rPr lang="en-GB" altLang="en-US" dirty="0"/>
              <a:t>Frankie Bridge- Depression </a:t>
            </a:r>
          </a:p>
          <a:p>
            <a:r>
              <a:rPr lang="en-GB" altLang="en-US" dirty="0"/>
              <a:t>Kendrick Lamar- Depression and Suicidal thoughts</a:t>
            </a:r>
          </a:p>
          <a:p>
            <a:r>
              <a:rPr lang="en-GB" altLang="en-US" dirty="0"/>
              <a:t>Zayn Malik- Anxiety and eating disorders </a:t>
            </a:r>
          </a:p>
        </p:txBody>
      </p:sp>
      <p:sp>
        <p:nvSpPr>
          <p:cNvPr id="22532" name="Slide Number Placeholder 3">
            <a:extLst>
              <a:ext uri="{FF2B5EF4-FFF2-40B4-BE49-F238E27FC236}">
                <a16:creationId xmlns:a16="http://schemas.microsoft.com/office/drawing/2014/main" id="{8076EEAC-99CE-4F33-B5A7-075328238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7E9FE0-9420-43D4-963A-40686CDA460B}"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F952A60-9010-4256-9524-D91EBAE1D3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0396221-0C76-4B78-919F-C52E6FCD28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4580" name="Slide Number Placeholder 3">
            <a:extLst>
              <a:ext uri="{FF2B5EF4-FFF2-40B4-BE49-F238E27FC236}">
                <a16:creationId xmlns:a16="http://schemas.microsoft.com/office/drawing/2014/main" id="{D38D6BBE-D50D-46D3-B162-098BA3FECA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BF0437-8249-4C9E-8B9F-A84AB67E95BE}"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C7F3CFA-999D-42FA-BB6B-3211AC4E28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EA72E32-C490-457F-B25D-4532B9294C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6628" name="Slide Number Placeholder 3">
            <a:extLst>
              <a:ext uri="{FF2B5EF4-FFF2-40B4-BE49-F238E27FC236}">
                <a16:creationId xmlns:a16="http://schemas.microsoft.com/office/drawing/2014/main" id="{9AEAE28E-0FF6-435B-9B68-17896563FB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5A7B1A-0D30-4154-977C-2A6A6AA6B068}"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3D966E8B-9066-43FC-9091-9FDC841A23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BD59FC9-3598-41FE-870C-C2DD16CD56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u="none" strike="noStrike" kern="1200" dirty="0">
                <a:solidFill>
                  <a:schemeClr val="tx1"/>
                </a:solidFill>
                <a:effectLst/>
                <a:latin typeface="+mn-lt"/>
                <a:ea typeface="+mn-ea"/>
                <a:cs typeface="+mn-cs"/>
              </a:rPr>
              <a:t>This is because society in general has stereotyped views about mental illness and how it affects people.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Stigma and discrimination can also worsen someone's mental health problems, and delay or impede their getting help and treatment, and their recovery. Social isolation, poor housing, unemployment and poverty are all linked to mental ill health.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So stigma and discrimination can trap people in a cycle of illness.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situation is exacerbated by the media. Media reports often link mental illness with violence, or portray people with mental health problems as dangerous, criminal, evil, or very disabled and unable to live normal, fulfilled lives.</a:t>
            </a:r>
          </a:p>
          <a:p>
            <a:pPr eaLnBrk="1" hangingPunct="1">
              <a:spcBef>
                <a:spcPct val="0"/>
              </a:spcBef>
            </a:pPr>
            <a:endParaRPr lang="en-US" altLang="en-US" dirty="0"/>
          </a:p>
        </p:txBody>
      </p:sp>
      <p:sp>
        <p:nvSpPr>
          <p:cNvPr id="28676" name="Slide Number Placeholder 3">
            <a:extLst>
              <a:ext uri="{FF2B5EF4-FFF2-40B4-BE49-F238E27FC236}">
                <a16:creationId xmlns:a16="http://schemas.microsoft.com/office/drawing/2014/main" id="{A616D268-A3AB-4BC2-9A33-0FB4884674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5B09C4-6C39-4CE3-9727-1BFEECD87F52}" type="slidenum">
              <a:rPr lang="en-US" altLang="en-US" smtClean="0"/>
              <a:pPr>
                <a:spcBef>
                  <a:spcPct val="0"/>
                </a:spcBef>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F6FE77A-7A8F-4485-89EF-D6C46E39BB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C11633-9585-4F3F-8BCA-816A215E94C3}"/>
              </a:ext>
            </a:extLst>
          </p:cNvPr>
          <p:cNvSpPr>
            <a:spLocks noGrp="1"/>
          </p:cNvSpPr>
          <p:nvPr>
            <p:ph type="body" idx="1"/>
          </p:nvPr>
        </p:nvSpPr>
        <p:spPr/>
        <p:txBody>
          <a:bodyPr>
            <a:normAutofit fontScale="62500" lnSpcReduction="20000"/>
          </a:bodyPr>
          <a:lstStyle/>
          <a:p>
            <a:pPr eaLnBrk="1" hangingPunct="1">
              <a:defRPr/>
            </a:pPr>
            <a:r>
              <a:rPr lang="en-GB" dirty="0"/>
              <a:t>1 in 10 young people will experience a mental health problem, they can affect anyone irrespective of age, race or gender. You can recover from mental health problems, just as you can with physical health problems. </a:t>
            </a:r>
          </a:p>
          <a:p>
            <a:pPr eaLnBrk="1" hangingPunct="1">
              <a:defRPr/>
            </a:pPr>
            <a:endParaRPr lang="en-GB" dirty="0"/>
          </a:p>
          <a:p>
            <a:pPr eaLnBrk="1" hangingPunct="1">
              <a:defRPr/>
            </a:pPr>
            <a:r>
              <a:rPr lang="en-GB" dirty="0"/>
              <a:t>Some more stats on mental health and stigma that you might want to share – </a:t>
            </a:r>
          </a:p>
          <a:p>
            <a:pPr eaLnBrk="1" hangingPunct="1">
              <a:defRPr/>
            </a:pPr>
            <a:endParaRPr lang="en-GB" dirty="0"/>
          </a:p>
          <a:p>
            <a:pPr marL="11113" indent="-11113" eaLnBrk="1" hangingPunct="1">
              <a:buClr>
                <a:srgbClr val="0070C0"/>
              </a:buClr>
              <a:defRPr/>
            </a:pPr>
            <a:r>
              <a:rPr lang="en-US" sz="2400" dirty="0">
                <a:cs typeface="Arial" charset="0"/>
              </a:rPr>
              <a:t>Young People report that they have experienced stigma from: </a:t>
            </a:r>
          </a:p>
          <a:p>
            <a:pPr marL="742950" lvl="1" indent="-285750" eaLnBrk="1" hangingPunct="1">
              <a:buClr>
                <a:srgbClr val="0070C0"/>
              </a:buClr>
              <a:buFont typeface="Arial" pitchFamily="34" charset="0"/>
              <a:buChar char="•"/>
              <a:defRPr/>
            </a:pPr>
            <a:r>
              <a:rPr lang="en-US" sz="2400" dirty="0">
                <a:cs typeface="Arial" charset="0"/>
              </a:rPr>
              <a:t>friends (65%)</a:t>
            </a:r>
          </a:p>
          <a:p>
            <a:pPr marL="742950" lvl="1" indent="-285750" eaLnBrk="1" hangingPunct="1">
              <a:buClr>
                <a:srgbClr val="0070C0"/>
              </a:buClr>
              <a:buFont typeface="Arial" pitchFamily="34" charset="0"/>
              <a:buChar char="•"/>
              <a:defRPr/>
            </a:pPr>
            <a:r>
              <a:rPr lang="en-US" sz="2400" dirty="0">
                <a:cs typeface="Arial" charset="0"/>
              </a:rPr>
              <a:t>parents (50%)</a:t>
            </a:r>
          </a:p>
          <a:p>
            <a:pPr marL="742950" lvl="1" indent="-285750" eaLnBrk="1" hangingPunct="1">
              <a:buClr>
                <a:srgbClr val="0070C0"/>
              </a:buClr>
              <a:buFont typeface="Arial" pitchFamily="34" charset="0"/>
              <a:buChar char="•"/>
              <a:defRPr/>
            </a:pPr>
            <a:r>
              <a:rPr lang="en-US" sz="2400" dirty="0">
                <a:cs typeface="Arial" charset="0"/>
              </a:rPr>
              <a:t>boyfriends and girlfriends (45%)</a:t>
            </a:r>
          </a:p>
          <a:p>
            <a:pPr marL="742950" lvl="1" indent="-285750" eaLnBrk="1" hangingPunct="1">
              <a:buClr>
                <a:srgbClr val="0070C0"/>
              </a:buClr>
              <a:buFont typeface="Arial" pitchFamily="34" charset="0"/>
              <a:buChar char="•"/>
              <a:defRPr/>
            </a:pPr>
            <a:r>
              <a:rPr lang="en-US" sz="2400" dirty="0">
                <a:cs typeface="Arial" charset="0"/>
              </a:rPr>
              <a:t>teachers (43%)</a:t>
            </a:r>
          </a:p>
          <a:p>
            <a:pPr marL="285750" indent="-285750" eaLnBrk="1" hangingPunct="1">
              <a:buClr>
                <a:srgbClr val="0070C0"/>
              </a:buClr>
              <a:buFont typeface="Arial" pitchFamily="34" charset="0"/>
              <a:buChar char="•"/>
              <a:defRPr/>
            </a:pPr>
            <a:r>
              <a:rPr lang="en-US" sz="2400" dirty="0">
                <a:cs typeface="Arial" charset="0"/>
              </a:rPr>
              <a:t>28% said negative reactions from others had made them want to give up on life</a:t>
            </a:r>
          </a:p>
          <a:p>
            <a:pPr marL="285750" indent="-285750" eaLnBrk="1" hangingPunct="1">
              <a:buClr>
                <a:srgbClr val="0070C0"/>
              </a:buClr>
              <a:buFont typeface="Arial" pitchFamily="34" charset="0"/>
              <a:buChar char="•"/>
              <a:defRPr/>
            </a:pPr>
            <a:r>
              <a:rPr lang="en-US" sz="2400" dirty="0">
                <a:cs typeface="Arial" charset="0"/>
              </a:rPr>
              <a:t>69% said that fear of stigma has prevented them from telling a friend about their mental health problem</a:t>
            </a:r>
          </a:p>
          <a:p>
            <a:pPr marL="285750" indent="-285750" eaLnBrk="1" hangingPunct="1">
              <a:buClr>
                <a:srgbClr val="0070C0"/>
              </a:buClr>
              <a:buFont typeface="Arial" pitchFamily="34" charset="0"/>
              <a:buChar char="•"/>
              <a:defRPr/>
            </a:pPr>
            <a:r>
              <a:rPr lang="en-US" sz="2400" dirty="0">
                <a:cs typeface="Arial" charset="0"/>
              </a:rPr>
              <a:t>50% said it had stopped them applying for a job</a:t>
            </a:r>
          </a:p>
          <a:p>
            <a:pPr marL="285750" indent="-285750" eaLnBrk="1" hangingPunct="1">
              <a:buClr>
                <a:srgbClr val="0070C0"/>
              </a:buClr>
              <a:buFont typeface="Arial" pitchFamily="34" charset="0"/>
              <a:buChar char="•"/>
              <a:defRPr/>
            </a:pPr>
            <a:r>
              <a:rPr lang="en-US" sz="2400" dirty="0">
                <a:cs typeface="Arial" charset="0"/>
              </a:rPr>
              <a:t>30% said that it had stopped them applying for or taking up a place at college or university</a:t>
            </a:r>
          </a:p>
          <a:p>
            <a:pPr marL="285750" indent="-285750" eaLnBrk="1" hangingPunct="1">
              <a:buClr>
                <a:srgbClr val="0070C0"/>
              </a:buClr>
              <a:defRPr/>
            </a:pPr>
            <a:r>
              <a:rPr lang="en-GB" sz="2400" dirty="0">
                <a:latin typeface="Arial" charset="0"/>
                <a:cs typeface="Arial" charset="0"/>
              </a:rPr>
              <a:t>  </a:t>
            </a:r>
          </a:p>
          <a:p>
            <a:pPr algn="r" eaLnBrk="1" hangingPunct="1">
              <a:lnSpc>
                <a:spcPct val="80000"/>
              </a:lnSpc>
              <a:defRPr/>
            </a:pPr>
            <a:r>
              <a:rPr lang="en-GB" dirty="0">
                <a:cs typeface="Arial" charset="0"/>
              </a:rPr>
              <a:t>Time to Change online survey, 541 young people, November 2013</a:t>
            </a:r>
            <a:endParaRPr lang="en-US" b="1" dirty="0">
              <a:solidFill>
                <a:srgbClr val="FF0000"/>
              </a:solidFill>
              <a:cs typeface="Arial" charset="0"/>
            </a:endParaRPr>
          </a:p>
          <a:p>
            <a:pPr eaLnBrk="1" hangingPunct="1">
              <a:defRPr/>
            </a:pPr>
            <a:endParaRPr lang="en-GB" dirty="0"/>
          </a:p>
        </p:txBody>
      </p:sp>
      <p:sp>
        <p:nvSpPr>
          <p:cNvPr id="30724" name="Slide Number Placeholder 3">
            <a:extLst>
              <a:ext uri="{FF2B5EF4-FFF2-40B4-BE49-F238E27FC236}">
                <a16:creationId xmlns:a16="http://schemas.microsoft.com/office/drawing/2014/main" id="{49F32042-041F-4AA2-A36D-C084286D3B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D0C1B2-4D08-40F7-A158-43EAFC595F7F}" type="slidenum">
              <a:rPr lang="en-US" altLang="en-US" smtClean="0"/>
              <a:pPr>
                <a:spcBef>
                  <a:spcPct val="0"/>
                </a:spcBef>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F9A20D3-E1A0-4B05-9972-BD1589449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1580B9E-07BE-468B-B653-2492C4848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Explain that when it comes to mental health problems, the small things make a big difference. You don’t have to be an expert to help someone with a mental health problem, just being there can help. Ask the group to think about the little things they could do to help a friend or to make college feel like a less judgemental place.</a:t>
            </a:r>
          </a:p>
          <a:p>
            <a:pPr eaLnBrk="1" hangingPunct="1"/>
            <a:endParaRPr lang="en-GB" altLang="en-US" dirty="0"/>
          </a:p>
        </p:txBody>
      </p:sp>
      <p:sp>
        <p:nvSpPr>
          <p:cNvPr id="32772" name="Slide Number Placeholder 3">
            <a:extLst>
              <a:ext uri="{FF2B5EF4-FFF2-40B4-BE49-F238E27FC236}">
                <a16:creationId xmlns:a16="http://schemas.microsoft.com/office/drawing/2014/main" id="{3055BA3E-1C04-4009-A917-EB907C3E4C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2AB97-AE71-4F09-B6DA-0AB61E45780B}" type="slidenum">
              <a:rPr lang="en-US" altLang="en-US" smtClean="0"/>
              <a:pPr>
                <a:spcBef>
                  <a:spcPct val="0"/>
                </a:spcBef>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0B26C33-9537-4308-AAE0-48879047AA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B7533FDB-78BF-46EF-ACB2-85691F6A19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4820" name="Slide Number Placeholder 3">
            <a:extLst>
              <a:ext uri="{FF2B5EF4-FFF2-40B4-BE49-F238E27FC236}">
                <a16:creationId xmlns:a16="http://schemas.microsoft.com/office/drawing/2014/main" id="{89562D6B-8AE0-44A7-8C82-10711A4B45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6D3F5E-7C21-42B6-AAB0-AC3FD13D7B31}"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B940156-5F14-40A2-9458-87D4E0E8DB10}"/>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2CD3624D-B883-4F4A-A9FB-AB33C176D4C2}" type="datetimeFigureOut">
              <a:rPr lang="en-US"/>
              <a:pPr>
                <a:defRPr/>
              </a:pPr>
              <a:t>8/20/2020</a:t>
            </a:fld>
            <a:endParaRPr lang="en-US"/>
          </a:p>
        </p:txBody>
      </p:sp>
      <p:sp>
        <p:nvSpPr>
          <p:cNvPr id="5" name="Footer Placeholder 4">
            <a:extLst>
              <a:ext uri="{FF2B5EF4-FFF2-40B4-BE49-F238E27FC236}">
                <a16:creationId xmlns:a16="http://schemas.microsoft.com/office/drawing/2014/main" id="{05D89E85-830E-4FEE-9A14-4BB20E4C8718}"/>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253BA10-F712-4AF0-96EF-10B322B7154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7EF42ADE-7665-4C06-9954-E159F7A0DACD}" type="slidenum">
              <a:rPr lang="en-US" altLang="en-US"/>
              <a:pPr>
                <a:defRPr/>
              </a:pPr>
              <a:t>‹#›</a:t>
            </a:fld>
            <a:endParaRPr lang="en-US" altLang="en-US"/>
          </a:p>
        </p:txBody>
      </p:sp>
    </p:spTree>
    <p:extLst>
      <p:ext uri="{BB962C8B-B14F-4D97-AF65-F5344CB8AC3E}">
        <p14:creationId xmlns:p14="http://schemas.microsoft.com/office/powerpoint/2010/main" val="76966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588BD9-D22B-4240-B461-BFE65C00902D}"/>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1A8B0916-D15F-4283-8AAB-FEA26BFAC923}" type="datetimeFigureOut">
              <a:rPr lang="en-US"/>
              <a:pPr>
                <a:defRPr/>
              </a:pPr>
              <a:t>8/20/2020</a:t>
            </a:fld>
            <a:endParaRPr lang="en-US"/>
          </a:p>
        </p:txBody>
      </p:sp>
      <p:sp>
        <p:nvSpPr>
          <p:cNvPr id="5" name="Footer Placeholder 4">
            <a:extLst>
              <a:ext uri="{FF2B5EF4-FFF2-40B4-BE49-F238E27FC236}">
                <a16:creationId xmlns:a16="http://schemas.microsoft.com/office/drawing/2014/main" id="{E62F9A43-D1CC-4820-859C-BD97B0FDE284}"/>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5E50C86-3149-4651-B5C7-6B295157A3F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797DB403-43CF-44D0-914D-67D6BDF23716}" type="slidenum">
              <a:rPr lang="en-US" altLang="en-US"/>
              <a:pPr>
                <a:defRPr/>
              </a:pPr>
              <a:t>‹#›</a:t>
            </a:fld>
            <a:endParaRPr lang="en-US" altLang="en-US"/>
          </a:p>
        </p:txBody>
      </p:sp>
    </p:spTree>
    <p:extLst>
      <p:ext uri="{BB962C8B-B14F-4D97-AF65-F5344CB8AC3E}">
        <p14:creationId xmlns:p14="http://schemas.microsoft.com/office/powerpoint/2010/main" val="873262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04C642-068F-4864-A38B-47552E7F62F1}"/>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6C6D6581-E1F9-4D46-9F13-A11777006654}" type="datetimeFigureOut">
              <a:rPr lang="en-US"/>
              <a:pPr>
                <a:defRPr/>
              </a:pPr>
              <a:t>8/20/2020</a:t>
            </a:fld>
            <a:endParaRPr lang="en-US"/>
          </a:p>
        </p:txBody>
      </p:sp>
      <p:sp>
        <p:nvSpPr>
          <p:cNvPr id="5" name="Footer Placeholder 4">
            <a:extLst>
              <a:ext uri="{FF2B5EF4-FFF2-40B4-BE49-F238E27FC236}">
                <a16:creationId xmlns:a16="http://schemas.microsoft.com/office/drawing/2014/main" id="{210A417F-D7AA-4451-A241-EEEE64AE7D9B}"/>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6FA5627-9ABD-48F4-BC8B-7C5051D5CC3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EF74CA5D-CE4D-4205-8B4A-EDF317B48E13}" type="slidenum">
              <a:rPr lang="en-US" altLang="en-US"/>
              <a:pPr>
                <a:defRPr/>
              </a:pPr>
              <a:t>‹#›</a:t>
            </a:fld>
            <a:endParaRPr lang="en-US" altLang="en-US"/>
          </a:p>
        </p:txBody>
      </p:sp>
    </p:spTree>
    <p:extLst>
      <p:ext uri="{BB962C8B-B14F-4D97-AF65-F5344CB8AC3E}">
        <p14:creationId xmlns:p14="http://schemas.microsoft.com/office/powerpoint/2010/main" val="1462132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620713"/>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755650" y="1773238"/>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8050" y="1773238"/>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57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BAC6BE-4007-4133-9CA8-5A3C622D73AA}"/>
              </a:ext>
            </a:extLst>
          </p:cNvPr>
          <p:cNvSpPr>
            <a:spLocks noGrp="1"/>
          </p:cNvSpPr>
          <p:nvPr>
            <p:ph type="dt" sz="half" idx="10"/>
          </p:nvPr>
        </p:nvSpPr>
        <p:spPr/>
        <p:txBody>
          <a:bodyPr/>
          <a:lstStyle>
            <a:lvl1pPr>
              <a:defRPr/>
            </a:lvl1pPr>
          </a:lstStyle>
          <a:p>
            <a:pPr>
              <a:defRPr/>
            </a:pPr>
            <a:fld id="{25BBA09A-29E2-4239-81E5-2B662D8060F4}" type="datetimeFigureOut">
              <a:rPr lang="en-US"/>
              <a:pPr>
                <a:defRPr/>
              </a:pPr>
              <a:t>8/20/2020</a:t>
            </a:fld>
            <a:endParaRPr lang="en-US"/>
          </a:p>
        </p:txBody>
      </p:sp>
      <p:sp>
        <p:nvSpPr>
          <p:cNvPr id="5" name="Footer Placeholder 4">
            <a:extLst>
              <a:ext uri="{FF2B5EF4-FFF2-40B4-BE49-F238E27FC236}">
                <a16:creationId xmlns:a16="http://schemas.microsoft.com/office/drawing/2014/main" id="{6D11EC69-AE53-4776-858E-68EEA6FFF5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70A67F-4BA2-433B-81CA-60A0E584AF57}"/>
              </a:ext>
            </a:extLst>
          </p:cNvPr>
          <p:cNvSpPr>
            <a:spLocks noGrp="1"/>
          </p:cNvSpPr>
          <p:nvPr>
            <p:ph type="sldNum" sz="quarter" idx="12"/>
          </p:nvPr>
        </p:nvSpPr>
        <p:spPr/>
        <p:txBody>
          <a:bodyPr/>
          <a:lstStyle>
            <a:lvl1pPr>
              <a:defRPr/>
            </a:lvl1pPr>
          </a:lstStyle>
          <a:p>
            <a:pPr>
              <a:defRPr/>
            </a:pPr>
            <a:fld id="{096099AC-555A-417B-BA8A-53B684DD76F4}" type="slidenum">
              <a:rPr lang="en-US" altLang="en-US"/>
              <a:pPr>
                <a:defRPr/>
              </a:pPr>
              <a:t>‹#›</a:t>
            </a:fld>
            <a:endParaRPr lang="en-US" altLang="en-US"/>
          </a:p>
        </p:txBody>
      </p:sp>
    </p:spTree>
    <p:extLst>
      <p:ext uri="{BB962C8B-B14F-4D97-AF65-F5344CB8AC3E}">
        <p14:creationId xmlns:p14="http://schemas.microsoft.com/office/powerpoint/2010/main" val="1668210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12B6C7-560C-487F-B0D4-7B5E5D0EB923}"/>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81E10B7E-C642-417B-86E9-E502119DA88D}" type="datetimeFigureOut">
              <a:rPr lang="en-US"/>
              <a:pPr>
                <a:defRPr/>
              </a:pPr>
              <a:t>8/20/2020</a:t>
            </a:fld>
            <a:endParaRPr lang="en-US"/>
          </a:p>
        </p:txBody>
      </p:sp>
      <p:sp>
        <p:nvSpPr>
          <p:cNvPr id="5" name="Footer Placeholder 4">
            <a:extLst>
              <a:ext uri="{FF2B5EF4-FFF2-40B4-BE49-F238E27FC236}">
                <a16:creationId xmlns:a16="http://schemas.microsoft.com/office/drawing/2014/main" id="{98E275F5-8AD5-4067-A7C3-787BCC66214F}"/>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C9FFFCE-5694-49BE-A680-917C9B498921}"/>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2E766B80-5397-4004-B825-0B7DAA5E0D3F}" type="slidenum">
              <a:rPr lang="en-US" altLang="en-US"/>
              <a:pPr>
                <a:defRPr/>
              </a:pPr>
              <a:t>‹#›</a:t>
            </a:fld>
            <a:endParaRPr lang="en-US" altLang="en-US"/>
          </a:p>
        </p:txBody>
      </p:sp>
    </p:spTree>
    <p:extLst>
      <p:ext uri="{BB962C8B-B14F-4D97-AF65-F5344CB8AC3E}">
        <p14:creationId xmlns:p14="http://schemas.microsoft.com/office/powerpoint/2010/main" val="127013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097828-5393-4A2B-AC64-8D51194A7CCD}"/>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94B80756-D715-4A2A-AC36-346159D8FC6B}" type="datetimeFigureOut">
              <a:rPr lang="en-US"/>
              <a:pPr>
                <a:defRPr/>
              </a:pPr>
              <a:t>8/20/2020</a:t>
            </a:fld>
            <a:endParaRPr lang="en-US"/>
          </a:p>
        </p:txBody>
      </p:sp>
      <p:sp>
        <p:nvSpPr>
          <p:cNvPr id="5" name="Footer Placeholder 4">
            <a:extLst>
              <a:ext uri="{FF2B5EF4-FFF2-40B4-BE49-F238E27FC236}">
                <a16:creationId xmlns:a16="http://schemas.microsoft.com/office/drawing/2014/main" id="{29AFF9E7-5EFE-4AD5-9CE4-A64156A9305A}"/>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1D850F7-9E74-4473-8379-BEE3EDB8667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B421BDDC-4BB9-4CC7-B53A-820AB044E519}" type="slidenum">
              <a:rPr lang="en-US" altLang="en-US"/>
              <a:pPr>
                <a:defRPr/>
              </a:pPr>
              <a:t>‹#›</a:t>
            </a:fld>
            <a:endParaRPr lang="en-US" altLang="en-US"/>
          </a:p>
        </p:txBody>
      </p:sp>
    </p:spTree>
    <p:extLst>
      <p:ext uri="{BB962C8B-B14F-4D97-AF65-F5344CB8AC3E}">
        <p14:creationId xmlns:p14="http://schemas.microsoft.com/office/powerpoint/2010/main" val="215806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71BC951-D8E1-417B-A865-B3CF95CFAD27}"/>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69A3E0D1-EBEF-4325-90CA-599D36AD7E70}" type="datetimeFigureOut">
              <a:rPr lang="en-US"/>
              <a:pPr>
                <a:defRPr/>
              </a:pPr>
              <a:t>8/20/2020</a:t>
            </a:fld>
            <a:endParaRPr lang="en-US"/>
          </a:p>
        </p:txBody>
      </p:sp>
      <p:sp>
        <p:nvSpPr>
          <p:cNvPr id="6" name="Footer Placeholder 5">
            <a:extLst>
              <a:ext uri="{FF2B5EF4-FFF2-40B4-BE49-F238E27FC236}">
                <a16:creationId xmlns:a16="http://schemas.microsoft.com/office/drawing/2014/main" id="{491E5A0A-1093-4DD9-973E-EC8CE813AD41}"/>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10746C08-4622-4264-851F-F7398B9C409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FCF62C58-C3CA-4815-9323-14C06D2C1899}" type="slidenum">
              <a:rPr lang="en-US" altLang="en-US"/>
              <a:pPr>
                <a:defRPr/>
              </a:pPr>
              <a:t>‹#›</a:t>
            </a:fld>
            <a:endParaRPr lang="en-US" altLang="en-US"/>
          </a:p>
        </p:txBody>
      </p:sp>
    </p:spTree>
    <p:extLst>
      <p:ext uri="{BB962C8B-B14F-4D97-AF65-F5344CB8AC3E}">
        <p14:creationId xmlns:p14="http://schemas.microsoft.com/office/powerpoint/2010/main" val="303729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3E15AD5-291D-4B9C-B2D4-2309D54D2CFB}"/>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4BA12013-30DF-443F-8FFB-3B7FA48F620F}" type="datetimeFigureOut">
              <a:rPr lang="en-US"/>
              <a:pPr>
                <a:defRPr/>
              </a:pPr>
              <a:t>8/20/2020</a:t>
            </a:fld>
            <a:endParaRPr lang="en-US"/>
          </a:p>
        </p:txBody>
      </p:sp>
      <p:sp>
        <p:nvSpPr>
          <p:cNvPr id="8" name="Footer Placeholder 7">
            <a:extLst>
              <a:ext uri="{FF2B5EF4-FFF2-40B4-BE49-F238E27FC236}">
                <a16:creationId xmlns:a16="http://schemas.microsoft.com/office/drawing/2014/main" id="{F8D75DD6-82D5-484D-BCCC-0DBFC3B81B4F}"/>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9" name="Slide Number Placeholder 8">
            <a:extLst>
              <a:ext uri="{FF2B5EF4-FFF2-40B4-BE49-F238E27FC236}">
                <a16:creationId xmlns:a16="http://schemas.microsoft.com/office/drawing/2014/main" id="{F4AC6428-2C7A-48E5-A07C-DBD26A4620A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8BCB522E-C4E0-455D-96F7-A463207A5D95}" type="slidenum">
              <a:rPr lang="en-US" altLang="en-US"/>
              <a:pPr>
                <a:defRPr/>
              </a:pPr>
              <a:t>‹#›</a:t>
            </a:fld>
            <a:endParaRPr lang="en-US" altLang="en-US"/>
          </a:p>
        </p:txBody>
      </p:sp>
    </p:spTree>
    <p:extLst>
      <p:ext uri="{BB962C8B-B14F-4D97-AF65-F5344CB8AC3E}">
        <p14:creationId xmlns:p14="http://schemas.microsoft.com/office/powerpoint/2010/main" val="289283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9821A21-0741-4F11-964A-03E37C9C3DFB}"/>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5785B3A1-0900-4A26-8015-AE675BBEA425}" type="datetimeFigureOut">
              <a:rPr lang="en-US"/>
              <a:pPr>
                <a:defRPr/>
              </a:pPr>
              <a:t>8/20/2020</a:t>
            </a:fld>
            <a:endParaRPr lang="en-US"/>
          </a:p>
        </p:txBody>
      </p:sp>
      <p:sp>
        <p:nvSpPr>
          <p:cNvPr id="4" name="Footer Placeholder 3">
            <a:extLst>
              <a:ext uri="{FF2B5EF4-FFF2-40B4-BE49-F238E27FC236}">
                <a16:creationId xmlns:a16="http://schemas.microsoft.com/office/drawing/2014/main" id="{070CC727-DA64-4670-9434-F9C5F5571A46}"/>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0AA8A168-B6F8-4172-9024-EBFE8F92387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1C88F296-E076-4CD7-BAB7-D49D7AF28AC5}" type="slidenum">
              <a:rPr lang="en-US" altLang="en-US"/>
              <a:pPr>
                <a:defRPr/>
              </a:pPr>
              <a:t>‹#›</a:t>
            </a:fld>
            <a:endParaRPr lang="en-US" altLang="en-US"/>
          </a:p>
        </p:txBody>
      </p:sp>
    </p:spTree>
    <p:extLst>
      <p:ext uri="{BB962C8B-B14F-4D97-AF65-F5344CB8AC3E}">
        <p14:creationId xmlns:p14="http://schemas.microsoft.com/office/powerpoint/2010/main" val="13408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22E76-3983-45E8-A3C4-FE63D82AA98A}"/>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9ACB97A3-C493-4BE3-84B6-05A3F23D4387}" type="datetimeFigureOut">
              <a:rPr lang="en-US"/>
              <a:pPr>
                <a:defRPr/>
              </a:pPr>
              <a:t>8/20/2020</a:t>
            </a:fld>
            <a:endParaRPr lang="en-US"/>
          </a:p>
        </p:txBody>
      </p:sp>
      <p:sp>
        <p:nvSpPr>
          <p:cNvPr id="3" name="Footer Placeholder 2">
            <a:extLst>
              <a:ext uri="{FF2B5EF4-FFF2-40B4-BE49-F238E27FC236}">
                <a16:creationId xmlns:a16="http://schemas.microsoft.com/office/drawing/2014/main" id="{DC3F59FF-2EA2-4E69-8AE4-D99DD853DE6B}"/>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4" name="Slide Number Placeholder 3">
            <a:extLst>
              <a:ext uri="{FF2B5EF4-FFF2-40B4-BE49-F238E27FC236}">
                <a16:creationId xmlns:a16="http://schemas.microsoft.com/office/drawing/2014/main" id="{E4F20517-FCBE-4CDD-82B6-324FADEB458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00EA4F08-447B-485A-B4E6-336929DA3F28}" type="slidenum">
              <a:rPr lang="en-US" altLang="en-US"/>
              <a:pPr>
                <a:defRPr/>
              </a:pPr>
              <a:t>‹#›</a:t>
            </a:fld>
            <a:endParaRPr lang="en-US" altLang="en-US"/>
          </a:p>
        </p:txBody>
      </p:sp>
    </p:spTree>
    <p:extLst>
      <p:ext uri="{BB962C8B-B14F-4D97-AF65-F5344CB8AC3E}">
        <p14:creationId xmlns:p14="http://schemas.microsoft.com/office/powerpoint/2010/main" val="347652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A6B082EE-4A1A-4235-98C6-1982054677E3}"/>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845E48E9-78C0-48A2-A1FD-2051409E3368}" type="datetimeFigureOut">
              <a:rPr lang="en-US"/>
              <a:pPr>
                <a:defRPr/>
              </a:pPr>
              <a:t>8/20/2020</a:t>
            </a:fld>
            <a:endParaRPr lang="en-US"/>
          </a:p>
        </p:txBody>
      </p:sp>
      <p:sp>
        <p:nvSpPr>
          <p:cNvPr id="6" name="Footer Placeholder 5">
            <a:extLst>
              <a:ext uri="{FF2B5EF4-FFF2-40B4-BE49-F238E27FC236}">
                <a16:creationId xmlns:a16="http://schemas.microsoft.com/office/drawing/2014/main" id="{A3ADE4F2-2856-4664-83BA-0B65F37E9B22}"/>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51D55BAF-D177-4961-B31B-E4150FC1768F}"/>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3C86AC1A-EE1B-4223-8ABA-9AF72808DD8C}" type="slidenum">
              <a:rPr lang="en-US" altLang="en-US"/>
              <a:pPr>
                <a:defRPr/>
              </a:pPr>
              <a:t>‹#›</a:t>
            </a:fld>
            <a:endParaRPr lang="en-US" altLang="en-US"/>
          </a:p>
        </p:txBody>
      </p:sp>
    </p:spTree>
    <p:extLst>
      <p:ext uri="{BB962C8B-B14F-4D97-AF65-F5344CB8AC3E}">
        <p14:creationId xmlns:p14="http://schemas.microsoft.com/office/powerpoint/2010/main" val="284868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24A5F43E-FB84-49D8-8DCA-F0805CBB6ABC}"/>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272CF5F0-B19F-49A9-B8E3-B71180BD7245}" type="datetimeFigureOut">
              <a:rPr lang="en-US"/>
              <a:pPr>
                <a:defRPr/>
              </a:pPr>
              <a:t>8/20/2020</a:t>
            </a:fld>
            <a:endParaRPr lang="en-US"/>
          </a:p>
        </p:txBody>
      </p:sp>
      <p:sp>
        <p:nvSpPr>
          <p:cNvPr id="6" name="Footer Placeholder 5">
            <a:extLst>
              <a:ext uri="{FF2B5EF4-FFF2-40B4-BE49-F238E27FC236}">
                <a16:creationId xmlns:a16="http://schemas.microsoft.com/office/drawing/2014/main" id="{BD1AFDCB-203A-49AA-9552-F3C115688671}"/>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F8FD43D8-78D5-4EF6-9F14-1D04261A257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26984AB9-80A1-44DA-97A5-8108BB720DB2}" type="slidenum">
              <a:rPr lang="en-US" altLang="en-US"/>
              <a:pPr>
                <a:defRPr/>
              </a:pPr>
              <a:t>‹#›</a:t>
            </a:fld>
            <a:endParaRPr lang="en-US" altLang="en-US"/>
          </a:p>
        </p:txBody>
      </p:sp>
    </p:spTree>
    <p:extLst>
      <p:ext uri="{BB962C8B-B14F-4D97-AF65-F5344CB8AC3E}">
        <p14:creationId xmlns:p14="http://schemas.microsoft.com/office/powerpoint/2010/main" val="144730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06"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DD7561-012A-4FE4-A5CA-7DEAECEFD5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640E88A5-0494-48E4-AB47-1C607C74344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8AC080E7-4EEF-4CB0-87FB-8FE6700EF0F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2F106F3-2F2F-4285-B9CE-2539ED5626FD}" type="datetimeFigureOut">
              <a:rPr lang="en-US"/>
              <a:pPr>
                <a:defRPr/>
              </a:pPr>
              <a:t>8/20/2020</a:t>
            </a:fld>
            <a:endParaRPr lang="en-US"/>
          </a:p>
        </p:txBody>
      </p:sp>
      <p:sp>
        <p:nvSpPr>
          <p:cNvPr id="5" name="Footer Placeholder 4">
            <a:extLst>
              <a:ext uri="{FF2B5EF4-FFF2-40B4-BE49-F238E27FC236}">
                <a16:creationId xmlns:a16="http://schemas.microsoft.com/office/drawing/2014/main" id="{69843F4D-046F-459F-83D2-DF04A28EF2F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BD05F20-122F-438F-A28C-68B00229B39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1483CD5-BD42-4766-9306-40794FED557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7" r:id="rId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27.emf"/><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0.png"/><Relationship Id="rId12"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1.png"/><Relationship Id="rId10" Type="http://schemas.openxmlformats.org/officeDocument/2006/relationships/image" Target="../media/image33.png"/><Relationship Id="rId4" Type="http://schemas.openxmlformats.org/officeDocument/2006/relationships/notesSlide" Target="../notesSlides/notesSlide10.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png"/><Relationship Id="rId5" Type="http://schemas.openxmlformats.org/officeDocument/2006/relationships/hyperlink" Target="https://youtu.be/M4p6TddpHSg" TargetMode="Externa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mentalhealth@loucoll.ac.uk" TargetMode="External"/><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mailto:mentalhealth@loucoll.ac.uk"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https://www.youtube.com/watch?v=SE5Ip60_HJk"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6.m4a"/><Relationship Id="rId16" Type="http://schemas.openxmlformats.org/officeDocument/2006/relationships/image" Target="../media/image19.png"/><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descr="PPT Backgrounds new 1-01.png">
            <a:extLst>
              <a:ext uri="{FF2B5EF4-FFF2-40B4-BE49-F238E27FC236}">
                <a16:creationId xmlns:a16="http://schemas.microsoft.com/office/drawing/2014/main" id="{4A418F1A-BE2C-4B4D-9DD5-DFC0C357E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970035"/>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AE18B5-A299-4573-87A6-579FC4AE1137}"/>
              </a:ext>
            </a:extLst>
          </p:cNvPr>
          <p:cNvSpPr>
            <a:spLocks noGrp="1"/>
          </p:cNvSpPr>
          <p:nvPr>
            <p:ph type="ctrTitle"/>
          </p:nvPr>
        </p:nvSpPr>
        <p:spPr>
          <a:xfrm>
            <a:off x="685800" y="1931988"/>
            <a:ext cx="7772400" cy="1470025"/>
          </a:xfrm>
        </p:spPr>
        <p:txBody>
          <a:bodyPr/>
          <a:lstStyle/>
          <a:p>
            <a:pPr>
              <a:defRPr/>
            </a:pPr>
            <a:r>
              <a:rPr lang="en-GB" sz="6600" dirty="0">
                <a:effectLst>
                  <a:outerShdw blurRad="38100" dist="38100" dir="2700000" algn="tl">
                    <a:srgbClr val="000000">
                      <a:alpha val="43137"/>
                    </a:srgbClr>
                  </a:outerShdw>
                </a:effectLst>
              </a:rPr>
              <a:t>Mental Health</a:t>
            </a:r>
          </a:p>
        </p:txBody>
      </p:sp>
      <p:sp>
        <p:nvSpPr>
          <p:cNvPr id="3" name="Subtitle 2">
            <a:extLst>
              <a:ext uri="{FF2B5EF4-FFF2-40B4-BE49-F238E27FC236}">
                <a16:creationId xmlns:a16="http://schemas.microsoft.com/office/drawing/2014/main" id="{F0B94458-DD1A-4369-A0B7-0D51031A36E9}"/>
              </a:ext>
            </a:extLst>
          </p:cNvPr>
          <p:cNvSpPr>
            <a:spLocks noGrp="1"/>
          </p:cNvSpPr>
          <p:nvPr>
            <p:ph type="subTitle" idx="1"/>
          </p:nvPr>
        </p:nvSpPr>
        <p:spPr>
          <a:xfrm>
            <a:off x="531813" y="3886200"/>
            <a:ext cx="8434387" cy="1752600"/>
          </a:xfrm>
        </p:spPr>
        <p:txBody>
          <a:bodyPr/>
          <a:lstStyle/>
          <a:p>
            <a:pPr>
              <a:defRPr/>
            </a:pPr>
            <a:r>
              <a:rPr lang="en-GB" sz="4000" dirty="0">
                <a:effectLst>
                  <a:outerShdw blurRad="38100" dist="38100" dir="2700000" algn="tl">
                    <a:srgbClr val="000000">
                      <a:alpha val="43137"/>
                    </a:srgbClr>
                  </a:outerShdw>
                </a:effectLst>
              </a:rPr>
              <a:t>Positive Thinking, Positive Wellbeing </a:t>
            </a:r>
          </a:p>
        </p:txBody>
      </p:sp>
      <p:pic>
        <p:nvPicPr>
          <p:cNvPr id="8" name="Audio 7">
            <a:hlinkClick r:id="" action="ppaction://media"/>
            <a:extLst>
              <a:ext uri="{FF2B5EF4-FFF2-40B4-BE49-F238E27FC236}">
                <a16:creationId xmlns:a16="http://schemas.microsoft.com/office/drawing/2014/main" id="{BFF87C91-01C3-458B-A3A3-143226461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60"/>
    </mc:Choice>
    <mc:Fallback xmlns="">
      <p:transition spd="slow" advTm="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a:extLst>
              <a:ext uri="{FF2B5EF4-FFF2-40B4-BE49-F238E27FC236}">
                <a16:creationId xmlns:a16="http://schemas.microsoft.com/office/drawing/2014/main" id="{E3F55BED-2A04-48AE-A17E-F335D765289C}"/>
              </a:ext>
            </a:extLst>
          </p:cNvPr>
          <p:cNvSpPr txBox="1">
            <a:spLocks/>
          </p:cNvSpPr>
          <p:nvPr/>
        </p:nvSpPr>
        <p:spPr bwMode="auto">
          <a:xfrm>
            <a:off x="509588" y="625475"/>
            <a:ext cx="32115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chemeClr val="bg1"/>
                </a:solidFill>
                <a:latin typeface="InterstatePlus Bold"/>
                <a:ea typeface="InterstatePlus Bold"/>
                <a:cs typeface="InterstatePlus Bold"/>
              </a:rPr>
              <a:t>Section Title</a:t>
            </a:r>
          </a:p>
        </p:txBody>
      </p:sp>
      <p:sp>
        <p:nvSpPr>
          <p:cNvPr id="29699" name="Subtitle 3">
            <a:extLst>
              <a:ext uri="{FF2B5EF4-FFF2-40B4-BE49-F238E27FC236}">
                <a16:creationId xmlns:a16="http://schemas.microsoft.com/office/drawing/2014/main" id="{64E4E420-6906-4334-A486-287764D176E5}"/>
              </a:ext>
            </a:extLst>
          </p:cNvPr>
          <p:cNvSpPr txBox="1">
            <a:spLocks/>
          </p:cNvSpPr>
          <p:nvPr/>
        </p:nvSpPr>
        <p:spPr bwMode="auto">
          <a:xfrm>
            <a:off x="3903663" y="1595438"/>
            <a:ext cx="4745037"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altLang="en-US" sz="2200" dirty="0">
                <a:solidFill>
                  <a:srgbClr val="C60751"/>
                </a:solidFill>
                <a:latin typeface="InterstatePlus Bold"/>
                <a:ea typeface="InterstatePlus Bold"/>
                <a:cs typeface="InterstatePlus Bold"/>
              </a:rPr>
              <a:t>1 in 10 young people will experience a mental health problem</a:t>
            </a:r>
          </a:p>
          <a:p>
            <a:pPr eaLnBrk="1" hangingPunct="1">
              <a:spcBef>
                <a:spcPct val="20000"/>
              </a:spcBef>
              <a:buFont typeface="Arial" panose="020B0604020202020204" pitchFamily="34" charset="0"/>
              <a:buNone/>
            </a:pPr>
            <a:r>
              <a:rPr lang="en-US" altLang="en-US" i="1" dirty="0">
                <a:solidFill>
                  <a:srgbClr val="69615F"/>
                </a:solidFill>
                <a:latin typeface="InterstatePlus Light"/>
                <a:ea typeface="InterstatePlus Light"/>
                <a:cs typeface="InterstatePlus Light"/>
              </a:rPr>
              <a:t>That’s 3 in every classroom</a:t>
            </a:r>
          </a:p>
          <a:p>
            <a:pPr eaLnBrk="1" hangingPunct="1">
              <a:spcBef>
                <a:spcPct val="20000"/>
              </a:spcBef>
              <a:buFont typeface="Arial" panose="020B0604020202020204" pitchFamily="34" charset="0"/>
              <a:buNone/>
            </a:pPr>
            <a:endParaRPr lang="en-US" altLang="en-US" dirty="0">
              <a:solidFill>
                <a:srgbClr val="69615F"/>
              </a:solidFill>
              <a:latin typeface="InterstatePlus Light"/>
              <a:ea typeface="InterstatePlus Light"/>
              <a:cs typeface="InterstatePlus Light"/>
            </a:endParaRPr>
          </a:p>
          <a:p>
            <a:pPr eaLnBrk="1" hangingPunct="1">
              <a:spcBef>
                <a:spcPct val="20000"/>
              </a:spcBef>
              <a:buFont typeface="Arial" panose="020B0604020202020204" pitchFamily="34" charset="0"/>
              <a:buNone/>
            </a:pPr>
            <a:r>
              <a:rPr lang="en-US" altLang="en-US" dirty="0">
                <a:solidFill>
                  <a:srgbClr val="69615F"/>
                </a:solidFill>
                <a:latin typeface="InterstatePlus Light"/>
                <a:ea typeface="InterstatePlus Light"/>
                <a:cs typeface="InterstatePlus Light"/>
              </a:rPr>
              <a:t>Mental health problems can affect anyone no matter what your life is like</a:t>
            </a:r>
          </a:p>
          <a:p>
            <a:pPr eaLnBrk="1" hangingPunct="1">
              <a:spcBef>
                <a:spcPct val="20000"/>
              </a:spcBef>
              <a:buFont typeface="Arial" panose="020B0604020202020204" pitchFamily="34" charset="0"/>
              <a:buNone/>
            </a:pPr>
            <a:endParaRPr lang="en-US" altLang="en-US" dirty="0">
              <a:solidFill>
                <a:srgbClr val="69615F"/>
              </a:solidFill>
              <a:latin typeface="InterstatePlus Light"/>
              <a:ea typeface="InterstatePlus Light"/>
              <a:cs typeface="InterstatePlus Light"/>
            </a:endParaRPr>
          </a:p>
          <a:p>
            <a:pPr eaLnBrk="1" hangingPunct="1">
              <a:spcBef>
                <a:spcPct val="20000"/>
              </a:spcBef>
              <a:buFont typeface="Arial" panose="020B0604020202020204" pitchFamily="34" charset="0"/>
              <a:buNone/>
            </a:pPr>
            <a:r>
              <a:rPr lang="en-US" altLang="en-US" dirty="0">
                <a:solidFill>
                  <a:srgbClr val="69615F"/>
                </a:solidFill>
                <a:latin typeface="InterstatePlus Light"/>
                <a:ea typeface="InterstatePlus Light"/>
                <a:cs typeface="InterstatePlus Light"/>
              </a:rPr>
              <a:t>70% of young people who have experienced a mental health problem say they’ve had negative reactions from their friends</a:t>
            </a:r>
          </a:p>
          <a:p>
            <a:pPr eaLnBrk="1" hangingPunct="1">
              <a:spcBef>
                <a:spcPct val="20000"/>
              </a:spcBef>
              <a:buFont typeface="Arial" panose="020B0604020202020204" pitchFamily="34" charset="0"/>
              <a:buNone/>
            </a:pPr>
            <a:br>
              <a:rPr lang="en-US" altLang="en-US" sz="2200" dirty="0">
                <a:solidFill>
                  <a:srgbClr val="69615F"/>
                </a:solidFill>
                <a:latin typeface="InterstatePlus Light"/>
                <a:ea typeface="InterstatePlus Light"/>
                <a:cs typeface="InterstatePlus Light"/>
              </a:rPr>
            </a:br>
            <a:endParaRPr lang="en-US" altLang="en-US" sz="2200" dirty="0">
              <a:solidFill>
                <a:srgbClr val="69615F"/>
              </a:solidFill>
              <a:latin typeface="InterstatePlus Light"/>
              <a:ea typeface="InterstatePlus Light"/>
              <a:cs typeface="InterstatePlus Light"/>
            </a:endParaRPr>
          </a:p>
          <a:p>
            <a:pPr eaLnBrk="1" hangingPunct="1">
              <a:lnSpc>
                <a:spcPct val="110000"/>
              </a:lnSpc>
              <a:spcBef>
                <a:spcPct val="20000"/>
              </a:spcBef>
              <a:buFont typeface="Arial" panose="020B0604020202020204" pitchFamily="34" charset="0"/>
              <a:buNone/>
            </a:pPr>
            <a:endParaRPr lang="en-US" altLang="en-US" dirty="0">
              <a:solidFill>
                <a:srgbClr val="69615F"/>
              </a:solidFill>
              <a:latin typeface="InterstatePlus Light"/>
              <a:ea typeface="InterstatePlus Light"/>
              <a:cs typeface="InterstatePlus Light"/>
            </a:endParaRPr>
          </a:p>
          <a:p>
            <a:pPr eaLnBrk="1" hangingPunct="1">
              <a:lnSpc>
                <a:spcPct val="110000"/>
              </a:lnSpc>
              <a:spcBef>
                <a:spcPct val="20000"/>
              </a:spcBef>
              <a:buFont typeface="Arial" panose="020B0604020202020204" pitchFamily="34" charset="0"/>
              <a:buNone/>
            </a:pPr>
            <a:endParaRPr lang="en-US" altLang="en-US" dirty="0">
              <a:solidFill>
                <a:srgbClr val="69615F"/>
              </a:solidFill>
              <a:latin typeface="InterstatePlus Light"/>
              <a:ea typeface="InterstatePlus Light"/>
              <a:cs typeface="InterstatePlus Light"/>
            </a:endParaRPr>
          </a:p>
          <a:p>
            <a:pPr eaLnBrk="1" hangingPunct="1">
              <a:lnSpc>
                <a:spcPct val="110000"/>
              </a:lnSpc>
              <a:spcBef>
                <a:spcPct val="20000"/>
              </a:spcBef>
              <a:buFont typeface="Arial" panose="020B0604020202020204" pitchFamily="34" charset="0"/>
              <a:buNone/>
            </a:pPr>
            <a:endParaRPr lang="en-US" altLang="en-US" dirty="0">
              <a:solidFill>
                <a:srgbClr val="69615F"/>
              </a:solidFill>
              <a:latin typeface="Interstate Mono"/>
              <a:ea typeface="Interstate Mono"/>
              <a:cs typeface="Interstate Mono"/>
            </a:endParaRPr>
          </a:p>
          <a:p>
            <a:pPr eaLnBrk="1" hangingPunct="1">
              <a:lnSpc>
                <a:spcPct val="110000"/>
              </a:lnSpc>
              <a:spcBef>
                <a:spcPct val="20000"/>
              </a:spcBef>
              <a:buFont typeface="Arial" panose="020B0604020202020204" pitchFamily="34" charset="0"/>
              <a:buNone/>
            </a:pPr>
            <a:endParaRPr lang="en-US" altLang="en-US" dirty="0">
              <a:solidFill>
                <a:srgbClr val="69615F"/>
              </a:solidFill>
              <a:latin typeface="Interstate Mono"/>
              <a:ea typeface="Interstate Mono"/>
              <a:cs typeface="Interstate Mono"/>
            </a:endParaRPr>
          </a:p>
        </p:txBody>
      </p:sp>
      <p:pic>
        <p:nvPicPr>
          <p:cNvPr id="29700" name="Picture 6" descr="Bar-01.png">
            <a:extLst>
              <a:ext uri="{FF2B5EF4-FFF2-40B4-BE49-F238E27FC236}">
                <a16:creationId xmlns:a16="http://schemas.microsoft.com/office/drawing/2014/main" id="{9C355FA6-1D88-4182-BC76-E00E0B1869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088" y="352425"/>
            <a:ext cx="77120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itle 2">
            <a:extLst>
              <a:ext uri="{FF2B5EF4-FFF2-40B4-BE49-F238E27FC236}">
                <a16:creationId xmlns:a16="http://schemas.microsoft.com/office/drawing/2014/main" id="{3A68DCB8-6E0B-4756-BD30-A32A1A70CB45}"/>
              </a:ext>
            </a:extLst>
          </p:cNvPr>
          <p:cNvSpPr txBox="1">
            <a:spLocks/>
          </p:cNvSpPr>
          <p:nvPr/>
        </p:nvSpPr>
        <p:spPr bwMode="auto">
          <a:xfrm>
            <a:off x="434975" y="581025"/>
            <a:ext cx="787241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chemeClr val="bg1"/>
                </a:solidFill>
                <a:latin typeface="InterstatePlus Bold"/>
                <a:ea typeface="InterstatePlus Bold"/>
                <a:cs typeface="InterstatePlus Bold"/>
              </a:rPr>
              <a:t>Like why was he constantly stressing?</a:t>
            </a:r>
            <a:endParaRPr lang="en-US" altLang="en-US" sz="3200">
              <a:solidFill>
                <a:schemeClr val="bg1"/>
              </a:solidFill>
              <a:latin typeface="InterstatePlus Bold"/>
              <a:ea typeface="InterstatePlus Bold"/>
              <a:cs typeface="InterstatePlus Bold"/>
            </a:endParaRPr>
          </a:p>
        </p:txBody>
      </p:sp>
      <p:pic>
        <p:nvPicPr>
          <p:cNvPr id="29702" name="Picture 39">
            <a:extLst>
              <a:ext uri="{FF2B5EF4-FFF2-40B4-BE49-F238E27FC236}">
                <a16:creationId xmlns:a16="http://schemas.microsoft.com/office/drawing/2014/main" id="{C328C599-0FED-4536-A143-D3B6260E34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975" y="1778000"/>
            <a:ext cx="32115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Content Placeholder 26">
            <a:extLst>
              <a:ext uri="{FF2B5EF4-FFF2-40B4-BE49-F238E27FC236}">
                <a16:creationId xmlns:a16="http://schemas.microsoft.com/office/drawing/2014/main" id="{EE2D3C74-724F-45D6-ADE4-E5CB1645DB1C}"/>
              </a:ext>
            </a:extLst>
          </p:cNvPr>
          <p:cNvSpPr>
            <a:spLocks noGrp="1"/>
          </p:cNvSpPr>
          <p:nvPr>
            <p:ph sz="quarter" idx="4"/>
          </p:nvPr>
        </p:nvSpPr>
        <p:spPr bwMode="auto">
          <a:xfrm>
            <a:off x="628650" y="2019300"/>
            <a:ext cx="2836863" cy="3394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US" altLang="en-US" sz="2300">
                <a:solidFill>
                  <a:srgbClr val="C60751"/>
                </a:solidFill>
                <a:latin typeface="InterstatePlus Bold"/>
                <a:ea typeface="InterstatePlus Bold"/>
                <a:cs typeface="InterstatePlus Bold"/>
              </a:rPr>
              <a:t>“For someone to suggest that it’s your fault is pretty horrible. You start blaming yourself and it just escalates.” </a:t>
            </a:r>
          </a:p>
          <a:p>
            <a:pPr marL="0" indent="0" algn="r" eaLnBrk="1" hangingPunct="1">
              <a:buFont typeface="Arial" panose="020B0604020202020204" pitchFamily="34" charset="0"/>
              <a:buNone/>
            </a:pPr>
            <a:r>
              <a:rPr lang="en-US" altLang="en-US" sz="2300">
                <a:solidFill>
                  <a:srgbClr val="C60751"/>
                </a:solidFill>
                <a:latin typeface="Interstate Mono"/>
                <a:ea typeface="Interstate Mono"/>
                <a:cs typeface="Interstate Mono"/>
              </a:rPr>
              <a:t>Harriet</a:t>
            </a:r>
          </a:p>
        </p:txBody>
      </p:sp>
      <p:pic>
        <p:nvPicPr>
          <p:cNvPr id="5" name="Audio 4">
            <a:hlinkClick r:id="" action="ppaction://media"/>
            <a:extLst>
              <a:ext uri="{FF2B5EF4-FFF2-40B4-BE49-F238E27FC236}">
                <a16:creationId xmlns:a16="http://schemas.microsoft.com/office/drawing/2014/main" id="{2C70DE74-AAEC-4E32-80D3-2DC832E2CC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553"/>
    </mc:Choice>
    <mc:Fallback xmlns="">
      <p:transition spd="slow" advTm="91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ubtitle 3">
            <a:extLst>
              <a:ext uri="{FF2B5EF4-FFF2-40B4-BE49-F238E27FC236}">
                <a16:creationId xmlns:a16="http://schemas.microsoft.com/office/drawing/2014/main" id="{176E916E-C75A-454D-8362-E5EFF486EAFA}"/>
              </a:ext>
            </a:extLst>
          </p:cNvPr>
          <p:cNvSpPr txBox="1">
            <a:spLocks/>
          </p:cNvSpPr>
          <p:nvPr/>
        </p:nvSpPr>
        <p:spPr bwMode="auto">
          <a:xfrm>
            <a:off x="461963" y="2093913"/>
            <a:ext cx="48545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altLang="en-US" sz="2200" dirty="0">
                <a:solidFill>
                  <a:srgbClr val="C60751"/>
                </a:solidFill>
                <a:latin typeface="InterstatePlus Bold"/>
                <a:ea typeface="InterstatePlus Bold"/>
                <a:cs typeface="InterstatePlus Bold"/>
              </a:rPr>
              <a:t>The small things make a big difference</a:t>
            </a:r>
            <a:endParaRPr lang="en-US" altLang="en-US" sz="2200" dirty="0">
              <a:solidFill>
                <a:srgbClr val="898989"/>
              </a:solidFill>
              <a:latin typeface="Calibri" panose="020F0502020204030204" pitchFamily="34" charset="0"/>
            </a:endParaRPr>
          </a:p>
          <a:p>
            <a:pPr eaLnBrk="1" hangingPunct="1">
              <a:lnSpc>
                <a:spcPct val="120000"/>
              </a:lnSpc>
              <a:spcBef>
                <a:spcPct val="20000"/>
              </a:spcBef>
            </a:pPr>
            <a:r>
              <a:rPr lang="en-US" altLang="en-US" sz="2000" dirty="0">
                <a:solidFill>
                  <a:srgbClr val="69615F"/>
                </a:solidFill>
                <a:latin typeface="InterstatePlus Light"/>
                <a:ea typeface="InterstatePlus Light"/>
                <a:cs typeface="InterstatePlus Light"/>
              </a:rPr>
              <a:t>What could you do?</a:t>
            </a:r>
          </a:p>
          <a:p>
            <a:pPr eaLnBrk="1" hangingPunct="1">
              <a:lnSpc>
                <a:spcPct val="120000"/>
              </a:lnSpc>
              <a:spcBef>
                <a:spcPct val="20000"/>
              </a:spcBef>
            </a:pPr>
            <a:endParaRPr lang="en-US" altLang="en-US" sz="2000" dirty="0">
              <a:solidFill>
                <a:srgbClr val="69615F"/>
              </a:solidFill>
              <a:latin typeface="InterstatePlus Light"/>
              <a:ea typeface="InterstatePlus Light"/>
              <a:cs typeface="InterstatePlus Light"/>
            </a:endParaRPr>
          </a:p>
          <a:p>
            <a:pPr eaLnBrk="1" hangingPunct="1">
              <a:lnSpc>
                <a:spcPct val="120000"/>
              </a:lnSpc>
              <a:spcBef>
                <a:spcPct val="20000"/>
              </a:spcBef>
              <a:buFont typeface="Arial" panose="020B0604020202020204" pitchFamily="34" charset="0"/>
              <a:buNone/>
            </a:pPr>
            <a:r>
              <a:rPr lang="en-US" altLang="en-US" sz="2000" dirty="0">
                <a:solidFill>
                  <a:srgbClr val="C60751"/>
                </a:solidFill>
                <a:latin typeface="InterstatePlus Regular"/>
                <a:ea typeface="InterstatePlus Regular"/>
                <a:cs typeface="InterstatePlus Regular"/>
              </a:rPr>
              <a:t>• </a:t>
            </a:r>
            <a:r>
              <a:rPr lang="en-US" altLang="en-US" sz="2000" dirty="0">
                <a:solidFill>
                  <a:srgbClr val="69615F"/>
                </a:solidFill>
                <a:latin typeface="InterstatePlus Regular"/>
                <a:ea typeface="InterstatePlus Regular"/>
                <a:cs typeface="InterstatePlus Regular"/>
              </a:rPr>
              <a:t>Send a text to say hello</a:t>
            </a:r>
          </a:p>
          <a:p>
            <a:pPr eaLnBrk="1" hangingPunct="1">
              <a:lnSpc>
                <a:spcPct val="120000"/>
              </a:lnSpc>
              <a:spcBef>
                <a:spcPct val="20000"/>
              </a:spcBef>
              <a:buFont typeface="Arial" panose="020B0604020202020204" pitchFamily="34" charset="0"/>
              <a:buNone/>
            </a:pPr>
            <a:r>
              <a:rPr lang="en-US" altLang="en-US" sz="2000" dirty="0">
                <a:solidFill>
                  <a:srgbClr val="C60751"/>
                </a:solidFill>
                <a:latin typeface="InterstatePlus Regular"/>
                <a:ea typeface="InterstatePlus Regular"/>
                <a:cs typeface="InterstatePlus Regular"/>
              </a:rPr>
              <a:t>• </a:t>
            </a:r>
            <a:r>
              <a:rPr lang="en-US" altLang="en-US" sz="2000" dirty="0">
                <a:solidFill>
                  <a:srgbClr val="69615F"/>
                </a:solidFill>
                <a:latin typeface="InterstatePlus Regular"/>
                <a:ea typeface="InterstatePlus Regular"/>
                <a:cs typeface="InterstatePlus Regular"/>
              </a:rPr>
              <a:t>Keep that person involved in what’s going on</a:t>
            </a:r>
          </a:p>
          <a:p>
            <a:pPr eaLnBrk="1" hangingPunct="1">
              <a:lnSpc>
                <a:spcPct val="120000"/>
              </a:lnSpc>
              <a:spcBef>
                <a:spcPct val="20000"/>
              </a:spcBef>
              <a:buFont typeface="Arial" panose="020B0604020202020204" pitchFamily="34" charset="0"/>
              <a:buNone/>
            </a:pPr>
            <a:r>
              <a:rPr lang="en-US" altLang="en-US" sz="2000" dirty="0">
                <a:solidFill>
                  <a:srgbClr val="C60751"/>
                </a:solidFill>
                <a:latin typeface="InterstatePlus Regular"/>
                <a:ea typeface="InterstatePlus Regular"/>
                <a:cs typeface="InterstatePlus Regular"/>
              </a:rPr>
              <a:t>• </a:t>
            </a:r>
            <a:r>
              <a:rPr lang="en-US" altLang="en-US" sz="2000" dirty="0">
                <a:solidFill>
                  <a:srgbClr val="69615F"/>
                </a:solidFill>
                <a:latin typeface="InterstatePlus Regular"/>
                <a:ea typeface="InterstatePlus Regular"/>
                <a:cs typeface="InterstatePlus Regular"/>
              </a:rPr>
              <a:t>Meet up</a:t>
            </a:r>
          </a:p>
          <a:p>
            <a:pPr eaLnBrk="1" hangingPunct="1">
              <a:lnSpc>
                <a:spcPct val="120000"/>
              </a:lnSpc>
              <a:spcBef>
                <a:spcPct val="20000"/>
              </a:spcBef>
              <a:buFont typeface="Arial" panose="020B0604020202020204" pitchFamily="34" charset="0"/>
              <a:buNone/>
            </a:pPr>
            <a:r>
              <a:rPr lang="en-US" altLang="en-US" sz="2000" dirty="0">
                <a:solidFill>
                  <a:srgbClr val="C60751"/>
                </a:solidFill>
                <a:latin typeface="InterstatePlus Regular"/>
                <a:ea typeface="InterstatePlus Regular"/>
                <a:cs typeface="InterstatePlus Regular"/>
              </a:rPr>
              <a:t>• </a:t>
            </a:r>
            <a:r>
              <a:rPr lang="en-US" altLang="en-US" sz="2000" dirty="0">
                <a:solidFill>
                  <a:srgbClr val="69615F"/>
                </a:solidFill>
                <a:latin typeface="InterstatePlus Regular"/>
                <a:ea typeface="InterstatePlus Regular"/>
                <a:cs typeface="InterstatePlus Regular"/>
              </a:rPr>
              <a:t>Ask how they are doing</a:t>
            </a:r>
          </a:p>
          <a:p>
            <a:pPr eaLnBrk="1" hangingPunct="1">
              <a:lnSpc>
                <a:spcPct val="120000"/>
              </a:lnSpc>
              <a:spcBef>
                <a:spcPct val="20000"/>
              </a:spcBef>
            </a:pPr>
            <a:r>
              <a:rPr lang="en-US" altLang="en-US" sz="2000" dirty="0">
                <a:solidFill>
                  <a:srgbClr val="C60751"/>
                </a:solidFill>
                <a:latin typeface="InterstatePlus Regular"/>
                <a:ea typeface="InterstatePlus Regular"/>
                <a:cs typeface="InterstatePlus Regular"/>
              </a:rPr>
              <a:t>• </a:t>
            </a:r>
            <a:r>
              <a:rPr lang="en-US" altLang="en-US" sz="2000" dirty="0">
                <a:solidFill>
                  <a:srgbClr val="69615F"/>
                </a:solidFill>
                <a:latin typeface="InterstatePlus Regular"/>
                <a:ea typeface="InterstatePlus Regular"/>
                <a:cs typeface="InterstatePlus Regular"/>
              </a:rPr>
              <a:t>Just be there</a:t>
            </a:r>
          </a:p>
          <a:p>
            <a:pPr eaLnBrk="1" hangingPunct="1">
              <a:lnSpc>
                <a:spcPct val="120000"/>
              </a:lnSpc>
              <a:spcBef>
                <a:spcPct val="20000"/>
              </a:spcBef>
              <a:buFont typeface="Arial" panose="020B0604020202020204" pitchFamily="34" charset="0"/>
              <a:buNone/>
            </a:pPr>
            <a:endParaRPr lang="en-US" altLang="en-US" sz="2000" dirty="0">
              <a:solidFill>
                <a:srgbClr val="69615F"/>
              </a:solidFill>
              <a:latin typeface="InterstatePlus Regular"/>
              <a:ea typeface="InterstatePlus Regular"/>
              <a:cs typeface="InterstatePlus Regular"/>
            </a:endParaRPr>
          </a:p>
          <a:p>
            <a:pPr eaLnBrk="1" hangingPunct="1">
              <a:lnSpc>
                <a:spcPct val="120000"/>
              </a:lnSpc>
              <a:spcBef>
                <a:spcPct val="20000"/>
              </a:spcBef>
              <a:buFont typeface="Arial" panose="020B0604020202020204" pitchFamily="34" charset="0"/>
              <a:buNone/>
            </a:pPr>
            <a:endParaRPr lang="en-US" altLang="en-US" sz="2400" dirty="0">
              <a:solidFill>
                <a:srgbClr val="69615F"/>
              </a:solidFill>
              <a:latin typeface="InterstatePlus Light"/>
              <a:ea typeface="InterstatePlus Light"/>
              <a:cs typeface="InterstatePlus Light"/>
            </a:endParaRPr>
          </a:p>
          <a:p>
            <a:pPr eaLnBrk="1" hangingPunct="1">
              <a:lnSpc>
                <a:spcPct val="110000"/>
              </a:lnSpc>
              <a:spcBef>
                <a:spcPct val="20000"/>
              </a:spcBef>
              <a:buFont typeface="Arial" panose="020B0604020202020204" pitchFamily="34" charset="0"/>
              <a:buNone/>
            </a:pPr>
            <a:endParaRPr lang="en-US" altLang="en-US" sz="2400" dirty="0">
              <a:solidFill>
                <a:srgbClr val="69615F"/>
              </a:solidFill>
              <a:latin typeface="InterstatePlus Light"/>
              <a:ea typeface="InterstatePlus Light"/>
              <a:cs typeface="InterstatePlus Light"/>
            </a:endParaRPr>
          </a:p>
          <a:p>
            <a:pPr eaLnBrk="1" hangingPunct="1">
              <a:lnSpc>
                <a:spcPct val="110000"/>
              </a:lnSpc>
              <a:spcBef>
                <a:spcPct val="20000"/>
              </a:spcBef>
              <a:buFont typeface="Arial" panose="020B0604020202020204" pitchFamily="34" charset="0"/>
              <a:buNone/>
            </a:pPr>
            <a:endParaRPr lang="en-US" altLang="en-US" sz="2400" dirty="0">
              <a:solidFill>
                <a:srgbClr val="69615F"/>
              </a:solidFill>
              <a:latin typeface="Interstate Mono"/>
              <a:ea typeface="Interstate Mono"/>
              <a:cs typeface="Interstate Mono"/>
            </a:endParaRPr>
          </a:p>
          <a:p>
            <a:pPr eaLnBrk="1" hangingPunct="1">
              <a:lnSpc>
                <a:spcPct val="110000"/>
              </a:lnSpc>
              <a:spcBef>
                <a:spcPct val="20000"/>
              </a:spcBef>
              <a:buFont typeface="Arial" panose="020B0604020202020204" pitchFamily="34" charset="0"/>
              <a:buNone/>
            </a:pPr>
            <a:endParaRPr lang="en-US" altLang="en-US" sz="2400" dirty="0">
              <a:solidFill>
                <a:srgbClr val="69615F"/>
              </a:solidFill>
              <a:latin typeface="Interstate Mono"/>
              <a:ea typeface="Interstate Mono"/>
              <a:cs typeface="Interstate Mono"/>
            </a:endParaRPr>
          </a:p>
        </p:txBody>
      </p:sp>
      <p:sp>
        <p:nvSpPr>
          <p:cNvPr id="31747" name="Title 2">
            <a:extLst>
              <a:ext uri="{FF2B5EF4-FFF2-40B4-BE49-F238E27FC236}">
                <a16:creationId xmlns:a16="http://schemas.microsoft.com/office/drawing/2014/main" id="{17841FC3-7BD2-435F-94C2-D35F0B1CA3F2}"/>
              </a:ext>
            </a:extLst>
          </p:cNvPr>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chemeClr val="bg1"/>
                </a:solidFill>
                <a:latin typeface="InterstatePlus Bold"/>
                <a:ea typeface="InterstatePlus Bold"/>
                <a:cs typeface="InterstatePlus Bold"/>
              </a:rPr>
              <a:t>Section Title</a:t>
            </a:r>
          </a:p>
        </p:txBody>
      </p:sp>
      <p:sp>
        <p:nvSpPr>
          <p:cNvPr id="31748" name="Title 2">
            <a:extLst>
              <a:ext uri="{FF2B5EF4-FFF2-40B4-BE49-F238E27FC236}">
                <a16:creationId xmlns:a16="http://schemas.microsoft.com/office/drawing/2014/main" id="{C1F9D90D-0A91-4E62-9034-29263134A235}"/>
              </a:ext>
            </a:extLst>
          </p:cNvPr>
          <p:cNvSpPr txBox="1">
            <a:spLocks/>
          </p:cNvSpPr>
          <p:nvPr/>
        </p:nvSpPr>
        <p:spPr bwMode="auto">
          <a:xfrm>
            <a:off x="509588" y="625475"/>
            <a:ext cx="32115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chemeClr val="bg1"/>
                </a:solidFill>
                <a:latin typeface="InterstatePlus Bold"/>
                <a:ea typeface="InterstatePlus Bold"/>
                <a:cs typeface="InterstatePlus Bold"/>
              </a:rPr>
              <a:t>Section Title</a:t>
            </a:r>
          </a:p>
        </p:txBody>
      </p:sp>
      <p:pic>
        <p:nvPicPr>
          <p:cNvPr id="31749" name="Picture 6" descr="Bar-01.png">
            <a:extLst>
              <a:ext uri="{FF2B5EF4-FFF2-40B4-BE49-F238E27FC236}">
                <a16:creationId xmlns:a16="http://schemas.microsoft.com/office/drawing/2014/main" id="{273BBE09-2383-4323-89A6-33E8FBD750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9088" y="160338"/>
            <a:ext cx="8556625"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itle 2">
            <a:extLst>
              <a:ext uri="{FF2B5EF4-FFF2-40B4-BE49-F238E27FC236}">
                <a16:creationId xmlns:a16="http://schemas.microsoft.com/office/drawing/2014/main" id="{43D41BAF-1B8D-4E60-ABFA-642D3E8B4213}"/>
              </a:ext>
            </a:extLst>
          </p:cNvPr>
          <p:cNvSpPr txBox="1">
            <a:spLocks/>
          </p:cNvSpPr>
          <p:nvPr/>
        </p:nvSpPr>
        <p:spPr bwMode="auto">
          <a:xfrm>
            <a:off x="461963" y="511175"/>
            <a:ext cx="78724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chemeClr val="bg1"/>
                </a:solidFill>
                <a:latin typeface="InterstatePlus Bold"/>
                <a:ea typeface="InterstatePlus Bold"/>
                <a:cs typeface="InterstatePlus Bold"/>
              </a:rPr>
              <a:t>You don’t need to live in a glass house to know that you shouldn’t throw stones</a:t>
            </a:r>
            <a:endParaRPr lang="en-US" altLang="en-US" sz="3200">
              <a:solidFill>
                <a:schemeClr val="bg1"/>
              </a:solidFill>
              <a:latin typeface="InterstatePlus Bold"/>
              <a:ea typeface="InterstatePlus Bold"/>
              <a:cs typeface="InterstatePlus Bold"/>
            </a:endParaRPr>
          </a:p>
        </p:txBody>
      </p:sp>
      <p:pic>
        <p:nvPicPr>
          <p:cNvPr id="31751" name="Picture 39">
            <a:extLst>
              <a:ext uri="{FF2B5EF4-FFF2-40B4-BE49-F238E27FC236}">
                <a16:creationId xmlns:a16="http://schemas.microsoft.com/office/drawing/2014/main" id="{5D7E2283-6D71-4EDC-AC1A-099F6659EF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65775" y="2328863"/>
            <a:ext cx="3184525"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Content Placeholder 26">
            <a:extLst>
              <a:ext uri="{FF2B5EF4-FFF2-40B4-BE49-F238E27FC236}">
                <a16:creationId xmlns:a16="http://schemas.microsoft.com/office/drawing/2014/main" id="{2143167F-CFBE-4CC1-BD1E-D673609F273F}"/>
              </a:ext>
            </a:extLst>
          </p:cNvPr>
          <p:cNvSpPr>
            <a:spLocks noGrp="1"/>
          </p:cNvSpPr>
          <p:nvPr>
            <p:ph sz="quarter" idx="4"/>
          </p:nvPr>
        </p:nvSpPr>
        <p:spPr bwMode="auto">
          <a:xfrm>
            <a:off x="5759450" y="2570163"/>
            <a:ext cx="2841625" cy="340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US" altLang="en-US" sz="2600">
                <a:solidFill>
                  <a:srgbClr val="C60751"/>
                </a:solidFill>
                <a:latin typeface="InterstatePlus Bold"/>
                <a:ea typeface="InterstatePlus Bold"/>
                <a:cs typeface="InterstatePlus Bold"/>
              </a:rPr>
              <a:t>“They treated me like they always had, and kept in contact… even when I was hiding.” </a:t>
            </a:r>
          </a:p>
          <a:p>
            <a:pPr marL="0" indent="0" algn="r" eaLnBrk="1" hangingPunct="1">
              <a:buFont typeface="Arial" panose="020B0604020202020204" pitchFamily="34" charset="0"/>
              <a:buNone/>
            </a:pPr>
            <a:r>
              <a:rPr lang="en-US" altLang="en-US" sz="2600">
                <a:solidFill>
                  <a:srgbClr val="C60751"/>
                </a:solidFill>
                <a:latin typeface="Interstate Mono"/>
                <a:ea typeface="Interstate Mono"/>
                <a:cs typeface="Interstate Mono"/>
              </a:rPr>
              <a:t>Katie</a:t>
            </a:r>
          </a:p>
          <a:p>
            <a:pPr marL="0" indent="0" eaLnBrk="1" hangingPunct="1">
              <a:buFont typeface="Arial" panose="020B0604020202020204" pitchFamily="34" charset="0"/>
              <a:buNone/>
            </a:pPr>
            <a:endParaRPr lang="en-US" altLang="en-US"/>
          </a:p>
        </p:txBody>
      </p:sp>
      <p:pic>
        <p:nvPicPr>
          <p:cNvPr id="7" name="Audio 6">
            <a:hlinkClick r:id="" action="ppaction://media"/>
            <a:extLst>
              <a:ext uri="{FF2B5EF4-FFF2-40B4-BE49-F238E27FC236}">
                <a16:creationId xmlns:a16="http://schemas.microsoft.com/office/drawing/2014/main" id="{18D1AAB0-11A0-4BD1-9F5D-B9CA324C2E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1587"/>
    </mc:Choice>
    <mc:Fallback xmlns="">
      <p:transition spd="slow" advTm="10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F29C-419D-4E4D-8353-CB53005F268B}"/>
              </a:ext>
            </a:extLst>
          </p:cNvPr>
          <p:cNvSpPr>
            <a:spLocks noGrp="1"/>
          </p:cNvSpPr>
          <p:nvPr>
            <p:ph type="title" idx="4294967295"/>
          </p:nvPr>
        </p:nvSpPr>
        <p:spPr>
          <a:xfrm>
            <a:off x="1141413" y="1982788"/>
            <a:ext cx="6642100" cy="2730500"/>
          </a:xfrm>
        </p:spPr>
        <p:txBody>
          <a:bodyPr/>
          <a:lstStyle/>
          <a:p>
            <a:pPr>
              <a:defRPr/>
            </a:pPr>
            <a:r>
              <a:rPr lang="en-GB" sz="5250" b="1" dirty="0"/>
              <a:t>How can you look after your own mental health?</a:t>
            </a:r>
          </a:p>
        </p:txBody>
      </p:sp>
      <p:pic>
        <p:nvPicPr>
          <p:cNvPr id="8" name="Picture 7">
            <a:extLst>
              <a:ext uri="{FF2B5EF4-FFF2-40B4-BE49-F238E27FC236}">
                <a16:creationId xmlns:a16="http://schemas.microsoft.com/office/drawing/2014/main" id="{0026499A-2F5F-42BE-840F-BBB9F96AD1D3}"/>
              </a:ext>
            </a:extLst>
          </p:cNvPr>
          <p:cNvPicPr>
            <a:picLocks noChangeAspect="1"/>
          </p:cNvPicPr>
          <p:nvPr/>
        </p:nvPicPr>
        <p:blipFill>
          <a:blip r:embed="rId5">
            <a:duotone>
              <a:schemeClr val="accent3">
                <a:shade val="45000"/>
                <a:satMod val="135000"/>
              </a:schemeClr>
              <a:prstClr val="white"/>
            </a:duotone>
          </a:blip>
          <a:stretch>
            <a:fillRect/>
          </a:stretch>
        </p:blipFill>
        <p:spPr>
          <a:xfrm>
            <a:off x="0" y="0"/>
            <a:ext cx="9144000" cy="6857999"/>
          </a:xfrm>
          <a:prstGeom prst="rect">
            <a:avLst/>
          </a:prstGeom>
        </p:spPr>
      </p:pic>
      <p:pic>
        <p:nvPicPr>
          <p:cNvPr id="3" name="Audio 2">
            <a:hlinkClick r:id="" action="ppaction://media"/>
            <a:extLst>
              <a:ext uri="{FF2B5EF4-FFF2-40B4-BE49-F238E27FC236}">
                <a16:creationId xmlns:a16="http://schemas.microsoft.com/office/drawing/2014/main" id="{72F59980-F5C7-479E-AA6A-3AA3DE67F2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31"/>
    </mc:Choice>
    <mc:Fallback xmlns="">
      <p:transition spd="slow" advTm="1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PPT Backgrounds-03.png">
            <a:extLst>
              <a:ext uri="{FF2B5EF4-FFF2-40B4-BE49-F238E27FC236}">
                <a16:creationId xmlns:a16="http://schemas.microsoft.com/office/drawing/2014/main" id="{4D6E43DA-0C0B-4816-92C9-BEC4C57CC166}"/>
              </a:ext>
            </a:extLst>
          </p:cNvPr>
          <p:cNvPicPr>
            <a:picLocks noChangeAspect="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2">
            <a:extLst>
              <a:ext uri="{FF2B5EF4-FFF2-40B4-BE49-F238E27FC236}">
                <a16:creationId xmlns:a16="http://schemas.microsoft.com/office/drawing/2014/main" id="{EF003A71-9BB8-4799-B3EA-A5BF9CF05791}"/>
              </a:ext>
            </a:extLst>
          </p:cNvPr>
          <p:cNvSpPr>
            <a:spLocks noGrp="1"/>
          </p:cNvSpPr>
          <p:nvPr>
            <p:ph type="ctrTitle"/>
          </p:nvPr>
        </p:nvSpPr>
        <p:spPr bwMode="auto">
          <a:xfrm>
            <a:off x="309563" y="296863"/>
            <a:ext cx="7394575" cy="611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200">
                <a:solidFill>
                  <a:srgbClr val="FFFFFF"/>
                </a:solidFill>
                <a:latin typeface="InterstatePlus Bold"/>
                <a:ea typeface="InterstatePlus Bold"/>
                <a:cs typeface="InterstatePlus Bold"/>
              </a:rPr>
              <a:t>Self care tips </a:t>
            </a:r>
          </a:p>
        </p:txBody>
      </p:sp>
      <p:pic>
        <p:nvPicPr>
          <p:cNvPr id="35844" name="Picture 1" descr="speech bubble 1.jpg">
            <a:extLst>
              <a:ext uri="{FF2B5EF4-FFF2-40B4-BE49-F238E27FC236}">
                <a16:creationId xmlns:a16="http://schemas.microsoft.com/office/drawing/2014/main" id="{17523CD0-B439-4318-98E5-7554407D79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59400" y="3311525"/>
            <a:ext cx="35718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Content Placeholder 26">
            <a:extLst>
              <a:ext uri="{FF2B5EF4-FFF2-40B4-BE49-F238E27FC236}">
                <a16:creationId xmlns:a16="http://schemas.microsoft.com/office/drawing/2014/main" id="{4210BC3B-A4EC-4FAF-8BD3-A05190C142A5}"/>
              </a:ext>
            </a:extLst>
          </p:cNvPr>
          <p:cNvSpPr txBox="1">
            <a:spLocks/>
          </p:cNvSpPr>
          <p:nvPr/>
        </p:nvSpPr>
        <p:spPr bwMode="auto">
          <a:xfrm>
            <a:off x="5842000" y="3427413"/>
            <a:ext cx="26781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altLang="en-US" sz="2400">
                <a:solidFill>
                  <a:srgbClr val="C60751"/>
                </a:solidFill>
                <a:latin typeface="InterstatePlus Bold"/>
                <a:ea typeface="MS PGothic" panose="020B0600070205080204" pitchFamily="34" charset="-128"/>
              </a:rPr>
              <a:t>There are simple things we can all do to look after our mental health. </a:t>
            </a:r>
          </a:p>
          <a:p>
            <a:pPr eaLnBrk="1" hangingPunct="1">
              <a:spcBef>
                <a:spcPct val="20000"/>
              </a:spcBef>
              <a:buFont typeface="Arial" panose="020B0604020202020204" pitchFamily="34" charset="0"/>
              <a:buNone/>
            </a:pPr>
            <a:endParaRPr lang="en-US" altLang="en-US" sz="3200">
              <a:latin typeface="Calibri" panose="020F0502020204030204" pitchFamily="34" charset="0"/>
              <a:ea typeface="MS PGothic" panose="020B0600070205080204" pitchFamily="34" charset="-128"/>
            </a:endParaRPr>
          </a:p>
        </p:txBody>
      </p:sp>
      <p:pic>
        <p:nvPicPr>
          <p:cNvPr id="35846" name="Picture 2">
            <a:extLst>
              <a:ext uri="{FF2B5EF4-FFF2-40B4-BE49-F238E27FC236}">
                <a16:creationId xmlns:a16="http://schemas.microsoft.com/office/drawing/2014/main" id="{1D8ADA7D-C9F6-46A9-BDAD-D0729480B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576763"/>
            <a:ext cx="14732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a:extLst>
              <a:ext uri="{FF2B5EF4-FFF2-40B4-BE49-F238E27FC236}">
                <a16:creationId xmlns:a16="http://schemas.microsoft.com/office/drawing/2014/main" id="{C1162E43-1568-4704-9804-1FFE47A919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8800" y="3667125"/>
            <a:ext cx="14732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2">
            <a:extLst>
              <a:ext uri="{FF2B5EF4-FFF2-40B4-BE49-F238E27FC236}">
                <a16:creationId xmlns:a16="http://schemas.microsoft.com/office/drawing/2014/main" id="{6B21ECDD-EB2A-4C23-A6C2-34BFC845FE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075" y="1684338"/>
            <a:ext cx="22701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4">
            <a:extLst>
              <a:ext uri="{FF2B5EF4-FFF2-40B4-BE49-F238E27FC236}">
                <a16:creationId xmlns:a16="http://schemas.microsoft.com/office/drawing/2014/main" id="{BBF9656C-E358-448C-A522-CA790E8455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7850" y="1874838"/>
            <a:ext cx="17653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8">
            <a:extLst>
              <a:ext uri="{FF2B5EF4-FFF2-40B4-BE49-F238E27FC236}">
                <a16:creationId xmlns:a16="http://schemas.microsoft.com/office/drawing/2014/main" id="{2BC69AB1-CAF4-4444-8A9C-7ECC5E0403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31088" y="1317625"/>
            <a:ext cx="15001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5F6AFE8A-7896-482E-BCD8-935B69F526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278"/>
    </mc:Choice>
    <mc:Fallback xmlns="">
      <p:transition spd="slow" advTm="8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ubtitle 3">
            <a:extLst>
              <a:ext uri="{FF2B5EF4-FFF2-40B4-BE49-F238E27FC236}">
                <a16:creationId xmlns:a16="http://schemas.microsoft.com/office/drawing/2014/main" id="{4F45DA5E-B02D-4EEC-8B7C-8642BEFAE64B}"/>
              </a:ext>
            </a:extLst>
          </p:cNvPr>
          <p:cNvSpPr txBox="1">
            <a:spLocks/>
          </p:cNvSpPr>
          <p:nvPr/>
        </p:nvSpPr>
        <p:spPr bwMode="auto">
          <a:xfrm>
            <a:off x="381000" y="1557338"/>
            <a:ext cx="85344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2328863" algn="l"/>
              </a:tabLst>
              <a:defRPr>
                <a:solidFill>
                  <a:schemeClr val="tx1"/>
                </a:solidFill>
                <a:latin typeface="Arial" panose="020B0604020202020204" pitchFamily="34" charset="0"/>
                <a:cs typeface="Arial" panose="020B0604020202020204" pitchFamily="34" charset="0"/>
              </a:defRPr>
            </a:lvl1pPr>
            <a:lvl2pPr marL="742950" indent="-285750">
              <a:tabLst>
                <a:tab pos="2328863" algn="l"/>
              </a:tabLst>
              <a:defRPr>
                <a:solidFill>
                  <a:schemeClr val="tx1"/>
                </a:solidFill>
                <a:latin typeface="Arial" panose="020B0604020202020204" pitchFamily="34" charset="0"/>
                <a:cs typeface="Arial" panose="020B0604020202020204" pitchFamily="34" charset="0"/>
              </a:defRPr>
            </a:lvl2pPr>
            <a:lvl3pPr marL="1143000" indent="-228600">
              <a:tabLst>
                <a:tab pos="2328863" algn="l"/>
              </a:tabLst>
              <a:defRPr>
                <a:solidFill>
                  <a:schemeClr val="tx1"/>
                </a:solidFill>
                <a:latin typeface="Arial" panose="020B0604020202020204" pitchFamily="34" charset="0"/>
                <a:cs typeface="Arial" panose="020B0604020202020204" pitchFamily="34" charset="0"/>
              </a:defRPr>
            </a:lvl3pPr>
            <a:lvl4pPr marL="1600200" indent="-228600">
              <a:tabLst>
                <a:tab pos="2328863" algn="l"/>
              </a:tabLst>
              <a:defRPr>
                <a:solidFill>
                  <a:schemeClr val="tx1"/>
                </a:solidFill>
                <a:latin typeface="Arial" panose="020B0604020202020204" pitchFamily="34" charset="0"/>
                <a:cs typeface="Arial" panose="020B0604020202020204" pitchFamily="34" charset="0"/>
              </a:defRPr>
            </a:lvl4pPr>
            <a:lvl5pPr marL="2057400" indent="-228600">
              <a:tabLst>
                <a:tab pos="2328863"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2328863"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2328863"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2328863"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2328863" algn="l"/>
              </a:tabLst>
              <a:defRPr>
                <a:solidFill>
                  <a:schemeClr val="tx1"/>
                </a:solidFill>
                <a:latin typeface="Arial" panose="020B0604020202020204" pitchFamily="34" charset="0"/>
                <a:cs typeface="Arial" panose="020B0604020202020204" pitchFamily="34" charset="0"/>
              </a:defRPr>
            </a:lvl9pPr>
          </a:lstStyle>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Talking</a:t>
            </a:r>
            <a:r>
              <a:rPr lang="en-US" altLang="en-US" sz="20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being open with people I trust about how I’m feeling.</a:t>
            </a:r>
          </a:p>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Exercising</a:t>
            </a:r>
            <a:r>
              <a:rPr lang="en-US" altLang="en-US" sz="20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looking after my body, playing sport, eating healthy.</a:t>
            </a:r>
          </a:p>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Calming</a:t>
            </a:r>
            <a:r>
              <a:rPr lang="en-US" altLang="en-US" sz="20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trying meditation, good sleep habits like turning my phone off early.</a:t>
            </a:r>
          </a:p>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Learning</a:t>
            </a:r>
            <a:r>
              <a:rPr lang="en-US" altLang="en-US" sz="20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a new skill, a great way to gain confidence. </a:t>
            </a:r>
          </a:p>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Relating</a:t>
            </a:r>
            <a:r>
              <a:rPr lang="en-US" altLang="en-US" sz="20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spending time with the people I care about.</a:t>
            </a:r>
          </a:p>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Contributing</a:t>
            </a:r>
            <a:r>
              <a:rPr lang="en-US" altLang="en-US" sz="28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helping others or contributing to causes I believe in.</a:t>
            </a:r>
          </a:p>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Creating</a:t>
            </a:r>
            <a:r>
              <a:rPr lang="en-US" altLang="en-US" sz="20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expressing myself creatively e.g. music, art, drama, writing.</a:t>
            </a:r>
          </a:p>
          <a:p>
            <a:pPr eaLnBrk="1" hangingPunct="1">
              <a:lnSpc>
                <a:spcPts val="4000"/>
              </a:lnSpc>
              <a:spcBef>
                <a:spcPct val="20000"/>
              </a:spcBef>
              <a:buFont typeface="Arial" panose="020B0604020202020204" pitchFamily="34" charset="0"/>
              <a:buNone/>
            </a:pPr>
            <a:r>
              <a:rPr lang="en-US" altLang="en-US" sz="2400">
                <a:solidFill>
                  <a:srgbClr val="69615F"/>
                </a:solidFill>
                <a:latin typeface="InterstatePlus Regular"/>
                <a:ea typeface="MS PGothic" panose="020B0600070205080204" pitchFamily="34" charset="-128"/>
              </a:rPr>
              <a:t>Congratulating</a:t>
            </a:r>
            <a:r>
              <a:rPr lang="en-US" altLang="en-US" sz="2800">
                <a:solidFill>
                  <a:srgbClr val="69615F"/>
                </a:solidFill>
                <a:latin typeface="InterstatePlus Regular"/>
                <a:ea typeface="MS PGothic" panose="020B0600070205080204" pitchFamily="34" charset="-128"/>
              </a:rPr>
              <a:t>	</a:t>
            </a:r>
            <a:r>
              <a:rPr lang="en-US" altLang="en-US" sz="1600">
                <a:solidFill>
                  <a:srgbClr val="69615F"/>
                </a:solidFill>
                <a:latin typeface="InterstatePlus Regular"/>
                <a:ea typeface="MS PGothic" panose="020B0600070205080204" pitchFamily="34" charset="-128"/>
              </a:rPr>
              <a:t>being kind to myself, or listing the qualities I value in myself.</a:t>
            </a:r>
          </a:p>
          <a:p>
            <a:pPr eaLnBrk="1" hangingPunct="1">
              <a:lnSpc>
                <a:spcPts val="4000"/>
              </a:lnSpc>
              <a:spcBef>
                <a:spcPct val="20000"/>
              </a:spcBef>
              <a:buFont typeface="Arial" panose="020B0604020202020204" pitchFamily="34" charset="0"/>
              <a:buNone/>
            </a:pPr>
            <a:endParaRPr lang="en-US" altLang="en-US" sz="2000">
              <a:solidFill>
                <a:srgbClr val="69615F"/>
              </a:solidFill>
              <a:latin typeface="InterstatePlus Regular"/>
              <a:ea typeface="MS PGothic" panose="020B0600070205080204" pitchFamily="34" charset="-128"/>
            </a:endParaRPr>
          </a:p>
          <a:p>
            <a:pPr eaLnBrk="1" hangingPunct="1">
              <a:lnSpc>
                <a:spcPts val="4000"/>
              </a:lnSpc>
              <a:spcBef>
                <a:spcPct val="20000"/>
              </a:spcBef>
              <a:buFont typeface="Arial" panose="020B0604020202020204" pitchFamily="34" charset="0"/>
              <a:buNone/>
            </a:pPr>
            <a:endParaRPr lang="en-US" altLang="en-US" sz="2400">
              <a:solidFill>
                <a:srgbClr val="69615F"/>
              </a:solidFill>
              <a:latin typeface="InterstatePlus Light"/>
              <a:ea typeface="MS PGothic" panose="020B0600070205080204" pitchFamily="34" charset="-128"/>
            </a:endParaRPr>
          </a:p>
          <a:p>
            <a:pPr eaLnBrk="1" hangingPunct="1">
              <a:lnSpc>
                <a:spcPts val="4000"/>
              </a:lnSpc>
              <a:spcBef>
                <a:spcPct val="20000"/>
              </a:spcBef>
              <a:buFont typeface="Arial" panose="020B0604020202020204" pitchFamily="34" charset="0"/>
              <a:buNone/>
            </a:pPr>
            <a:endParaRPr lang="en-US" altLang="en-US" sz="2400">
              <a:solidFill>
                <a:srgbClr val="69615F"/>
              </a:solidFill>
              <a:latin typeface="InterstatePlus Light"/>
              <a:ea typeface="MS PGothic" panose="020B0600070205080204" pitchFamily="34" charset="-128"/>
            </a:endParaRPr>
          </a:p>
          <a:p>
            <a:pPr eaLnBrk="1" hangingPunct="1">
              <a:lnSpc>
                <a:spcPts val="4000"/>
              </a:lnSpc>
              <a:spcBef>
                <a:spcPct val="20000"/>
              </a:spcBef>
              <a:buFont typeface="Arial" panose="020B0604020202020204" pitchFamily="34" charset="0"/>
              <a:buNone/>
            </a:pPr>
            <a:endParaRPr lang="en-US" altLang="en-US" sz="2400">
              <a:solidFill>
                <a:srgbClr val="69615F"/>
              </a:solidFill>
              <a:latin typeface="Interstate Mono"/>
              <a:ea typeface="MS PGothic" panose="020B0600070205080204" pitchFamily="34" charset="-128"/>
            </a:endParaRPr>
          </a:p>
          <a:p>
            <a:pPr eaLnBrk="1" hangingPunct="1">
              <a:lnSpc>
                <a:spcPts val="4000"/>
              </a:lnSpc>
              <a:spcBef>
                <a:spcPct val="20000"/>
              </a:spcBef>
              <a:buFont typeface="Arial" panose="020B0604020202020204" pitchFamily="34" charset="0"/>
              <a:buNone/>
            </a:pPr>
            <a:endParaRPr lang="en-US" altLang="en-US" sz="2400">
              <a:solidFill>
                <a:srgbClr val="69615F"/>
              </a:solidFill>
              <a:latin typeface="Interstate Mono"/>
              <a:ea typeface="MS PGothic" panose="020B0600070205080204" pitchFamily="34" charset="-128"/>
            </a:endParaRPr>
          </a:p>
        </p:txBody>
      </p:sp>
      <p:sp>
        <p:nvSpPr>
          <p:cNvPr id="37891" name="Title 2">
            <a:extLst>
              <a:ext uri="{FF2B5EF4-FFF2-40B4-BE49-F238E27FC236}">
                <a16:creationId xmlns:a16="http://schemas.microsoft.com/office/drawing/2014/main" id="{A40F3C84-C253-47E5-9569-2E8C56775440}"/>
              </a:ext>
            </a:extLst>
          </p:cNvPr>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chemeClr val="bg1"/>
                </a:solidFill>
                <a:latin typeface="InterstatePlus Bold"/>
                <a:ea typeface="MS PGothic" panose="020B0600070205080204" pitchFamily="34" charset="-128"/>
              </a:rPr>
              <a:t>Section Title</a:t>
            </a:r>
          </a:p>
        </p:txBody>
      </p:sp>
      <p:pic>
        <p:nvPicPr>
          <p:cNvPr id="22532" name="Picture 11" descr="Bar-01.png">
            <a:extLst>
              <a:ext uri="{FF2B5EF4-FFF2-40B4-BE49-F238E27FC236}">
                <a16:creationId xmlns:a16="http://schemas.microsoft.com/office/drawing/2014/main" id="{23FC4084-02CA-47AA-82D7-FF3A0D0372C8}"/>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l="24773"/>
          <a:stretch>
            <a:fillRect/>
          </a:stretch>
        </p:blipFill>
        <p:spPr bwMode="auto">
          <a:xfrm>
            <a:off x="0" y="255588"/>
            <a:ext cx="442912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itle 2">
            <a:extLst>
              <a:ext uri="{FF2B5EF4-FFF2-40B4-BE49-F238E27FC236}">
                <a16:creationId xmlns:a16="http://schemas.microsoft.com/office/drawing/2014/main" id="{705AB5BF-0D06-4443-906E-4F5317909593}"/>
              </a:ext>
            </a:extLst>
          </p:cNvPr>
          <p:cNvSpPr txBox="1">
            <a:spLocks/>
          </p:cNvSpPr>
          <p:nvPr/>
        </p:nvSpPr>
        <p:spPr bwMode="auto">
          <a:xfrm>
            <a:off x="271463" y="427038"/>
            <a:ext cx="40211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chemeClr val="bg1"/>
                </a:solidFill>
                <a:latin typeface="InterstatePlus Bold"/>
                <a:ea typeface="MS PGothic" panose="020B0600070205080204" pitchFamily="34" charset="-128"/>
              </a:rPr>
              <a:t>8 Ways to Wellbeing</a:t>
            </a:r>
          </a:p>
        </p:txBody>
      </p:sp>
      <p:pic>
        <p:nvPicPr>
          <p:cNvPr id="5" name="Audio 4">
            <a:hlinkClick r:id="" action="ppaction://media"/>
            <a:extLst>
              <a:ext uri="{FF2B5EF4-FFF2-40B4-BE49-F238E27FC236}">
                <a16:creationId xmlns:a16="http://schemas.microsoft.com/office/drawing/2014/main" id="{96A4F5F4-73C3-43D9-B4BC-EF3335D93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914"/>
    </mc:Choice>
    <mc:Fallback xmlns="">
      <p:transition spd="slow" advTm="59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4541-D7E9-4877-BC7C-B3D66B867A6E}"/>
              </a:ext>
            </a:extLst>
          </p:cNvPr>
          <p:cNvSpPr>
            <a:spLocks noGrp="1"/>
          </p:cNvSpPr>
          <p:nvPr>
            <p:ph type="ctrTitle"/>
          </p:nvPr>
        </p:nvSpPr>
        <p:spPr>
          <a:xfrm>
            <a:off x="935038" y="4965700"/>
            <a:ext cx="7772400" cy="1173163"/>
          </a:xfrm>
        </p:spPr>
        <p:txBody>
          <a:bodyPr/>
          <a:lstStyle/>
          <a:p>
            <a:pPr>
              <a:defRPr/>
            </a:pPr>
            <a:br>
              <a:rPr lang="en-GB" sz="2400" dirty="0">
                <a:latin typeface="+mn-lt"/>
                <a:hlinkClick r:id="rId5"/>
              </a:rPr>
            </a:br>
            <a:r>
              <a:rPr lang="en-GB" sz="2400" dirty="0">
                <a:latin typeface="+mn-lt"/>
                <a:hlinkClick r:id="rId5"/>
              </a:rPr>
              <a:t>https://youtu.be/M4p6TddpHSg</a:t>
            </a:r>
            <a:r>
              <a:rPr lang="en-GB" sz="2400" dirty="0">
                <a:latin typeface="+mn-lt"/>
              </a:rPr>
              <a:t> </a:t>
            </a:r>
          </a:p>
        </p:txBody>
      </p:sp>
      <p:pic>
        <p:nvPicPr>
          <p:cNvPr id="39939" name="Picture 8">
            <a:extLst>
              <a:ext uri="{FF2B5EF4-FFF2-40B4-BE49-F238E27FC236}">
                <a16:creationId xmlns:a16="http://schemas.microsoft.com/office/drawing/2014/main" id="{124FD15F-E95D-4449-B806-E72487D5C5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600" y="936625"/>
            <a:ext cx="715327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E3DA6627-53DF-427E-8D04-F12C1E2BB7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47"/>
    </mc:Choice>
    <mc:Fallback xmlns="">
      <p:transition spd="slow" advTm="3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1" descr="PPT Backgrounds-02.png">
            <a:extLst>
              <a:ext uri="{FF2B5EF4-FFF2-40B4-BE49-F238E27FC236}">
                <a16:creationId xmlns:a16="http://schemas.microsoft.com/office/drawing/2014/main" id="{D9E12CDA-0D30-4980-87BC-ECC14B26EFD4}"/>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2">
            <a:extLst>
              <a:ext uri="{FF2B5EF4-FFF2-40B4-BE49-F238E27FC236}">
                <a16:creationId xmlns:a16="http://schemas.microsoft.com/office/drawing/2014/main" id="{27D80A35-4897-42BE-AC80-320703B81979}"/>
              </a:ext>
            </a:extLst>
          </p:cNvPr>
          <p:cNvSpPr>
            <a:spLocks noGrp="1"/>
          </p:cNvSpPr>
          <p:nvPr>
            <p:ph type="ctrTitle"/>
          </p:nvPr>
        </p:nvSpPr>
        <p:spPr bwMode="auto">
          <a:xfrm>
            <a:off x="1000125" y="387350"/>
            <a:ext cx="5319713" cy="61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4000">
                <a:solidFill>
                  <a:srgbClr val="FFFFFF"/>
                </a:solidFill>
                <a:ea typeface="InterstatePlus Bold"/>
                <a:cs typeface="InterstatePlus Bold"/>
              </a:rPr>
              <a:t>Recap </a:t>
            </a:r>
          </a:p>
        </p:txBody>
      </p:sp>
      <p:sp>
        <p:nvSpPr>
          <p:cNvPr id="41988" name="TextBox 9">
            <a:extLst>
              <a:ext uri="{FF2B5EF4-FFF2-40B4-BE49-F238E27FC236}">
                <a16:creationId xmlns:a16="http://schemas.microsoft.com/office/drawing/2014/main" id="{EAAD9A16-B0B2-4F20-BB11-733F6A53F0BE}"/>
              </a:ext>
            </a:extLst>
          </p:cNvPr>
          <p:cNvSpPr txBox="1">
            <a:spLocks noChangeArrowheads="1"/>
          </p:cNvSpPr>
          <p:nvPr/>
        </p:nvSpPr>
        <p:spPr bwMode="auto">
          <a:xfrm>
            <a:off x="1819275" y="40671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800">
                <a:solidFill>
                  <a:schemeClr val="bg1"/>
                </a:solidFill>
              </a:rPr>
              <a:t>?</a:t>
            </a:r>
          </a:p>
        </p:txBody>
      </p:sp>
      <p:sp>
        <p:nvSpPr>
          <p:cNvPr id="41989" name="TextBox 11">
            <a:extLst>
              <a:ext uri="{FF2B5EF4-FFF2-40B4-BE49-F238E27FC236}">
                <a16:creationId xmlns:a16="http://schemas.microsoft.com/office/drawing/2014/main" id="{8D074D6F-B742-4976-B59C-D8D91E25B3CF}"/>
              </a:ext>
            </a:extLst>
          </p:cNvPr>
          <p:cNvSpPr txBox="1">
            <a:spLocks noChangeArrowheads="1"/>
          </p:cNvSpPr>
          <p:nvPr/>
        </p:nvSpPr>
        <p:spPr bwMode="auto">
          <a:xfrm>
            <a:off x="4838700" y="40671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800">
                <a:solidFill>
                  <a:schemeClr val="bg1"/>
                </a:solidFill>
              </a:rPr>
              <a:t>?</a:t>
            </a:r>
          </a:p>
        </p:txBody>
      </p:sp>
      <p:sp>
        <p:nvSpPr>
          <p:cNvPr id="19462" name="Rectangle 6">
            <a:extLst>
              <a:ext uri="{FF2B5EF4-FFF2-40B4-BE49-F238E27FC236}">
                <a16:creationId xmlns:a16="http://schemas.microsoft.com/office/drawing/2014/main" id="{5A859AD7-9AD3-487C-A707-EDFF346D47BA}"/>
              </a:ext>
            </a:extLst>
          </p:cNvPr>
          <p:cNvSpPr>
            <a:spLocks noChangeArrowheads="1"/>
          </p:cNvSpPr>
          <p:nvPr/>
        </p:nvSpPr>
        <p:spPr bwMode="auto">
          <a:xfrm>
            <a:off x="733425" y="1997075"/>
            <a:ext cx="80835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CC0066"/>
              </a:buClr>
              <a:defRPr/>
            </a:pPr>
            <a:r>
              <a:rPr lang="en-GB" altLang="en-US" sz="2400" dirty="0">
                <a:latin typeface="+mn-lt"/>
              </a:rPr>
              <a:t>Mental Health affects us all </a:t>
            </a:r>
          </a:p>
          <a:p>
            <a:pPr eaLnBrk="1" hangingPunct="1">
              <a:buClr>
                <a:srgbClr val="CC0066"/>
              </a:buClr>
              <a:defRPr/>
            </a:pPr>
            <a:endParaRPr lang="en-GB" altLang="en-US" sz="2400" dirty="0">
              <a:latin typeface="+mn-lt"/>
            </a:endParaRPr>
          </a:p>
          <a:p>
            <a:pPr eaLnBrk="1" hangingPunct="1">
              <a:buClr>
                <a:srgbClr val="CC0066"/>
              </a:buClr>
              <a:defRPr/>
            </a:pPr>
            <a:r>
              <a:rPr lang="en-GB" altLang="en-US" sz="2000" dirty="0">
                <a:latin typeface="+mn-lt"/>
              </a:rPr>
              <a:t>That's why starting a conversation about mental health is important. </a:t>
            </a:r>
          </a:p>
          <a:p>
            <a:pPr eaLnBrk="1" hangingPunct="1">
              <a:buClr>
                <a:srgbClr val="CC0066"/>
              </a:buClr>
              <a:defRPr/>
            </a:pPr>
            <a:endParaRPr lang="en-GB" altLang="en-US" sz="2000" dirty="0">
              <a:latin typeface="+mn-lt"/>
            </a:endParaRPr>
          </a:p>
          <a:p>
            <a:pPr eaLnBrk="1" hangingPunct="1">
              <a:buClr>
                <a:srgbClr val="CC0066"/>
              </a:buClr>
              <a:defRPr/>
            </a:pPr>
            <a:r>
              <a:rPr lang="en-GB" altLang="en-US" sz="2000" dirty="0">
                <a:latin typeface="+mn-lt"/>
              </a:rPr>
              <a:t>It helps people to know they're not alone, it can strengthen</a:t>
            </a:r>
          </a:p>
          <a:p>
            <a:pPr eaLnBrk="1" hangingPunct="1">
              <a:buClr>
                <a:srgbClr val="CC0066"/>
              </a:buClr>
              <a:defRPr/>
            </a:pPr>
            <a:r>
              <a:rPr lang="en-GB" altLang="en-US" sz="2000" dirty="0">
                <a:latin typeface="+mn-lt"/>
              </a:rPr>
              <a:t>relationships between friends, family and peers. </a:t>
            </a:r>
          </a:p>
          <a:p>
            <a:pPr eaLnBrk="1" hangingPunct="1">
              <a:buClr>
                <a:srgbClr val="CC0066"/>
              </a:buClr>
              <a:defRPr/>
            </a:pPr>
            <a:endParaRPr lang="en-GB" altLang="en-US" sz="2000" dirty="0">
              <a:latin typeface="+mn-lt"/>
            </a:endParaRPr>
          </a:p>
          <a:p>
            <a:pPr eaLnBrk="1" hangingPunct="1">
              <a:buClr>
                <a:srgbClr val="CC0066"/>
              </a:buClr>
              <a:defRPr/>
            </a:pPr>
            <a:r>
              <a:rPr lang="en-GB" altLang="en-US" sz="2000" dirty="0">
                <a:latin typeface="+mn-lt"/>
              </a:rPr>
              <a:t>Be kind to yourself! </a:t>
            </a:r>
          </a:p>
          <a:p>
            <a:pPr eaLnBrk="1" hangingPunct="1">
              <a:buClr>
                <a:srgbClr val="CC0066"/>
              </a:buClr>
              <a:defRPr/>
            </a:pPr>
            <a:endParaRPr lang="en-GB" altLang="en-US" sz="2000" dirty="0">
              <a:latin typeface="+mn-lt"/>
            </a:endParaRPr>
          </a:p>
        </p:txBody>
      </p:sp>
      <p:pic>
        <p:nvPicPr>
          <p:cNvPr id="3" name="Audio 2">
            <a:hlinkClick r:id="" action="ppaction://media"/>
            <a:extLst>
              <a:ext uri="{FF2B5EF4-FFF2-40B4-BE49-F238E27FC236}">
                <a16:creationId xmlns:a16="http://schemas.microsoft.com/office/drawing/2014/main" id="{54293404-D7A8-4CAB-8EE6-C056B2B74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897"/>
    </mc:Choice>
    <mc:Fallback xmlns="">
      <p:transition spd="slow" advTm="6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9" descr="PPT Backgrounds new 1-01.png">
            <a:extLst>
              <a:ext uri="{FF2B5EF4-FFF2-40B4-BE49-F238E27FC236}">
                <a16:creationId xmlns:a16="http://schemas.microsoft.com/office/drawing/2014/main" id="{D4290485-E338-4A23-AF8B-9FCB4B7ABC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03E0501-0219-47E5-956F-AE243B53AD8A}"/>
              </a:ext>
            </a:extLst>
          </p:cNvPr>
          <p:cNvSpPr txBox="1"/>
          <p:nvPr/>
        </p:nvSpPr>
        <p:spPr>
          <a:xfrm>
            <a:off x="600075" y="2047875"/>
            <a:ext cx="4435475" cy="708025"/>
          </a:xfrm>
          <a:prstGeom prst="rect">
            <a:avLst/>
          </a:prstGeom>
          <a:noFill/>
        </p:spPr>
        <p:txBody>
          <a:bodyPr>
            <a:spAutoFit/>
          </a:bodyPr>
          <a:lstStyle/>
          <a:p>
            <a:pPr>
              <a:defRPr/>
            </a:pPr>
            <a:r>
              <a:rPr lang="en-GB" sz="4000" dirty="0">
                <a:solidFill>
                  <a:schemeClr val="bg1"/>
                </a:solidFill>
                <a:latin typeface="+mj-lt"/>
              </a:rPr>
              <a:t>Thank You</a:t>
            </a:r>
          </a:p>
        </p:txBody>
      </p:sp>
      <p:sp>
        <p:nvSpPr>
          <p:cNvPr id="6" name="Rectangle 5">
            <a:extLst>
              <a:ext uri="{FF2B5EF4-FFF2-40B4-BE49-F238E27FC236}">
                <a16:creationId xmlns:a16="http://schemas.microsoft.com/office/drawing/2014/main" id="{7BD3A7D6-8EC9-498E-8F23-10037A614802}"/>
              </a:ext>
            </a:extLst>
          </p:cNvPr>
          <p:cNvSpPr/>
          <p:nvPr/>
        </p:nvSpPr>
        <p:spPr>
          <a:xfrm>
            <a:off x="341313" y="3132138"/>
            <a:ext cx="8243887" cy="1200150"/>
          </a:xfrm>
          <a:prstGeom prst="rect">
            <a:avLst/>
          </a:prstGeom>
        </p:spPr>
        <p:txBody>
          <a:bodyPr>
            <a:spAutoFit/>
          </a:bodyPr>
          <a:lstStyle/>
          <a:p>
            <a:pPr>
              <a:spcBef>
                <a:spcPct val="20000"/>
              </a:spcBef>
              <a:defRPr/>
            </a:pPr>
            <a:r>
              <a:rPr lang="en-GB" sz="2400" dirty="0">
                <a:solidFill>
                  <a:schemeClr val="bg1"/>
                </a:solidFill>
                <a:latin typeface="Calibri"/>
                <a:cs typeface="+mn-cs"/>
              </a:rPr>
              <a:t>Please email us after the session if you need a debrief or are affected by anything discussed today: </a:t>
            </a:r>
            <a:r>
              <a:rPr lang="en-GB" sz="2400" dirty="0">
                <a:solidFill>
                  <a:schemeClr val="bg1"/>
                </a:solidFill>
                <a:latin typeface="Calibri"/>
                <a:cs typeface="+mn-cs"/>
                <a:hlinkClick r:id="rId6"/>
              </a:rPr>
              <a:t>mentalhealth@loucoll.ac.uk</a:t>
            </a:r>
            <a:r>
              <a:rPr lang="en-GB" sz="2400" dirty="0">
                <a:solidFill>
                  <a:schemeClr val="bg1"/>
                </a:solidFill>
                <a:latin typeface="Calibri"/>
                <a:cs typeface="+mn-cs"/>
              </a:rPr>
              <a:t> </a:t>
            </a:r>
          </a:p>
        </p:txBody>
      </p:sp>
      <p:pic>
        <p:nvPicPr>
          <p:cNvPr id="3" name="Audio 2">
            <a:hlinkClick r:id="" action="ppaction://media"/>
            <a:extLst>
              <a:ext uri="{FF2B5EF4-FFF2-40B4-BE49-F238E27FC236}">
                <a16:creationId xmlns:a16="http://schemas.microsoft.com/office/drawing/2014/main" id="{64AAD417-D8AE-4D66-8261-07AC7CF4DC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06"/>
    </mc:Choice>
    <mc:Fallback xmlns="">
      <p:transition spd="slow" advTm="2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a:extLst>
              <a:ext uri="{FF2B5EF4-FFF2-40B4-BE49-F238E27FC236}">
                <a16:creationId xmlns:a16="http://schemas.microsoft.com/office/drawing/2014/main" id="{D034218F-E6A8-4E19-A376-2AB8B335D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a16="http://schemas.microsoft.com/office/drawing/2014/main" id="{A0106ED3-08E9-49A7-A728-66B1F4AB4B25}"/>
              </a:ext>
            </a:extLst>
          </p:cNvPr>
          <p:cNvSpPr>
            <a:spLocks noGrp="1" noChangeArrowheads="1"/>
          </p:cNvSpPr>
          <p:nvPr>
            <p:ph type="title"/>
          </p:nvPr>
        </p:nvSpPr>
        <p:spPr bwMode="auto">
          <a:xfrm>
            <a:off x="1462088" y="452438"/>
            <a:ext cx="6448425"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4500" b="1"/>
              <a:t>Before we begin…</a:t>
            </a:r>
          </a:p>
        </p:txBody>
      </p:sp>
      <p:sp>
        <p:nvSpPr>
          <p:cNvPr id="3" name="Content Placeholder 2">
            <a:extLst>
              <a:ext uri="{FF2B5EF4-FFF2-40B4-BE49-F238E27FC236}">
                <a16:creationId xmlns:a16="http://schemas.microsoft.com/office/drawing/2014/main" id="{A5F0119F-28EF-4014-97EF-99B6619CBEAD}"/>
              </a:ext>
            </a:extLst>
          </p:cNvPr>
          <p:cNvSpPr>
            <a:spLocks noGrp="1"/>
          </p:cNvSpPr>
          <p:nvPr>
            <p:ph idx="1"/>
          </p:nvPr>
        </p:nvSpPr>
        <p:spPr>
          <a:xfrm>
            <a:off x="423863" y="1893888"/>
            <a:ext cx="8583612" cy="3863975"/>
          </a:xfrm>
        </p:spPr>
        <p:txBody>
          <a:bodyPr>
            <a:normAutofit/>
          </a:bodyPr>
          <a:lstStyle/>
          <a:p>
            <a:pPr>
              <a:defRPr/>
            </a:pPr>
            <a:r>
              <a:rPr lang="en-GB" sz="2400" dirty="0"/>
              <a:t> If you need to, feel free to take a few moments outside the presentation.</a:t>
            </a:r>
          </a:p>
          <a:p>
            <a:pPr>
              <a:defRPr/>
            </a:pPr>
            <a:r>
              <a:rPr lang="en-GB" sz="2400" dirty="0"/>
              <a:t> What happens in this training, stays in this training.</a:t>
            </a:r>
          </a:p>
          <a:p>
            <a:pPr>
              <a:defRPr/>
            </a:pPr>
            <a:r>
              <a:rPr lang="en-GB" sz="2400" dirty="0"/>
              <a:t>Everyone’s opinion should be treated with respect.</a:t>
            </a:r>
          </a:p>
          <a:p>
            <a:pPr>
              <a:defRPr/>
            </a:pPr>
            <a:r>
              <a:rPr lang="en-GB" sz="2400" dirty="0"/>
              <a:t>Please email us after the session if you need a debrief or are affected by anything discussed today: </a:t>
            </a:r>
            <a:r>
              <a:rPr lang="en-GB" sz="2400" dirty="0">
                <a:solidFill>
                  <a:schemeClr val="accent2">
                    <a:lumMod val="75000"/>
                  </a:schemeClr>
                </a:solidFill>
                <a:hlinkClick r:id="rId5"/>
              </a:rPr>
              <a:t>mentalhealth@loucoll.ac.uk</a:t>
            </a:r>
            <a:r>
              <a:rPr lang="en-GB" sz="2400" dirty="0">
                <a:solidFill>
                  <a:schemeClr val="accent2">
                    <a:lumMod val="75000"/>
                  </a:schemeClr>
                </a:solidFill>
              </a:rPr>
              <a:t> </a:t>
            </a:r>
          </a:p>
          <a:p>
            <a:pPr>
              <a:defRPr/>
            </a:pPr>
            <a:endParaRPr lang="en-GB" dirty="0"/>
          </a:p>
        </p:txBody>
      </p:sp>
      <p:sp>
        <p:nvSpPr>
          <p:cNvPr id="15365" name="AutoShape 2" descr="data:image/pjpeg;base64,/9j/4AAQSkZJRgABAQEAYABgAAD/2wBDAAEBAQEBAQEBAQEBAQEBAQEBAQEBAQEBAQEBAQEBAQEBAQEBAQEBAQEBAQEBAQEBAQEBAQEBAQEBAQEBAQEBAQH/2wBDAQEBAQEBAQEBAQEBAQEBAQEBAQEBAQEBAQEBAQEBAQEBAQEBAQEBAQEBAQEBAQEBAQEBAQEBAQEBAQEBAQEBAQH/wAARCAAwAE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BfB/hrTviR8PLH4i+F7yHWfA+uar8J/HHh3XLaO5txq/hjxtrGg22ga3aW1/bWl5BDqOm+I7O9igvrWG6jil8u4tIJ1ZB9I+Lvghoep6xqSXHhfztmp6ja2t/BbzW8t2Ip/IV57uwMK3kwiSIkTtKImZzsj85935V/8ABM//AIKJ/A744/Bjwf8Asp6J4M+KHhz4ofBf9m/9l+fxZfeM9A8NaT4Lv4/hX8Tf2f8A4R643hzUbTxfqfiG6kv9d8RWd9ow1DwvpH2nS4NSa9lsruFLK7+uPBnx4+G/7FPxr/4K6fta/E3Tdd174Z+A/Ff7Nem3Phf4Xaf4W1rxVNrOsfEj4saBrWq2em6hqHgjSrzXNS1L4p+D9b1241jVoNRh0PyrL+1NXt9E0hZf7Pnx7gcBUwmLo4LC4/D5jh6eEnZ1acaeKwmClmFblU6U3L6vXq4ijN80J04SUl7TllNf5cZpwbxIsRmuCpVMXgsbk2Kq4nL8NP2DeZ0MyzXhjI8Ap1aWJo+xqYv67CrRnTw9WlVlSnSnHDyqU7++3n7FMtvaPqzeGfENtHdKpjvRZ2tyERSTFHcLbWMV21shdiFmnjwruUmRyWrhz+xbrt9HO2lG7u7tAWMR8OX0UIQDLO8sF1fSwlcMT+6ZWUYyvSvir4of8HLPiD4reKdK8J/sQ/C1YvCyeGdObxRH+1P8I49Nk0bW18Qappz6ra+MPhz+0xLolvoGvT6j4T0GEeJNJ8Paf4avrHWdU1nxa+m6us3hX9Bf2xf2n9OsfHsujfDb4qavb/CX4g/AzwB4jnUafqujaH4p0vV/E3xT8vxD4Pn1XTdHuvFPhrxt4fsrdJ9c8NXt/wCHPFOj6NYwQXd1Zx3Ql8LG+JzwWV4jMMbw/gFy+0nh44aviFGpThUo00qikly1EqsHLllKLgpyipSjyv6PD+HXGcuI8lyTD57KnSxtGlPMJYrD0/rOBxFWlOfsqeHp1a/1iDdOpCM3UpWlFucIxSk/YPg18cv2g/hB4U0vwWvxD8B+KvCMC2WmeEY/E2k3nibUNKsodWt7Gw07SJrbxB4Hup7O8l1i2s1i1XW9bj0fQ9OsU0BLHQtO3D3TXf23fixoOlLM3wJ0z4gahpl9caZ4gTwl42urC+0jUBcMsEGo+HP+EZ8UzWST2wguba5t9c1azmgubV3uIXvLWOf+dnwz+1Jptp8Ry19rb2UulHUNa8P2d60kV1qF1e2GpeFk186JPNZ3d8mjwnWINNeaREub6a/C3CySSPa/Vf7PH7X3wxs/iNc3enatb6nbtqdvZat4RtWl1TVJrXVtStrG3uYtNmiQ61cJe32n2bWFk0t1/Z4tojJfX1hpUFx+B5dx/hs5z+OMzPI8soYCriZPFYbBUsThakKdV2eIjVVT2k6sb885zVsRPmfInNcv9XZ94L4zLuEsRHLczzHH5thMtp1cNUzGvSnRxeJouNSODdKjGnGhSm4SjCNJVJUozp+9NRlz/oVr/wDwUj8Tte6jHqv7Nev6VqdrplsumabJ4xuXa8vH1FAY9QNx4EsptOszpz6pcxXdvbarLLfWNpp5s44b+51PSvMLr/gov8Zrx/O8LfBXw/YiJl3Jq1/rev7QpG4509PDx7MWI+6MsQAtQftLft32H7KHwruv2hPCXwPT45WXxB8ZfDHwXpOg2ut+IfAcC6fZeE/2uvibrVr4f1KLwd43up/EKaX8MdIsxpL+H7+zhh16C8v7vQ4FtLmTu/Fv7Zaa7b/DnTdB/ZY+HfgHUfin+xr4t/aX1TSfiZN4k1TxX4D8Xwfs9fET4tWHgK4ttC8O+EW1K00PxP4d0bTte1hNe0jxBeabHqqpovh7WNsVl+v4nPOE8sUac8BWWB9nhZ0sX9cpexlDG0qE6K/fYmNpTqVpUqac05zg37qnC/8AKuC8Ps+z2r/ac8jyZZliq2Nj9Xlnma1MbPHZXLGQxlOeCoZXN0IYeOBhXdSzoSo4qhaUq0MXSofyVfsKftDfs4eCPjB4N+CPhz4La14Y+PXxq8Y+FfgDrP7Sdj481LUp5f7Z/aG8PfEDwrojfCnWTB4DsdMn1/wf4C0DVPFkdy9/4fsNLl8R2WgeKL68vPCOt/cnxu/ag/Zl0i//AG69c1+48L/tjfA/4gy6r8ZPjF8Ofhz8YIbPTf8AhG9P/aH/AGT/AAh8Obex8V+A/Fuv6zowj8Q6ppskcWnx6Fa6ml/4x1xJduivpPiL+Uf4c/FHXLb46+D/AIoJFp1nrnhf4g2Pjq38m6+w29vc+HvEWk+Kz5bXF47tm409oba2S5kvbqR47Szjn1B7YPZ0DQbHQfhv+0loGpx2cniXw9qHgjSrWS3utM1G1jbTPiEdJ17+z9Tsbqaxu7ad7i1MN/p8mow3UKlbO/8Ast85uPFxWdUsbCjUpUaUVhcRmNfDyVClSso5ZXwiUqapw5/b/XOevKV5Tnh4OUpynJr9rqeHOHdSNXE4/MKWJr4HIsHjXDHYurXlOtxLk2Y1auHxqxdOWDnhv7Eo08DUwsaSw0q9SvT1hGE/6Cf2YP2qv2R9H+KPxi/aB/Yt+AXiL9kzXPg/+zTqFz4Aa98U678dNRsPH3iH4+fCP4ceJ/GCaX4/8XWtnrc+ofDv4n+MPDY8LatdSeHbS2ePxNbbdet7aGPV0D4qfFz9qjw/p958cdcX4ha5oFh8JPA9rFH8PvCfwhh8DfDb4e+Jfij/AMI/4U8DQfC7S/B2lXPg99I8YR69ZXdxo9rrul3I0+00xbWDRYYU/Cv9ivVG0n4i6/GkkUNt4ltdG8N3ivf6ba3ctvH8RvAfjgmOyuLiO61K3EfgKeKdIIbm2N7Pp2nzj7ZqWmQ3H7AeLvGem3ngXx58NfCGq2Vt4t1rwoNSubOC9OnahpOjWWqabZXOqxWy/Z9QsI4rnUy8c7w+ZfXNxbWryHToLnZ5Wc4yOI4UzCtUhhqeLnRoU/bVHh6NGnDAVqNlCThShTdS1RtOTcpPWU5u8uvJuGcLkXiVkNKj/aWaU4yh+8xtTHZ3msqeKjjeaFTE4iWLxlalB4znnPnUKcI80oQo80Th/G/wt+G2r+N/DfhjxXd3FxYx6ppOv+OtT0pPE8cPiU6Rfp4ig0iTSUuvEF5pFvr/AIgtbaH7Lr3iLxTp+j+ExqmlTaraapc6NqDfWHwo+Bnwx8KQfEDwHea7f248L+BZfEXhf4k21xeeAPE2q+HPBFg974U1rTviHpc3hy+8Ian4btNP01vFOoafNominXtL1G98P+FfBvh7XPD9xpfhWn3+garZ+CvF3xEtbG28U6x4f8M3zXVrp097aaPJqtnYaxq+kac0n9p3lolrq08zuJZJ5ruNbXz3nFuMfUPjF/Dl14b0W/8ADcenadYeJZ9E8L+Mtel0a4j8nRrS21bWmuNK0ixuNKge+j1C1tLK6kubVbS9stVuBe292sVnLD+A5bmGO9riFUxM41Y4mFT2kq79lHDxquMIe0lVa5I0oUpR1hFOMYv3Fd/2xmWGy6WVwawKqzq4edB0nQ5q0sRyQm5qmlze2dVypy5aTk+Z8v75o6T49fGHxZq3wh/ZV/Z/8R+IPEtl4b8MeKovFWta14IvdL0jxDdSa3qHjrwXqmjeGfEet+HPEniHwzrHh7w74z8a6fp/jC31q41h28Z34hD6bYxLe/nt4s+HH7afiywt7HWv2iPiZrV5pcGlWWnz6jpV1pXiC/PhrSY9L0bSNU8cWOt3Hi28sbHSrax067/tKXVEhtbXS3ubK9GnWCW/sPjX4leDfjn418MeFfhTdx65f/B7WtR0rxfpyp/Zl1ptjJd6LPokdjFeHTbfxB9rbRvEN/YxeHTqOpn7Y0ep29neXEdtH+pNtpfhe0u5LtDqHn2/2uwt7S6v9WuLGQ2xIktra91a2g1u1Zp7m6kNuIYPMlQ26yR+cJ7T+vOFZ5Zj6f1WtiMtzDD4XLeHoWUcsxcFVp4OUJyXtsPWjCV4QkpwjGUmozd/ct/njxHHiDh+rUxlDLsXkmIx2d8VYiMsdl9enW5cVmEa/wC6nXiq8Iv21aLUanLGD9mlGCsv5+9D+Anwy0m9jksvCfhnSNRsY7O8hvofDNn+7ubeWG6iuJ/tVu8zBL22gubW9lVDDNBHJGkdxFHKmgfgv8NrAXLW3gbwrcTeIpmj1Qz6LbW6XKmWKf7Jc2Y0oG7tprlIL2KWNzI1zAkjsXRGPpouNQv0a3mhuDNsiW5LS2ixuyujNJJIwbS51hYq4RLa1l3sYjcxkRskum6nNAk1ul9cteq3ltHp9tbR3zWlu3nbwdPmlN3IcEzme7HkgRqlzcxeao8ydKk4JKnT5VsuSNlfe2m70v1dtdjtp5hjb3eKxUnNJubr123flnGMoqVrQu3BKUmnfbc6T4XfBf4X/D+SXxda/DnwjZavDdQ6VotxaaFpPmW8kNr9pvLtmi0OwuWNu9zaCyud4/0iOSQ+ZPb281r8leGvFOgv/wAFDfjRZ38EMMXi34fWtlBDawiENqreH/h94g1QxqJkHnSpo+r3d8cNJcyeZIoeeZVP254evnm0ezhR2ZZ/EWpShpphdS+bJY6UJFux5FuElVlxLb7ZjGhCtLIQcflM3iizH/BSy7vrmaLSoZtcbw7KbuQQrPqknwwTwza2wkK4afUNb+zxWSsY3nuLi3VW+0SRo3858YVa2M4p4kwNSVSWGw+UfV8Ph05KjTjKnhK0pQpNuEZTqS55SjrKW/Q/snw6w+FwnA3C2NhTh9bxuafWsbi3GLxNf9/iaEI1cRJe0nCjRXs4xlKUYJWhZM++7fW/EeleITa4fU9Pso7Yad9lPn211YWUttE4+zyxh0vrWOF44rcJKz2owsjzW5dvfLzx5fa9pQUOiaZexXcL297NcG6gntj5EX2WBbRrTyXKNLetPfW17bs+npb2N359xLp/guoXC2uoRxW94RdTzSr5UcbmaW7WRXiiHzuIhK52uRExluFh8xo42Dx8Prvj258KaHr2p36wSWmjaTq2uSyQSP8AOLOGfV2ig86CJk86bLRxLFHEk7ySLE7SSNN+eYapXoU5Xbl7WMaajJc16k4+zhTu9eVRc27aNySau7n7hiMsw04RrpKE6SdVyso3pxtU9pr1c1GPNbVRnpZaeM/sj6nazfF79ojUNAu1u7Gf4n3eo2l/biRIrjTDrniIWMkYLl1imEbNCqvhkkBUbRgfuHd+Ir7W9K0VdQ1KziX+yozcS38RnkjBaS389IRaNEZpoI0top2mlW18g3MkFkpjnk/nk/4J1W2oXfinxzIBJb6Tfaro8ryqZN093ay61MtqZEmVWt7dNQt7meGW2k86c2MkEkLW7CX975LjT7CLTItQit5hDp8bRW880dsZt0twpEMzwSrGYyVZ2lIZXYNZeXcFpB+1eG0eXjfG4KMlCjLBexrSjJxhL2eBw8oJJXV4VKcJRdvdkr72v/MPjhWT8M8LjZw5q8cxw+Jo3inKLq4+rSlyt3tz0alSMldKUHa9tv/Z">
            <a:extLst>
              <a:ext uri="{FF2B5EF4-FFF2-40B4-BE49-F238E27FC236}">
                <a16:creationId xmlns:a16="http://schemas.microsoft.com/office/drawing/2014/main" id="{ECCA70B2-3677-47A5-B678-7B41F9C6921C}"/>
              </a:ext>
            </a:extLst>
          </p:cNvPr>
          <p:cNvSpPr>
            <a:spLocks noChangeAspect="1" noChangeArrowheads="1"/>
          </p:cNvSpPr>
          <p:nvPr/>
        </p:nvSpPr>
        <p:spPr bwMode="auto">
          <a:xfrm>
            <a:off x="4457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pic>
        <p:nvPicPr>
          <p:cNvPr id="4" name="Audio 3">
            <a:hlinkClick r:id="" action="ppaction://media"/>
            <a:extLst>
              <a:ext uri="{FF2B5EF4-FFF2-40B4-BE49-F238E27FC236}">
                <a16:creationId xmlns:a16="http://schemas.microsoft.com/office/drawing/2014/main" id="{79919697-9F9B-469A-8458-A1BC8F5ACE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42"/>
    </mc:Choice>
    <mc:Fallback xmlns="">
      <p:transition spd="slow" advTm="4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1CAA2-F3CF-4579-BFCD-8F3E09BBABA6}"/>
              </a:ext>
            </a:extLst>
          </p:cNvPr>
          <p:cNvPicPr>
            <a:picLocks noChangeAspect="1"/>
          </p:cNvPicPr>
          <p:nvPr/>
        </p:nvPicPr>
        <p:blipFill>
          <a:blip r:embed="rId4">
            <a:duotone>
              <a:schemeClr val="accent5">
                <a:shade val="45000"/>
                <a:satMod val="135000"/>
              </a:schemeClr>
              <a:prstClr val="white"/>
            </a:duotone>
          </a:blip>
          <a:stretch>
            <a:fillRect/>
          </a:stretch>
        </p:blipFill>
        <p:spPr>
          <a:xfrm>
            <a:off x="0" y="-64400"/>
            <a:ext cx="9144000" cy="6986800"/>
          </a:xfrm>
          <a:prstGeom prst="rect">
            <a:avLst/>
          </a:prstGeom>
          <a:solidFill>
            <a:schemeClr val="bg1"/>
          </a:solidFill>
          <a:ln>
            <a:solidFill>
              <a:schemeClr val="bg1"/>
            </a:solidFill>
          </a:ln>
        </p:spPr>
      </p:pic>
      <p:sp>
        <p:nvSpPr>
          <p:cNvPr id="16387" name="Title 8">
            <a:extLst>
              <a:ext uri="{FF2B5EF4-FFF2-40B4-BE49-F238E27FC236}">
                <a16:creationId xmlns:a16="http://schemas.microsoft.com/office/drawing/2014/main" id="{9AE8DF96-6D33-4857-99AF-3A90E4DC2FE5}"/>
              </a:ext>
            </a:extLst>
          </p:cNvPr>
          <p:cNvSpPr>
            <a:spLocks noGrp="1" noChangeArrowheads="1"/>
          </p:cNvSpPr>
          <p:nvPr>
            <p:ph type="ctrTitle"/>
          </p:nvPr>
        </p:nvSpPr>
        <p:spPr bwMode="auto">
          <a:xfrm>
            <a:off x="198438" y="0"/>
            <a:ext cx="8747125" cy="1360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a:t>Mental Health Coordinators can help you in the follow ways…..</a:t>
            </a:r>
          </a:p>
        </p:txBody>
      </p:sp>
      <p:sp>
        <p:nvSpPr>
          <p:cNvPr id="10" name="Subtitle 9">
            <a:extLst>
              <a:ext uri="{FF2B5EF4-FFF2-40B4-BE49-F238E27FC236}">
                <a16:creationId xmlns:a16="http://schemas.microsoft.com/office/drawing/2014/main" id="{88ABF734-BCF0-4ED1-B9DA-4F7656ABF290}"/>
              </a:ext>
            </a:extLst>
          </p:cNvPr>
          <p:cNvSpPr>
            <a:spLocks noGrp="1"/>
          </p:cNvSpPr>
          <p:nvPr>
            <p:ph type="subTitle" idx="1"/>
          </p:nvPr>
        </p:nvSpPr>
        <p:spPr>
          <a:xfrm>
            <a:off x="198438" y="1990725"/>
            <a:ext cx="8747125" cy="4040188"/>
          </a:xfrm>
        </p:spPr>
        <p:txBody>
          <a:bodyPr/>
          <a:lstStyle/>
          <a:p>
            <a:pPr marL="457200" indent="-457200" algn="just">
              <a:buFont typeface="Arial" panose="020B0604020202020204" pitchFamily="34" charset="0"/>
              <a:buChar char="•"/>
              <a:defRPr/>
            </a:pPr>
            <a:r>
              <a:rPr lang="en-GB" sz="2400" dirty="0">
                <a:solidFill>
                  <a:schemeClr val="tx1"/>
                </a:solidFill>
              </a:rPr>
              <a:t>1:1 meetings – this is continuing remotely via teams, phone calls, text messaging and email. </a:t>
            </a:r>
          </a:p>
          <a:p>
            <a:pPr marL="457200" indent="-457200" algn="just">
              <a:buFont typeface="Arial" panose="020B0604020202020204" pitchFamily="34" charset="0"/>
              <a:buChar char="•"/>
              <a:defRPr/>
            </a:pPr>
            <a:r>
              <a:rPr lang="en-GB" sz="2400" dirty="0">
                <a:solidFill>
                  <a:schemeClr val="tx1"/>
                </a:solidFill>
              </a:rPr>
              <a:t> Liaise with other members of staff in college</a:t>
            </a:r>
          </a:p>
          <a:p>
            <a:pPr marL="457200" indent="-457200" algn="just">
              <a:buFont typeface="Arial" panose="020B0604020202020204" pitchFamily="34" charset="0"/>
              <a:buChar char="•"/>
              <a:defRPr/>
            </a:pPr>
            <a:r>
              <a:rPr lang="en-GB" sz="2400" dirty="0">
                <a:solidFill>
                  <a:schemeClr val="tx1"/>
                </a:solidFill>
              </a:rPr>
              <a:t>Signpost and refer to external services</a:t>
            </a:r>
          </a:p>
          <a:p>
            <a:pPr marL="457200" indent="-457200" algn="just">
              <a:buFont typeface="Arial" panose="020B0604020202020204" pitchFamily="34" charset="0"/>
              <a:buChar char="•"/>
              <a:defRPr/>
            </a:pPr>
            <a:r>
              <a:rPr lang="en-GB" sz="2400" dirty="0">
                <a:solidFill>
                  <a:schemeClr val="tx1"/>
                </a:solidFill>
              </a:rPr>
              <a:t>Liaise with external services (CAMHS, Adult Mental Health Services etc.)</a:t>
            </a:r>
          </a:p>
          <a:p>
            <a:pPr>
              <a:defRPr/>
            </a:pPr>
            <a:endParaRPr lang="en-GB" dirty="0"/>
          </a:p>
        </p:txBody>
      </p:sp>
      <p:pic>
        <p:nvPicPr>
          <p:cNvPr id="6" name="Audio 5">
            <a:hlinkClick r:id="" action="ppaction://media"/>
            <a:extLst>
              <a:ext uri="{FF2B5EF4-FFF2-40B4-BE49-F238E27FC236}">
                <a16:creationId xmlns:a16="http://schemas.microsoft.com/office/drawing/2014/main" id="{224918A6-1B22-4787-A613-02974D1D05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393"/>
    </mc:Choice>
    <mc:Fallback xmlns="">
      <p:transition spd="slow" advTm="6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D0C17709-B487-4071-9CDE-2A4DAFE65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438"/>
            <a:ext cx="9239250" cy="692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F5445CD-171F-4847-BDF7-629B406EE55D}"/>
              </a:ext>
            </a:extLst>
          </p:cNvPr>
          <p:cNvSpPr/>
          <p:nvPr/>
        </p:nvSpPr>
        <p:spPr>
          <a:xfrm>
            <a:off x="641445" y="2047018"/>
            <a:ext cx="8011236" cy="3654527"/>
          </a:xfrm>
          <a:prstGeom prst="rect">
            <a:avLst/>
          </a:prstGeom>
          <a:solidFill>
            <a:schemeClr val="bg1"/>
          </a:solidFill>
          <a:effectLst>
            <a:glow rad="127000">
              <a:schemeClr val="bg1"/>
            </a:glow>
          </a:effectLst>
        </p:spPr>
        <p:txBody>
          <a:bodyPr>
            <a:spAutoFit/>
          </a:bodyPr>
          <a:lstStyle/>
          <a:p>
            <a:pPr eaLnBrk="1" hangingPunct="1">
              <a:lnSpc>
                <a:spcPct val="110000"/>
              </a:lnSpc>
              <a:spcBef>
                <a:spcPct val="20000"/>
              </a:spcBef>
              <a:buFont typeface="Arial" panose="020B0604020202020204" pitchFamily="34" charset="0"/>
              <a:buNone/>
              <a:defRPr/>
            </a:pPr>
            <a:r>
              <a:rPr lang="en-US" altLang="en-US" sz="2400" dirty="0">
                <a:latin typeface="+mn-lt"/>
                <a:ea typeface="InterstatePlus Light"/>
                <a:cs typeface="InterstatePlus Light"/>
              </a:rPr>
              <a:t>We all have mental health just as we all have physical health</a:t>
            </a:r>
          </a:p>
          <a:p>
            <a:pPr>
              <a:defRPr/>
            </a:pPr>
            <a:endParaRPr lang="en-GB" sz="2400" dirty="0">
              <a:latin typeface="+mn-lt"/>
            </a:endParaRPr>
          </a:p>
          <a:p>
            <a:pPr>
              <a:defRPr/>
            </a:pPr>
            <a:r>
              <a:rPr lang="en-GB" sz="2400" dirty="0">
                <a:latin typeface="+mn-lt"/>
              </a:rPr>
              <a:t>Mental health includes our emotional, psychological, and social well-being. It </a:t>
            </a:r>
            <a:r>
              <a:rPr lang="en-GB" sz="2400">
                <a:latin typeface="+mn-lt"/>
              </a:rPr>
              <a:t>can affect </a:t>
            </a:r>
            <a:r>
              <a:rPr lang="en-GB" sz="2400" dirty="0">
                <a:latin typeface="+mn-lt"/>
              </a:rPr>
              <a:t>how we think, feel, and act.</a:t>
            </a:r>
          </a:p>
          <a:p>
            <a:pPr>
              <a:defRPr/>
            </a:pPr>
            <a:endParaRPr lang="en-GB" sz="2400" dirty="0">
              <a:latin typeface="+mn-lt"/>
            </a:endParaRPr>
          </a:p>
          <a:p>
            <a:pPr>
              <a:defRPr/>
            </a:pPr>
            <a:r>
              <a:rPr lang="en-GB" sz="2400" dirty="0">
                <a:latin typeface="+mn-lt"/>
              </a:rPr>
              <a:t>Positive mental health allows people to develop, learn, and cope with the stresses of life.</a:t>
            </a:r>
            <a:endParaRPr lang="en-US" altLang="en-US" sz="2400" dirty="0">
              <a:latin typeface="+mn-lt"/>
              <a:ea typeface="InterstatePlus Light"/>
              <a:cs typeface="InterstatePlus Light"/>
            </a:endParaRPr>
          </a:p>
          <a:p>
            <a:pPr eaLnBrk="1" hangingPunct="1">
              <a:lnSpc>
                <a:spcPct val="110000"/>
              </a:lnSpc>
              <a:spcBef>
                <a:spcPct val="20000"/>
              </a:spcBef>
              <a:buFont typeface="Arial" panose="020B0604020202020204" pitchFamily="34" charset="0"/>
              <a:buNone/>
              <a:defRPr/>
            </a:pPr>
            <a:endParaRPr lang="en-US" altLang="en-US" sz="2400" dirty="0">
              <a:latin typeface="+mn-lt"/>
              <a:ea typeface="InterstatePlus Light"/>
              <a:cs typeface="InterstatePlus Light"/>
            </a:endParaRPr>
          </a:p>
          <a:p>
            <a:pPr eaLnBrk="1" hangingPunct="1">
              <a:lnSpc>
                <a:spcPct val="110000"/>
              </a:lnSpc>
              <a:spcBef>
                <a:spcPct val="20000"/>
              </a:spcBef>
              <a:buFont typeface="Arial" panose="020B0604020202020204" pitchFamily="34" charset="0"/>
              <a:buNone/>
              <a:defRPr/>
            </a:pPr>
            <a:r>
              <a:rPr lang="en-US" altLang="en-US" sz="2400" dirty="0">
                <a:latin typeface="+mn-lt"/>
                <a:ea typeface="InterstatePlus Light"/>
                <a:cs typeface="InterstatePlus Light"/>
              </a:rPr>
              <a:t>Anyone can develop a mental health problem. </a:t>
            </a:r>
          </a:p>
        </p:txBody>
      </p:sp>
      <p:sp>
        <p:nvSpPr>
          <p:cNvPr id="17414" name="Title 2">
            <a:extLst>
              <a:ext uri="{FF2B5EF4-FFF2-40B4-BE49-F238E27FC236}">
                <a16:creationId xmlns:a16="http://schemas.microsoft.com/office/drawing/2014/main" id="{1288DD50-9223-4640-93FE-CCEF9E1C4180}"/>
              </a:ext>
            </a:extLst>
          </p:cNvPr>
          <p:cNvSpPr txBox="1">
            <a:spLocks/>
          </p:cNvSpPr>
          <p:nvPr/>
        </p:nvSpPr>
        <p:spPr bwMode="auto">
          <a:xfrm>
            <a:off x="331788" y="279400"/>
            <a:ext cx="32115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InterstatePlus Bold"/>
                <a:ea typeface="InterstatePlus Bold"/>
                <a:cs typeface="InterstatePlus Bold"/>
              </a:rPr>
              <a:t>Mental health </a:t>
            </a:r>
          </a:p>
        </p:txBody>
      </p:sp>
      <p:pic>
        <p:nvPicPr>
          <p:cNvPr id="2" name="Audio 1">
            <a:hlinkClick r:id="" action="ppaction://media"/>
            <a:extLst>
              <a:ext uri="{FF2B5EF4-FFF2-40B4-BE49-F238E27FC236}">
                <a16:creationId xmlns:a16="http://schemas.microsoft.com/office/drawing/2014/main" id="{5B2DDA2C-11B6-4193-9700-55FB362F62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14"/>
    </mc:Choice>
    <mc:Fallback xmlns="">
      <p:transition spd="slow" advTm="4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descr="PPT Backgrounds-02.png">
            <a:extLst>
              <a:ext uri="{FF2B5EF4-FFF2-40B4-BE49-F238E27FC236}">
                <a16:creationId xmlns:a16="http://schemas.microsoft.com/office/drawing/2014/main" id="{FE545582-7978-4385-BD1E-6B6957EF60B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2">
            <a:extLst>
              <a:ext uri="{FF2B5EF4-FFF2-40B4-BE49-F238E27FC236}">
                <a16:creationId xmlns:a16="http://schemas.microsoft.com/office/drawing/2014/main" id="{33212CD0-C4A5-42DB-B7F4-4A22950FD240}"/>
              </a:ext>
            </a:extLst>
          </p:cNvPr>
          <p:cNvSpPr>
            <a:spLocks noGrp="1"/>
          </p:cNvSpPr>
          <p:nvPr>
            <p:ph type="ctrTitle"/>
          </p:nvPr>
        </p:nvSpPr>
        <p:spPr bwMode="auto">
          <a:xfrm>
            <a:off x="2243138" y="349250"/>
            <a:ext cx="4111625" cy="61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a:solidFill>
                  <a:srgbClr val="FFFFFF"/>
                </a:solidFill>
                <a:ea typeface="InterstatePlus Bold"/>
                <a:cs typeface="InterstatePlus Bold"/>
              </a:rPr>
              <a:t>The Stand Up Kid</a:t>
            </a:r>
          </a:p>
        </p:txBody>
      </p:sp>
      <p:sp>
        <p:nvSpPr>
          <p:cNvPr id="19460" name="TextBox 9">
            <a:extLst>
              <a:ext uri="{FF2B5EF4-FFF2-40B4-BE49-F238E27FC236}">
                <a16:creationId xmlns:a16="http://schemas.microsoft.com/office/drawing/2014/main" id="{D9E5BFA2-09B2-48F8-84E8-1951EEAD8064}"/>
              </a:ext>
            </a:extLst>
          </p:cNvPr>
          <p:cNvSpPr txBox="1">
            <a:spLocks noChangeArrowheads="1"/>
          </p:cNvSpPr>
          <p:nvPr/>
        </p:nvSpPr>
        <p:spPr bwMode="auto">
          <a:xfrm>
            <a:off x="1819275" y="40671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800">
                <a:solidFill>
                  <a:schemeClr val="bg1"/>
                </a:solidFill>
              </a:rPr>
              <a:t>?</a:t>
            </a:r>
          </a:p>
        </p:txBody>
      </p:sp>
      <p:sp>
        <p:nvSpPr>
          <p:cNvPr id="19461" name="TextBox 11">
            <a:extLst>
              <a:ext uri="{FF2B5EF4-FFF2-40B4-BE49-F238E27FC236}">
                <a16:creationId xmlns:a16="http://schemas.microsoft.com/office/drawing/2014/main" id="{80BA27B1-953F-43C7-B3FE-8F07BF9DDC2E}"/>
              </a:ext>
            </a:extLst>
          </p:cNvPr>
          <p:cNvSpPr txBox="1">
            <a:spLocks noChangeArrowheads="1"/>
          </p:cNvSpPr>
          <p:nvPr/>
        </p:nvSpPr>
        <p:spPr bwMode="auto">
          <a:xfrm>
            <a:off x="4838700" y="40671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800">
                <a:solidFill>
                  <a:schemeClr val="bg1"/>
                </a:solidFill>
              </a:rPr>
              <a:t>?</a:t>
            </a:r>
          </a:p>
        </p:txBody>
      </p:sp>
      <p:sp>
        <p:nvSpPr>
          <p:cNvPr id="11" name="Text Placeholder 2">
            <a:extLst>
              <a:ext uri="{FF2B5EF4-FFF2-40B4-BE49-F238E27FC236}">
                <a16:creationId xmlns:a16="http://schemas.microsoft.com/office/drawing/2014/main" id="{3BD30DED-F466-4365-9284-8857D626066D}"/>
              </a:ext>
            </a:extLst>
          </p:cNvPr>
          <p:cNvSpPr txBox="1">
            <a:spLocks/>
          </p:cNvSpPr>
          <p:nvPr/>
        </p:nvSpPr>
        <p:spPr>
          <a:xfrm>
            <a:off x="755650" y="1773238"/>
            <a:ext cx="7632700" cy="3962400"/>
          </a:xfrm>
          <a:prstGeom prst="rect">
            <a:avLst/>
          </a:prstGeom>
        </p:spPr>
        <p:txBody>
          <a:bodyPr/>
          <a:lstStyle/>
          <a:p>
            <a:pPr algn="ctr">
              <a:spcBef>
                <a:spcPct val="20000"/>
              </a:spcBef>
              <a:defRPr/>
            </a:pPr>
            <a:endParaRPr lang="en-US" sz="3200" dirty="0">
              <a:latin typeface="+mn-lt"/>
              <a:cs typeface="+mn-cs"/>
            </a:endParaRPr>
          </a:p>
          <a:p>
            <a:pPr algn="ctr">
              <a:spcBef>
                <a:spcPct val="20000"/>
              </a:spcBef>
              <a:buFont typeface="Arial" pitchFamily="34" charset="0"/>
              <a:buNone/>
              <a:defRPr/>
            </a:pPr>
            <a:endParaRPr lang="en-GB" sz="3200" dirty="0">
              <a:solidFill>
                <a:schemeClr val="tx1">
                  <a:tint val="75000"/>
                </a:schemeClr>
              </a:solidFill>
              <a:latin typeface="+mn-lt"/>
              <a:cs typeface="+mn-cs"/>
            </a:endParaRPr>
          </a:p>
        </p:txBody>
      </p:sp>
      <p:sp>
        <p:nvSpPr>
          <p:cNvPr id="7" name="Rectangle 6">
            <a:extLst>
              <a:ext uri="{FF2B5EF4-FFF2-40B4-BE49-F238E27FC236}">
                <a16:creationId xmlns:a16="http://schemas.microsoft.com/office/drawing/2014/main" id="{C8F8809E-99A0-4EFF-AB2E-52AAFA871A22}"/>
              </a:ext>
            </a:extLst>
          </p:cNvPr>
          <p:cNvSpPr/>
          <p:nvPr/>
        </p:nvSpPr>
        <p:spPr>
          <a:xfrm>
            <a:off x="4298950" y="3244850"/>
            <a:ext cx="4683125" cy="368300"/>
          </a:xfrm>
          <a:prstGeom prst="rect">
            <a:avLst/>
          </a:prstGeom>
        </p:spPr>
        <p:txBody>
          <a:bodyPr>
            <a:spAutoFit/>
          </a:bodyPr>
          <a:lstStyle/>
          <a:p>
            <a:pPr>
              <a:defRPr/>
            </a:pPr>
            <a:r>
              <a:rPr lang="en-GB" kern="0" dirty="0">
                <a:latin typeface="Arial" charset="0"/>
              </a:rPr>
              <a:t>	</a:t>
            </a:r>
            <a:endParaRPr lang="en-GB" dirty="0"/>
          </a:p>
        </p:txBody>
      </p:sp>
      <p:sp>
        <p:nvSpPr>
          <p:cNvPr id="8" name="Rectangle 7">
            <a:extLst>
              <a:ext uri="{FF2B5EF4-FFF2-40B4-BE49-F238E27FC236}">
                <a16:creationId xmlns:a16="http://schemas.microsoft.com/office/drawing/2014/main" id="{61E6C980-346E-4D78-B3E5-466295EB5ACC}"/>
              </a:ext>
            </a:extLst>
          </p:cNvPr>
          <p:cNvSpPr/>
          <p:nvPr/>
        </p:nvSpPr>
        <p:spPr>
          <a:xfrm>
            <a:off x="228600" y="4705350"/>
            <a:ext cx="6346825" cy="400050"/>
          </a:xfrm>
          <a:prstGeom prst="rect">
            <a:avLst/>
          </a:prstGeom>
        </p:spPr>
        <p:txBody>
          <a:bodyPr>
            <a:spAutoFit/>
          </a:bodyPr>
          <a:lstStyle/>
          <a:p>
            <a:pPr marL="457200" indent="-457200">
              <a:spcBef>
                <a:spcPct val="20000"/>
              </a:spcBef>
              <a:buClr>
                <a:srgbClr val="CC0066"/>
              </a:buClr>
              <a:defRPr/>
            </a:pPr>
            <a:r>
              <a:rPr lang="en-GB" kern="0" dirty="0">
                <a:latin typeface="Arial" charset="0"/>
              </a:rPr>
              <a:t>	</a:t>
            </a:r>
            <a:endParaRPr lang="en-GB" sz="2000" dirty="0">
              <a:latin typeface="+mn-lt"/>
            </a:endParaRPr>
          </a:p>
        </p:txBody>
      </p:sp>
      <p:pic>
        <p:nvPicPr>
          <p:cNvPr id="19465" name="Picture 12" descr="M:\Marketing\3 - Time to Change Data to Transfer to WAN\Time to Change\C&amp;YP\Campaign\Creative\Film\TV Stills\Stand-up Kid stills 12.06.12\Timetochangestill1.tif">
            <a:extLst>
              <a:ext uri="{FF2B5EF4-FFF2-40B4-BE49-F238E27FC236}">
                <a16:creationId xmlns:a16="http://schemas.microsoft.com/office/drawing/2014/main" id="{2E5CA30E-6AB1-47CB-B629-464D2A1AD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8850" y="1952625"/>
            <a:ext cx="466407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
            <a:extLst>
              <a:ext uri="{FF2B5EF4-FFF2-40B4-BE49-F238E27FC236}">
                <a16:creationId xmlns:a16="http://schemas.microsoft.com/office/drawing/2014/main" id="{30F1C793-C036-4C47-AEC2-BE721393127B}"/>
              </a:ext>
            </a:extLst>
          </p:cNvPr>
          <p:cNvSpPr>
            <a:spLocks noChangeArrowheads="1"/>
          </p:cNvSpPr>
          <p:nvPr/>
        </p:nvSpPr>
        <p:spPr bwMode="auto">
          <a:xfrm>
            <a:off x="1644650" y="4489450"/>
            <a:ext cx="617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a:hlinkClick r:id="rId7"/>
              </a:rPr>
              <a:t>https://www.youtube.com/watch?v=SE5Ip60_HJk</a:t>
            </a:r>
            <a:endParaRPr lang="en-GB" altLang="en-US"/>
          </a:p>
        </p:txBody>
      </p:sp>
      <p:pic>
        <p:nvPicPr>
          <p:cNvPr id="3" name="Audio 2">
            <a:hlinkClick r:id="" action="ppaction://media"/>
            <a:extLst>
              <a:ext uri="{FF2B5EF4-FFF2-40B4-BE49-F238E27FC236}">
                <a16:creationId xmlns:a16="http://schemas.microsoft.com/office/drawing/2014/main" id="{94E59B3F-7626-4357-91D5-C8480DB595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34"/>
    </mc:Choice>
    <mc:Fallback xmlns="">
      <p:transition spd="slow" advTm="5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15C0743-7624-4507-82D4-29CE62BB629A}"/>
              </a:ext>
            </a:extLst>
          </p:cNvPr>
          <p:cNvPicPr>
            <a:picLocks noChangeAspect="1"/>
          </p:cNvPicPr>
          <p:nvPr/>
        </p:nvPicPr>
        <p:blipFill>
          <a:blip r:embed="rId5">
            <a:duotone>
              <a:schemeClr val="accent5">
                <a:shade val="45000"/>
                <a:satMod val="135000"/>
              </a:schemeClr>
              <a:prstClr val="white"/>
            </a:duotone>
          </a:blip>
          <a:stretch>
            <a:fillRect/>
          </a:stretch>
        </p:blipFill>
        <p:spPr>
          <a:xfrm>
            <a:off x="0" y="0"/>
            <a:ext cx="9144000" cy="6857999"/>
          </a:xfrm>
          <a:prstGeom prst="rect">
            <a:avLst/>
          </a:prstGeom>
          <a:noFill/>
        </p:spPr>
      </p:pic>
      <p:sp>
        <p:nvSpPr>
          <p:cNvPr id="21507" name="Title 1">
            <a:extLst>
              <a:ext uri="{FF2B5EF4-FFF2-40B4-BE49-F238E27FC236}">
                <a16:creationId xmlns:a16="http://schemas.microsoft.com/office/drawing/2014/main" id="{939B2520-9AB7-44E8-85B9-FB7193E6B5C1}"/>
              </a:ext>
            </a:extLst>
          </p:cNvPr>
          <p:cNvSpPr>
            <a:spLocks noGrp="1" noChangeArrowheads="1"/>
          </p:cNvSpPr>
          <p:nvPr>
            <p:ph type="title"/>
          </p:nvPr>
        </p:nvSpPr>
        <p:spPr bwMode="auto">
          <a:xfrm>
            <a:off x="457200" y="274638"/>
            <a:ext cx="8229600" cy="598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a:t>Mental Health can affect ANYONE</a:t>
            </a:r>
          </a:p>
        </p:txBody>
      </p:sp>
      <p:pic>
        <p:nvPicPr>
          <p:cNvPr id="21508" name="Content Placeholder 3">
            <a:extLst>
              <a:ext uri="{FF2B5EF4-FFF2-40B4-BE49-F238E27FC236}">
                <a16:creationId xmlns:a16="http://schemas.microsoft.com/office/drawing/2014/main" id="{09FF6062-D3D0-41E1-ACA5-8825687E2CC1}"/>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77800" y="1089025"/>
            <a:ext cx="1638300" cy="1465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a:extLst>
              <a:ext uri="{FF2B5EF4-FFF2-40B4-BE49-F238E27FC236}">
                <a16:creationId xmlns:a16="http://schemas.microsoft.com/office/drawing/2014/main" id="{D55775AB-F296-4796-AC77-5CE36D8D8E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1863" y="1089025"/>
            <a:ext cx="17668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a:extLst>
              <a:ext uri="{FF2B5EF4-FFF2-40B4-BE49-F238E27FC236}">
                <a16:creationId xmlns:a16="http://schemas.microsoft.com/office/drawing/2014/main" id="{ED872200-ECD4-4291-8574-3DD11CFC66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5613" y="3192463"/>
            <a:ext cx="175895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a:extLst>
              <a:ext uri="{FF2B5EF4-FFF2-40B4-BE49-F238E27FC236}">
                <a16:creationId xmlns:a16="http://schemas.microsoft.com/office/drawing/2014/main" id="{D84EEF15-78C2-4ACC-8BBE-C6C8EDF78C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825" y="3192463"/>
            <a:ext cx="15097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7">
            <a:extLst>
              <a:ext uri="{FF2B5EF4-FFF2-40B4-BE49-F238E27FC236}">
                <a16:creationId xmlns:a16="http://schemas.microsoft.com/office/drawing/2014/main" id="{5F5C0266-9B96-4B7F-A5B8-7ABF20BEE2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175" y="5156200"/>
            <a:ext cx="16398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8">
            <a:extLst>
              <a:ext uri="{FF2B5EF4-FFF2-40B4-BE49-F238E27FC236}">
                <a16:creationId xmlns:a16="http://schemas.microsoft.com/office/drawing/2014/main" id="{B83D5BF5-AA01-474C-BA06-20C9FB6BCB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2925" y="1089025"/>
            <a:ext cx="1671638"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9">
            <a:extLst>
              <a:ext uri="{FF2B5EF4-FFF2-40B4-BE49-F238E27FC236}">
                <a16:creationId xmlns:a16="http://schemas.microsoft.com/office/drawing/2014/main" id="{F128FE7D-DA31-4786-882E-A725D837AB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5188" y="3192463"/>
            <a:ext cx="165893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0">
            <a:extLst>
              <a:ext uri="{FF2B5EF4-FFF2-40B4-BE49-F238E27FC236}">
                <a16:creationId xmlns:a16="http://schemas.microsoft.com/office/drawing/2014/main" id="{AC978E63-1C1A-4682-8F67-BD4D36F32E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5188" y="5124450"/>
            <a:ext cx="1646237"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1">
            <a:extLst>
              <a:ext uri="{FF2B5EF4-FFF2-40B4-BE49-F238E27FC236}">
                <a16:creationId xmlns:a16="http://schemas.microsoft.com/office/drawing/2014/main" id="{7BCEFCC0-2B5F-4CEF-B40B-B88E42BE23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2438" y="5095875"/>
            <a:ext cx="175895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2">
            <a:extLst>
              <a:ext uri="{FF2B5EF4-FFF2-40B4-BE49-F238E27FC236}">
                <a16:creationId xmlns:a16="http://schemas.microsoft.com/office/drawing/2014/main" id="{53931ECB-31A9-413D-B2EC-B886EACEC5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69025" y="1089025"/>
            <a:ext cx="190658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3">
            <a:extLst>
              <a:ext uri="{FF2B5EF4-FFF2-40B4-BE49-F238E27FC236}">
                <a16:creationId xmlns:a16="http://schemas.microsoft.com/office/drawing/2014/main" id="{BE654ADB-EE41-417B-9AD8-9152500F90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48400" y="3186113"/>
            <a:ext cx="213518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4">
            <a:extLst>
              <a:ext uri="{FF2B5EF4-FFF2-40B4-BE49-F238E27FC236}">
                <a16:creationId xmlns:a16="http://schemas.microsoft.com/office/drawing/2014/main" id="{5BDD6F7F-CFD1-426C-AF67-1A6395D0834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6350" y="5214938"/>
            <a:ext cx="153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BFDF840B-B397-4F90-A70D-7AC056BA369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417"/>
    </mc:Choice>
    <mc:Fallback xmlns="">
      <p:transition spd="slow" advTm="91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PPT Backgrounds-03.png">
            <a:extLst>
              <a:ext uri="{FF2B5EF4-FFF2-40B4-BE49-F238E27FC236}">
                <a16:creationId xmlns:a16="http://schemas.microsoft.com/office/drawing/2014/main" id="{931836BB-EB66-4EF1-A3BA-B5C112C73819}"/>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2">
            <a:extLst>
              <a:ext uri="{FF2B5EF4-FFF2-40B4-BE49-F238E27FC236}">
                <a16:creationId xmlns:a16="http://schemas.microsoft.com/office/drawing/2014/main" id="{13477E34-A92F-4032-928D-20C854611031}"/>
              </a:ext>
            </a:extLst>
          </p:cNvPr>
          <p:cNvSpPr>
            <a:spLocks noGrp="1"/>
          </p:cNvSpPr>
          <p:nvPr>
            <p:ph type="ctrTitle"/>
          </p:nvPr>
        </p:nvSpPr>
        <p:spPr bwMode="auto">
          <a:xfrm>
            <a:off x="309563" y="87313"/>
            <a:ext cx="7394575" cy="611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400">
                <a:solidFill>
                  <a:srgbClr val="FFFFFF"/>
                </a:solidFill>
                <a:ea typeface="InterstatePlus Bold"/>
                <a:cs typeface="InterstatePlus Bold"/>
              </a:rPr>
              <a:t>Some common mental health problems </a:t>
            </a:r>
          </a:p>
        </p:txBody>
      </p:sp>
      <p:pic>
        <p:nvPicPr>
          <p:cNvPr id="23556" name="Picture 4">
            <a:extLst>
              <a:ext uri="{FF2B5EF4-FFF2-40B4-BE49-F238E27FC236}">
                <a16:creationId xmlns:a16="http://schemas.microsoft.com/office/drawing/2014/main" id="{831E6DFA-7387-4AA1-86F4-6D3953A5DB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581" t="29387" r="34541" b="4002"/>
          <a:stretch>
            <a:fillRect/>
          </a:stretch>
        </p:blipFill>
        <p:spPr bwMode="auto">
          <a:xfrm>
            <a:off x="852488" y="841375"/>
            <a:ext cx="770255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EE5F15E9-C850-4CED-9281-C22102E985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844"/>
    </mc:Choice>
    <mc:Fallback xmlns="">
      <p:transition spd="slow" advTm="14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7DEE8"/>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63AEF261-158F-4C93-9DB7-5D2C62051E1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a:extLst>
              <a:ext uri="{FF2B5EF4-FFF2-40B4-BE49-F238E27FC236}">
                <a16:creationId xmlns:a16="http://schemas.microsoft.com/office/drawing/2014/main" id="{B6595216-D6E2-48E5-9074-7A71C5F9980F}"/>
              </a:ext>
            </a:extLst>
          </p:cNvPr>
          <p:cNvSpPr txBox="1">
            <a:spLocks noChangeArrowheads="1"/>
          </p:cNvSpPr>
          <p:nvPr/>
        </p:nvSpPr>
        <p:spPr bwMode="auto">
          <a:xfrm>
            <a:off x="609600" y="1801813"/>
            <a:ext cx="79248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GB" altLang="en-US" sz="3200">
                <a:latin typeface="Calibri" panose="020F0502020204030204" pitchFamily="34" charset="0"/>
              </a:rPr>
              <a:t>When someone experiences a mental illness it can be difficult for others to understand what that person may be going through and how they can help.</a:t>
            </a:r>
          </a:p>
          <a:p>
            <a:pPr algn="ctr">
              <a:spcBef>
                <a:spcPct val="20000"/>
              </a:spcBef>
              <a:buFont typeface="Arial" panose="020B0604020202020204" pitchFamily="34" charset="0"/>
              <a:buNone/>
            </a:pPr>
            <a:endParaRPr lang="en-GB" altLang="en-US" sz="2800"/>
          </a:p>
          <a:p>
            <a:pPr algn="ctr">
              <a:spcBef>
                <a:spcPct val="20000"/>
              </a:spcBef>
              <a:buFont typeface="Arial" panose="020B0604020202020204" pitchFamily="34" charset="0"/>
              <a:buNone/>
            </a:pPr>
            <a:endParaRPr lang="en-GB" altLang="en-US" sz="2800"/>
          </a:p>
          <a:p>
            <a:pPr algn="ctr">
              <a:lnSpc>
                <a:spcPct val="90000"/>
              </a:lnSpc>
              <a:spcBef>
                <a:spcPct val="20000"/>
              </a:spcBef>
            </a:pPr>
            <a:r>
              <a:rPr lang="en-GB" altLang="en-US" sz="3200"/>
              <a:t>  </a:t>
            </a:r>
          </a:p>
          <a:p>
            <a:pPr algn="ctr">
              <a:lnSpc>
                <a:spcPct val="90000"/>
              </a:lnSpc>
              <a:spcBef>
                <a:spcPct val="20000"/>
              </a:spcBef>
            </a:pPr>
            <a:endParaRPr lang="en-GB" altLang="en-US" sz="2000"/>
          </a:p>
          <a:p>
            <a:pPr algn="ctr">
              <a:lnSpc>
                <a:spcPct val="80000"/>
              </a:lnSpc>
              <a:spcBef>
                <a:spcPct val="20000"/>
              </a:spcBef>
            </a:pPr>
            <a:endParaRPr lang="en-GB" altLang="en-US" i="1"/>
          </a:p>
          <a:p>
            <a:pPr algn="ctr">
              <a:lnSpc>
                <a:spcPct val="90000"/>
              </a:lnSpc>
              <a:spcBef>
                <a:spcPct val="20000"/>
              </a:spcBef>
            </a:pPr>
            <a:endParaRPr lang="en-US" altLang="en-US">
              <a:solidFill>
                <a:srgbClr val="898989"/>
              </a:solidFill>
            </a:endParaRPr>
          </a:p>
        </p:txBody>
      </p:sp>
      <p:sp>
        <p:nvSpPr>
          <p:cNvPr id="6" name="Rectangle 5">
            <a:extLst>
              <a:ext uri="{FF2B5EF4-FFF2-40B4-BE49-F238E27FC236}">
                <a16:creationId xmlns:a16="http://schemas.microsoft.com/office/drawing/2014/main" id="{FA3BEBA8-98B3-4240-98A0-2A93422CFF8B}"/>
              </a:ext>
            </a:extLst>
          </p:cNvPr>
          <p:cNvSpPr/>
          <p:nvPr/>
        </p:nvSpPr>
        <p:spPr>
          <a:xfrm>
            <a:off x="1820863" y="392113"/>
            <a:ext cx="6351587" cy="646112"/>
          </a:xfrm>
          <a:prstGeom prst="rect">
            <a:avLst/>
          </a:prstGeom>
        </p:spPr>
        <p:txBody>
          <a:bodyPr wrap="none">
            <a:spAutoFit/>
          </a:bodyPr>
          <a:lstStyle/>
          <a:p>
            <a:pPr algn="ctr">
              <a:defRPr/>
            </a:pPr>
            <a:r>
              <a:rPr lang="en-GB" altLang="en-US" sz="3600" dirty="0">
                <a:latin typeface="+mj-lt"/>
              </a:rPr>
              <a:t>What is stigma &amp; discrimination?</a:t>
            </a:r>
            <a:endParaRPr lang="en-GB" sz="3600" dirty="0">
              <a:latin typeface="+mj-lt"/>
            </a:endParaRPr>
          </a:p>
        </p:txBody>
      </p:sp>
      <p:pic>
        <p:nvPicPr>
          <p:cNvPr id="25605" name="Picture 6">
            <a:extLst>
              <a:ext uri="{FF2B5EF4-FFF2-40B4-BE49-F238E27FC236}">
                <a16:creationId xmlns:a16="http://schemas.microsoft.com/office/drawing/2014/main" id="{4F028E17-01B4-494D-B9C8-633AA5D9A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5863" y="4302125"/>
            <a:ext cx="39941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F2324BD-F467-4D6B-9621-8EFDB521C4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771"/>
    </mc:Choice>
    <mc:Fallback xmlns="">
      <p:transition spd="slow" advTm="3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71B9D611-636B-4E14-879F-48C4320E5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a:extLst>
              <a:ext uri="{FF2B5EF4-FFF2-40B4-BE49-F238E27FC236}">
                <a16:creationId xmlns:a16="http://schemas.microsoft.com/office/drawing/2014/main" id="{175D54DB-46C5-46B6-AE7C-50E61D251DC4}"/>
              </a:ext>
            </a:extLst>
          </p:cNvPr>
          <p:cNvSpPr>
            <a:spLocks noGrp="1" noChangeArrowheads="1"/>
          </p:cNvSpPr>
          <p:nvPr>
            <p:ph type="title"/>
          </p:nvPr>
        </p:nvSpPr>
        <p:spPr bwMode="auto">
          <a:xfrm>
            <a:off x="269875" y="377825"/>
            <a:ext cx="86042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a:t>About mental health stigma &amp; discrimination</a:t>
            </a:r>
          </a:p>
        </p:txBody>
      </p:sp>
      <p:sp>
        <p:nvSpPr>
          <p:cNvPr id="9219" name="Rectangle 6">
            <a:extLst>
              <a:ext uri="{FF2B5EF4-FFF2-40B4-BE49-F238E27FC236}">
                <a16:creationId xmlns:a16="http://schemas.microsoft.com/office/drawing/2014/main" id="{F3E77C34-FD4A-45C5-9975-F19C74859689}"/>
              </a:ext>
            </a:extLst>
          </p:cNvPr>
          <p:cNvSpPr>
            <a:spLocks noGrp="1" noChangeArrowheads="1"/>
          </p:cNvSpPr>
          <p:nvPr>
            <p:ph type="body" sz="half" idx="1"/>
          </p:nvPr>
        </p:nvSpPr>
        <p:spPr>
          <a:xfrm>
            <a:off x="457200" y="1484313"/>
            <a:ext cx="8229600" cy="4538662"/>
          </a:xfrm>
        </p:spPr>
        <p:txBody>
          <a:bodyPr/>
          <a:lstStyle/>
          <a:p>
            <a:pPr algn="ctr">
              <a:buFontTx/>
              <a:buNone/>
              <a:defRPr/>
            </a:pPr>
            <a:endParaRPr lang="en-GB" altLang="en-US" sz="2800" dirty="0">
              <a:latin typeface="Arial" panose="020B0604020202020204" pitchFamily="34" charset="0"/>
            </a:endParaRPr>
          </a:p>
          <a:p>
            <a:pPr>
              <a:defRPr/>
            </a:pPr>
            <a:r>
              <a:rPr lang="en-GB" altLang="en-US" sz="2400" dirty="0"/>
              <a:t>A definition of </a:t>
            </a:r>
            <a:r>
              <a:rPr lang="en-GB" altLang="en-US" sz="2400" u="sng" dirty="0"/>
              <a:t>stigma</a:t>
            </a:r>
            <a:r>
              <a:rPr lang="en-GB" altLang="en-US" sz="2400" dirty="0"/>
              <a:t>: The experience of shame or disgrace that sets people apart and identifies them as being different or undesirable</a:t>
            </a:r>
          </a:p>
          <a:p>
            <a:pPr marL="0" indent="0">
              <a:buFont typeface="Arial" panose="020B0604020202020204" pitchFamily="34" charset="0"/>
              <a:buNone/>
              <a:defRPr/>
            </a:pPr>
            <a:endParaRPr lang="en-GB" altLang="en-US" sz="2400" dirty="0"/>
          </a:p>
          <a:p>
            <a:pPr>
              <a:defRPr/>
            </a:pPr>
            <a:r>
              <a:rPr lang="en-GB" altLang="en-US" sz="2400" dirty="0"/>
              <a:t>A definition of</a:t>
            </a:r>
            <a:r>
              <a:rPr lang="en-GB" altLang="en-US" sz="2400" u="sng" dirty="0"/>
              <a:t> discrimination</a:t>
            </a:r>
            <a:r>
              <a:rPr lang="en-GB" altLang="en-US" sz="2400" dirty="0"/>
              <a:t>: Less favourable treatment of people, which might include being less able to access opportunities and resources</a:t>
            </a:r>
          </a:p>
          <a:p>
            <a:pPr>
              <a:defRPr/>
            </a:pPr>
            <a:endParaRPr lang="en-GB" altLang="en-US" sz="2400" dirty="0">
              <a:latin typeface="Arial" panose="020B0604020202020204" pitchFamily="34" charset="0"/>
            </a:endParaRPr>
          </a:p>
          <a:p>
            <a:pPr>
              <a:buFontTx/>
              <a:buNone/>
              <a:defRPr/>
            </a:pPr>
            <a:endParaRPr lang="en-GB" altLang="en-US" sz="2400" dirty="0">
              <a:latin typeface="Arial" panose="020B0604020202020204" pitchFamily="34" charset="0"/>
            </a:endParaRPr>
          </a:p>
          <a:p>
            <a:pPr algn="just">
              <a:buFontTx/>
              <a:buNone/>
              <a:defRPr/>
            </a:pPr>
            <a:endParaRPr lang="en-GB" altLang="en-US" sz="900" dirty="0">
              <a:latin typeface="Arial" panose="020B0604020202020204" pitchFamily="34" charset="0"/>
            </a:endParaRPr>
          </a:p>
          <a:p>
            <a:pPr algn="just">
              <a:buFontTx/>
              <a:buNone/>
              <a:defRPr/>
            </a:pPr>
            <a:r>
              <a:rPr lang="en-GB" altLang="en-US" sz="900" dirty="0">
                <a:latin typeface="Arial" panose="020B0604020202020204" pitchFamily="34" charset="0"/>
              </a:rPr>
              <a:t>							</a:t>
            </a:r>
            <a:r>
              <a:rPr lang="en-GB" altLang="en-US" sz="800" dirty="0">
                <a:latin typeface="Arial" panose="020B0604020202020204" pitchFamily="34" charset="0"/>
              </a:rPr>
              <a:t>Time to Change Children and Young People’s programme development Summary of research and Insights 2012</a:t>
            </a:r>
          </a:p>
          <a:p>
            <a:pPr>
              <a:buFontTx/>
              <a:buNone/>
              <a:defRPr/>
            </a:pPr>
            <a:endParaRPr lang="en-GB" altLang="en-US" sz="800" u="sng" dirty="0">
              <a:latin typeface="Arial" panose="020B0604020202020204" pitchFamily="34" charset="0"/>
            </a:endParaRPr>
          </a:p>
          <a:p>
            <a:pPr>
              <a:buFontTx/>
              <a:buNone/>
              <a:defRPr/>
            </a:pPr>
            <a:endParaRPr lang="en-GB" altLang="en-US" sz="2800" dirty="0">
              <a:latin typeface="Arial" panose="020B0604020202020204" pitchFamily="34" charset="0"/>
            </a:endParaRPr>
          </a:p>
          <a:p>
            <a:pPr>
              <a:defRPr/>
            </a:pPr>
            <a:endParaRPr lang="en-GB" altLang="en-US" sz="2800" dirty="0">
              <a:latin typeface="Arial" panose="020B0604020202020204" pitchFamily="34" charset="0"/>
            </a:endParaRPr>
          </a:p>
          <a:p>
            <a:pPr algn="ctr">
              <a:lnSpc>
                <a:spcPct val="90000"/>
              </a:lnSpc>
              <a:buFontTx/>
              <a:buNone/>
              <a:defRPr/>
            </a:pPr>
            <a:r>
              <a:rPr lang="en-GB" altLang="en-US" dirty="0">
                <a:latin typeface="Arial" panose="020B0604020202020204" pitchFamily="34" charset="0"/>
              </a:rPr>
              <a:t>  </a:t>
            </a:r>
          </a:p>
          <a:p>
            <a:pPr>
              <a:lnSpc>
                <a:spcPct val="90000"/>
              </a:lnSpc>
              <a:buFontTx/>
              <a:buNone/>
              <a:defRPr/>
            </a:pPr>
            <a:endParaRPr lang="en-GB" altLang="en-US" sz="2000" dirty="0">
              <a:latin typeface="Arial" panose="020B0604020202020204" pitchFamily="34" charset="0"/>
            </a:endParaRPr>
          </a:p>
          <a:p>
            <a:pPr>
              <a:lnSpc>
                <a:spcPct val="80000"/>
              </a:lnSpc>
              <a:buFontTx/>
              <a:buNone/>
              <a:defRPr/>
            </a:pPr>
            <a:endParaRPr lang="en-GB" altLang="en-US" sz="1800" i="1" dirty="0">
              <a:latin typeface="Arial" panose="020B0604020202020204" pitchFamily="34" charset="0"/>
            </a:endParaRPr>
          </a:p>
          <a:p>
            <a:pPr>
              <a:lnSpc>
                <a:spcPct val="90000"/>
              </a:lnSpc>
              <a:buFontTx/>
              <a:buNone/>
              <a:defRPr/>
            </a:pPr>
            <a:endParaRPr lang="en-US" altLang="en-US" sz="1800" dirty="0">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EE6B74E6-A8E3-4E91-8A12-345326B00A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4813"/>
    </mc:Choice>
    <mc:Fallback xmlns="">
      <p:transition spd="slow" advTm="9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TIMING" val="|52.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A1AE9BCE2CCE4BB5E2F337E910CB84" ma:contentTypeVersion="8" ma:contentTypeDescription="Create a new document." ma:contentTypeScope="" ma:versionID="7a98d1a0017452a8987c553dad999410">
  <xsd:schema xmlns:xsd="http://www.w3.org/2001/XMLSchema" xmlns:xs="http://www.w3.org/2001/XMLSchema" xmlns:p="http://schemas.microsoft.com/office/2006/metadata/properties" xmlns:ns3="2e8d01a5-e6a4-4e4d-9e0c-913cd50c5205" targetNamespace="http://schemas.microsoft.com/office/2006/metadata/properties" ma:root="true" ma:fieldsID="bc58e69986d8b1ed828ca1b8e95364a3" ns3:_="">
    <xsd:import namespace="2e8d01a5-e6a4-4e4d-9e0c-913cd50c520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8d01a5-e6a4-4e4d-9e0c-913cd50c52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7ECAB6-ED0A-41E3-8BCC-0B6DD41CE611}">
  <ds:schemaRefs>
    <ds:schemaRef ds:uri="http://schemas.microsoft.com/sharepoint/v3/contenttype/forms"/>
  </ds:schemaRefs>
</ds:datastoreItem>
</file>

<file path=customXml/itemProps2.xml><?xml version="1.0" encoding="utf-8"?>
<ds:datastoreItem xmlns:ds="http://schemas.openxmlformats.org/officeDocument/2006/customXml" ds:itemID="{74721A87-D5D6-43B1-92AE-3E60F9EC5D9F}">
  <ds:schemaRefs>
    <ds:schemaRef ds:uri="http://purl.org/dc/terms/"/>
    <ds:schemaRef ds:uri="http://schemas.openxmlformats.org/package/2006/metadata/core-properties"/>
    <ds:schemaRef ds:uri="http://purl.org/dc/dcmitype/"/>
    <ds:schemaRef ds:uri="http://schemas.microsoft.com/office/infopath/2007/PartnerControls"/>
    <ds:schemaRef ds:uri="2e8d01a5-e6a4-4e4d-9e0c-913cd50c5205"/>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DEE4E7A8-3866-400B-A77A-5816EC4D03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8d01a5-e6a4-4e4d-9e0c-913cd50c52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1740</TotalTime>
  <Words>1607</Words>
  <Application>Microsoft Office PowerPoint</Application>
  <PresentationFormat>On-screen Show (4:3)</PresentationFormat>
  <Paragraphs>187</Paragraphs>
  <Slides>17</Slides>
  <Notes>14</Notes>
  <HiddenSlides>0</HiddenSlides>
  <MMClips>17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MS PGothic</vt:lpstr>
      <vt:lpstr>Arial</vt:lpstr>
      <vt:lpstr>Calibri</vt:lpstr>
      <vt:lpstr>Interstate Mono</vt:lpstr>
      <vt:lpstr>InterstatePlus Bold</vt:lpstr>
      <vt:lpstr>InterstatePlus Light</vt:lpstr>
      <vt:lpstr>InterstatePlus Regular</vt:lpstr>
      <vt:lpstr>Custom Design</vt:lpstr>
      <vt:lpstr>2_Custom Design</vt:lpstr>
      <vt:lpstr>Mental Health</vt:lpstr>
      <vt:lpstr>Before we begin…</vt:lpstr>
      <vt:lpstr>Mental Health Coordinators can help you in the follow ways…..</vt:lpstr>
      <vt:lpstr>PowerPoint Presentation</vt:lpstr>
      <vt:lpstr>The Stand Up Kid</vt:lpstr>
      <vt:lpstr>Mental Health can affect ANYONE</vt:lpstr>
      <vt:lpstr>Some common mental health problems </vt:lpstr>
      <vt:lpstr>PowerPoint Presentation</vt:lpstr>
      <vt:lpstr>About mental health stigma &amp; discrimination</vt:lpstr>
      <vt:lpstr>PowerPoint Presentation</vt:lpstr>
      <vt:lpstr>PowerPoint Presentation</vt:lpstr>
      <vt:lpstr>How can you look after your own mental health?</vt:lpstr>
      <vt:lpstr>Self care tips </vt:lpstr>
      <vt:lpstr>PowerPoint Presentation</vt:lpstr>
      <vt:lpstr> https://youtu.be/M4p6TddpHSg </vt:lpstr>
      <vt:lpstr>Recap </vt:lpstr>
      <vt:lpstr>PowerPoint Presentation</vt:lpstr>
    </vt:vector>
  </TitlesOfParts>
  <Company>Apple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elmwood</dc:creator>
  <cp:lastModifiedBy>Jess Cox</cp:lastModifiedBy>
  <cp:revision>128</cp:revision>
  <dcterms:created xsi:type="dcterms:W3CDTF">2015-08-21T13:15:39Z</dcterms:created>
  <dcterms:modified xsi:type="dcterms:W3CDTF">2020-08-20T12:10:26Z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0x01010087A1AE9BCE2CCE4BB5E2F337E910CB84</vt:lpwstr>
  </property>
</Properties>
</file>