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73" r:id="rId5"/>
  </p:sldMasterIdLst>
  <p:sldIdLst>
    <p:sldId id="781" r:id="rId6"/>
    <p:sldId id="283" r:id="rId7"/>
    <p:sldId id="289" r:id="rId8"/>
    <p:sldId id="290" r:id="rId9"/>
    <p:sldId id="274" r:id="rId10"/>
    <p:sldId id="288" r:id="rId11"/>
    <p:sldId id="287" r:id="rId12"/>
    <p:sldId id="258" r:id="rId13"/>
    <p:sldId id="275" r:id="rId14"/>
    <p:sldId id="261" r:id="rId15"/>
    <p:sldId id="259" r:id="rId16"/>
    <p:sldId id="284" r:id="rId17"/>
    <p:sldId id="73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DAC9D-055F-4613-9B9D-D2D68D79266F}" type="datetimeFigureOut">
              <a:rPr lang="en-US"/>
              <a:pPr>
                <a:defRPr/>
              </a:pPr>
              <a:t>1/7/2022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E8238-880A-41B5-BB02-664B6B1B7C6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6873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274638"/>
            <a:ext cx="9582179" cy="582594"/>
          </a:xfrm>
        </p:spPr>
        <p:txBody>
          <a:bodyPr/>
          <a:lstStyle>
            <a:lvl1pPr>
              <a:defRPr sz="3600" b="1">
                <a:solidFill>
                  <a:srgbClr val="EA1E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2985"/>
            <a:ext cx="10972800" cy="45720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484B1-BB62-42BB-9E42-586D8804CC55}" type="datetimeFigureOut">
              <a:rPr lang="en-US"/>
              <a:pPr>
                <a:defRPr/>
              </a:pPr>
              <a:t>1/7/2022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57239-F7A3-4F8D-B266-88770ADBEE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359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AF4C3-43AA-4E47-AF87-641DFE80A116}" type="datetimeFigureOut">
              <a:rPr lang="en-US"/>
              <a:pPr>
                <a:defRPr/>
              </a:pPr>
              <a:t>1/7/2022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50D1C-FCEC-4837-8CE6-5AA46A6AB4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229559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205" y="210354"/>
            <a:ext cx="9582179" cy="582594"/>
          </a:xfrm>
        </p:spPr>
        <p:txBody>
          <a:bodyPr/>
          <a:lstStyle>
            <a:lvl1pPr>
              <a:defRPr b="1">
                <a:solidFill>
                  <a:srgbClr val="EA1E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071547"/>
            <a:ext cx="5384800" cy="47149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1" y="1071546"/>
            <a:ext cx="5384800" cy="47149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399C3-55F5-4D35-AE57-C3820B5CC3F3}" type="datetimeFigureOut">
              <a:rPr lang="en-US"/>
              <a:pPr>
                <a:defRPr/>
              </a:pPr>
              <a:t>1/7/2022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373B7-D450-4921-863E-5DE61F2D421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37887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689" y="184134"/>
            <a:ext cx="9582179" cy="582594"/>
          </a:xfrm>
        </p:spPr>
        <p:txBody>
          <a:bodyPr/>
          <a:lstStyle>
            <a:lvl1pPr>
              <a:defRPr b="1">
                <a:solidFill>
                  <a:srgbClr val="EA1E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463" y="1071546"/>
            <a:ext cx="5386917" cy="639762"/>
          </a:xfrm>
          <a:solidFill>
            <a:srgbClr val="EA1E88"/>
          </a:solidFill>
        </p:spPr>
        <p:txBody>
          <a:bodyPr anchor="b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463" y="1785926"/>
            <a:ext cx="5386917" cy="3951288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258" y="1071546"/>
            <a:ext cx="5389033" cy="639762"/>
          </a:xfrm>
          <a:solidFill>
            <a:srgbClr val="EA1E88"/>
          </a:solidFill>
        </p:spPr>
        <p:txBody>
          <a:bodyPr anchor="b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258" y="1785926"/>
            <a:ext cx="5389033" cy="3951288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842BE-7FD7-43FB-BCA7-E040B8856BD4}" type="datetimeFigureOut">
              <a:rPr lang="en-US"/>
              <a:pPr>
                <a:defRPr/>
              </a:pPr>
              <a:t>1/7/2022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62049-0ACC-4643-89E8-5E356E28EF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3641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60648"/>
            <a:ext cx="9582179" cy="582594"/>
          </a:xfrm>
        </p:spPr>
        <p:txBody>
          <a:bodyPr/>
          <a:lstStyle>
            <a:lvl1pPr>
              <a:defRPr b="1">
                <a:solidFill>
                  <a:srgbClr val="EA1E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CC46A-2597-454D-937F-E40E018F9CD9}" type="datetimeFigureOut">
              <a:rPr lang="en-US"/>
              <a:pPr>
                <a:defRPr/>
              </a:pPr>
              <a:t>1/7/2022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9C089-B5AB-4858-B292-3BB39F6764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15336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C07F3-A984-4926-8DF5-F14F22FF2FA7}" type="datetimeFigureOut">
              <a:rPr lang="en-US"/>
              <a:pPr>
                <a:defRPr/>
              </a:pPr>
              <a:t>1/7/2022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3F071-D9A4-4072-814A-FFBD5FF4EE9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47824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 b="1">
                <a:solidFill>
                  <a:srgbClr val="EA1E88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C2ECC-246F-4654-8EB1-8FAA04CD076E}" type="datetimeFigureOut">
              <a:rPr lang="en-US"/>
              <a:pPr>
                <a:defRPr/>
              </a:pPr>
              <a:t>1/7/2022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91E61-3120-41EA-9A92-3C27CD8E12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83237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28" y="4786322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28981" y="1071556"/>
            <a:ext cx="6275936" cy="365602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52728" y="5357826"/>
            <a:ext cx="7315200" cy="814374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52580-5F41-4E19-A1D2-F90AE23C1A3E}" type="datetimeFigureOut">
              <a:rPr lang="en-US"/>
              <a:pPr>
                <a:defRPr/>
              </a:pPr>
              <a:t>1/7/2022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00D81-BD7C-4F81-B66B-34F3AC78EF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69422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0221" y="274638"/>
            <a:ext cx="9582179" cy="58259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6712" y="1071557"/>
            <a:ext cx="10972800" cy="4525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DE6BC-F914-461B-B727-DF989861C258}" type="datetimeFigureOut">
              <a:rPr lang="en-US"/>
              <a:pPr>
                <a:defRPr/>
              </a:pPr>
              <a:t>1/7/2022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E90F-C377-4DA8-8CE9-7BEEBA8E9B1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831818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A9D02-C21C-4C8C-BBA2-6DA1AF76FAD3}" type="datetimeFigureOut">
              <a:rPr lang="en-US"/>
              <a:pPr>
                <a:defRPr/>
              </a:pPr>
              <a:t>1/7/2022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22F0A-F786-4B58-B231-985960DA27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33318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C2A4DD-612F-1349-8BD3-A71305DA4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237F6D-61E2-43F6-94B6-735D2855A8F8}" type="datetimeFigureOut">
              <a:rPr lang="en-US" smtClean="0"/>
              <a:pPr>
                <a:defRPr/>
              </a:pPr>
              <a:t>1/7/2022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287CE8-9608-DE41-AD98-6F33CDAA4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16949F-A968-774F-A745-80A34C805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CA2920-BB13-49A0-A312-8D9E5D6B3D7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5067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 userDrawn="1"/>
        </p:nvSpPr>
        <p:spPr bwMode="auto">
          <a:xfrm>
            <a:off x="0" y="5857886"/>
            <a:ext cx="12192000" cy="1000125"/>
          </a:xfrm>
          <a:prstGeom prst="rect">
            <a:avLst/>
          </a:prstGeom>
          <a:solidFill>
            <a:srgbClr val="EA1E88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>
              <a:latin typeface="+mn-lt"/>
              <a:cs typeface="+mn-cs"/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23393" y="274638"/>
            <a:ext cx="9025003" cy="582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237F6D-61E2-43F6-94B6-735D2855A8F8}" type="datetimeFigureOut">
              <a:rPr lang="en-US"/>
              <a:pPr>
                <a:defRPr/>
              </a:pPr>
              <a:t>1/7/2022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BCA2920-BB13-49A0-A312-8D9E5D6B3D7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" name="Line 3"/>
          <p:cNvSpPr>
            <a:spLocks noChangeShapeType="1"/>
          </p:cNvSpPr>
          <p:nvPr userDrawn="1"/>
        </p:nvSpPr>
        <p:spPr bwMode="auto">
          <a:xfrm>
            <a:off x="0" y="928688"/>
            <a:ext cx="12192000" cy="0"/>
          </a:xfrm>
          <a:prstGeom prst="line">
            <a:avLst/>
          </a:prstGeom>
          <a:noFill/>
          <a:ln w="50800">
            <a:solidFill>
              <a:srgbClr val="EA1E88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endParaRPr lang="en-GB" sz="2000" dirty="0">
              <a:latin typeface="Barclays Sans" pitchFamily="34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210006" y="6093229"/>
            <a:ext cx="14612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1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improving lives, developing knowledge and skills, generating opportunities </a:t>
            </a:r>
            <a:endParaRPr lang="en-GB" sz="1800" i="1" spc="300" baseline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A7DEBB-ACFD-3943-ABA1-68B28EFCCB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9" t="21645" r="11008" b="23248"/>
          <a:stretch/>
        </p:blipFill>
        <p:spPr>
          <a:xfrm>
            <a:off x="9311154" y="188641"/>
            <a:ext cx="2353465" cy="66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20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opia St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opia St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opia St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opia Std" pitchFamily="18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opia Std" pitchFamily="18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opia Std" pitchFamily="18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opia Std" pitchFamily="18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opia Std" pitchFamily="18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Arial" panose="020B0604020202020204" pitchFamily="34" charset="0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Arial" panose="020B0604020202020204" pitchFamily="34" charset="0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Arial" panose="020B0604020202020204" pitchFamily="34" charset="0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Arial" panose="020B0604020202020204" pitchFamily="34" charset="0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Arial" panose="020B0604020202020204" pitchFamily="34" charset="0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6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7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audio" Target="../media/media13.m4a"/><Relationship Id="rId7" Type="http://schemas.openxmlformats.org/officeDocument/2006/relationships/hyperlink" Target="mailto:6thFormAdmin@loucoll.ac.uk" TargetMode="External"/><Relationship Id="rId2" Type="http://schemas.microsoft.com/office/2007/relationships/media" Target="../media/media13.m4a"/><Relationship Id="rId1" Type="http://schemas.openxmlformats.org/officeDocument/2006/relationships/tags" Target="../tags/tag8.xml"/><Relationship Id="rId6" Type="http://schemas.openxmlformats.org/officeDocument/2006/relationships/hyperlink" Target="mailto:Aaron.Savva@loucoll.ac.uk" TargetMode="External"/><Relationship Id="rId11" Type="http://schemas.openxmlformats.org/officeDocument/2006/relationships/image" Target="../media/image4.png"/><Relationship Id="rId5" Type="http://schemas.openxmlformats.org/officeDocument/2006/relationships/hyperlink" Target="https://twitter.com/Lboro6thForm" TargetMode="Externa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4.png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hyperlink" Target="https://en.wikipedia.org/wiki/Wit" TargetMode="External"/><Relationship Id="rId5" Type="http://schemas.openxmlformats.org/officeDocument/2006/relationships/hyperlink" Target="https://en.wikipedia.org/wiki/Satire" TargetMode="Externa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3FFEC6F-4AE7-4B81-BF2A-1E7292FAE8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1336" y="2203588"/>
            <a:ext cx="10363200" cy="2148956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EA1E88"/>
                </a:solidFill>
                <a:cs typeface="Arial"/>
              </a:rPr>
              <a:t>Welcome to A Level English Literature</a:t>
            </a:r>
            <a:br>
              <a:rPr lang="en-GB" b="1" dirty="0">
                <a:solidFill>
                  <a:srgbClr val="EA1E88"/>
                </a:solidFill>
                <a:cs typeface="Arial"/>
              </a:rPr>
            </a:br>
            <a:r>
              <a:rPr lang="en-GB" b="1" dirty="0">
                <a:solidFill>
                  <a:srgbClr val="EA1E88"/>
                </a:solidFill>
                <a:cs typeface="Arial"/>
              </a:rPr>
              <a:t>Gary Reader</a:t>
            </a:r>
            <a:br>
              <a:rPr lang="en-GB" b="1" dirty="0">
                <a:solidFill>
                  <a:srgbClr val="EA1E88"/>
                </a:solidFill>
                <a:cs typeface="Arial"/>
              </a:rPr>
            </a:br>
            <a:r>
              <a:rPr lang="en-GB" b="1" dirty="0">
                <a:solidFill>
                  <a:srgbClr val="EA1E88"/>
                </a:solidFill>
                <a:cs typeface="Arial"/>
              </a:rPr>
              <a:t>Jeanette Burton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CD20A4-CD31-4332-9780-F123FBF397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028"/>
            <a:ext cx="4505469" cy="39108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1460BF-5722-46BA-9C6F-A7C0DD04BD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616" y="3969814"/>
            <a:ext cx="1932384" cy="1916832"/>
          </a:xfrm>
          <a:prstGeom prst="rect">
            <a:avLst/>
          </a:prstGeom>
        </p:spPr>
      </p:pic>
      <p:pic>
        <p:nvPicPr>
          <p:cNvPr id="6" name="Audio 4">
            <a:hlinkClick r:id="" action="ppaction://media"/>
            <a:extLst>
              <a:ext uri="{FF2B5EF4-FFF2-40B4-BE49-F238E27FC236}">
                <a16:creationId xmlns:a16="http://schemas.microsoft.com/office/drawing/2014/main" id="{8D8BC121-5A93-4F4C-9F1E-8DE3DD203C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87617"/>
      </p:ext>
    </p:extLst>
  </p:cSld>
  <p:clrMapOvr>
    <a:masterClrMapping/>
  </p:clrMapOvr>
  <p:transition advTm="129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49629"/>
            <a:ext cx="9753600" cy="955963"/>
          </a:xfrm>
        </p:spPr>
        <p:txBody>
          <a:bodyPr/>
          <a:lstStyle/>
          <a:p>
            <a:r>
              <a:rPr lang="en-GB" dirty="0"/>
              <a:t>Can You Identify the rhyme scheme?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199" y="980901"/>
            <a:ext cx="7076903" cy="5727469"/>
          </a:xfrm>
        </p:spPr>
        <p:txBody>
          <a:bodyPr>
            <a:noAutofit/>
          </a:bodyPr>
          <a:lstStyle/>
          <a:p>
            <a:r>
              <a:rPr lang="en-GB" sz="2400" b="1" dirty="0"/>
              <a:t>A single </a:t>
            </a:r>
            <a:r>
              <a:rPr lang="en-GB" sz="2400" b="1" dirty="0" err="1"/>
              <a:t>flow'r</a:t>
            </a:r>
            <a:r>
              <a:rPr lang="en-GB" sz="2400" b="1" dirty="0"/>
              <a:t> he sent me, since we met.</a:t>
            </a:r>
            <a:br>
              <a:rPr lang="en-GB" sz="2400" b="1" dirty="0"/>
            </a:br>
            <a:r>
              <a:rPr lang="en-GB" sz="2400" b="1" dirty="0"/>
              <a:t>All tenderly his messenger he chose;</a:t>
            </a:r>
            <a:br>
              <a:rPr lang="en-GB" sz="2400" b="1" dirty="0"/>
            </a:br>
            <a:r>
              <a:rPr lang="en-GB" sz="2400" b="1" dirty="0"/>
              <a:t>Deep-hearted, pure, with scented dew still wet -</a:t>
            </a:r>
            <a:br>
              <a:rPr lang="en-GB" sz="2400" b="1" dirty="0"/>
            </a:br>
            <a:r>
              <a:rPr lang="en-GB" sz="2400" b="1" dirty="0"/>
              <a:t>One perfect rose.</a:t>
            </a:r>
            <a:br>
              <a:rPr lang="en-GB" sz="2400" b="1" dirty="0"/>
            </a:br>
            <a:br>
              <a:rPr lang="en-GB" sz="2400" b="1" dirty="0"/>
            </a:br>
            <a:r>
              <a:rPr lang="en-GB" sz="2400" b="1" dirty="0"/>
              <a:t>I knew the language of the floweret;</a:t>
            </a:r>
            <a:br>
              <a:rPr lang="en-GB" sz="2400" b="1" dirty="0"/>
            </a:br>
            <a:r>
              <a:rPr lang="en-GB" sz="2400" b="1" dirty="0"/>
              <a:t>'My fragile leaves,' it said, 'his heart enclose.'</a:t>
            </a:r>
            <a:br>
              <a:rPr lang="en-GB" sz="2400" b="1" dirty="0"/>
            </a:br>
            <a:r>
              <a:rPr lang="en-GB" sz="2400" b="1" dirty="0"/>
              <a:t>Love long has taken for his amulet</a:t>
            </a:r>
            <a:br>
              <a:rPr lang="en-GB" sz="2400" b="1" dirty="0"/>
            </a:br>
            <a:r>
              <a:rPr lang="en-GB" sz="2400" b="1" dirty="0"/>
              <a:t>One perfect rose.</a:t>
            </a:r>
            <a:br>
              <a:rPr lang="en-GB" sz="2400" b="1" dirty="0"/>
            </a:br>
            <a:br>
              <a:rPr lang="en-GB" sz="2400" b="1" dirty="0"/>
            </a:br>
            <a:r>
              <a:rPr lang="en-GB" sz="2400" b="1" dirty="0"/>
              <a:t>Why is it no one ever sent me yet</a:t>
            </a:r>
            <a:br>
              <a:rPr lang="en-GB" sz="2400" b="1" dirty="0"/>
            </a:br>
            <a:r>
              <a:rPr lang="en-GB" sz="2400" b="1" dirty="0"/>
              <a:t>One perfect limousine, do you suppose?</a:t>
            </a:r>
            <a:br>
              <a:rPr lang="en-GB" sz="2400" b="1" dirty="0"/>
            </a:br>
            <a:r>
              <a:rPr lang="en-GB" sz="2400" b="1" dirty="0"/>
              <a:t>Ah no, it's always just my luck to get</a:t>
            </a:r>
            <a:br>
              <a:rPr lang="en-GB" sz="2400" b="1" dirty="0"/>
            </a:br>
            <a:r>
              <a:rPr lang="en-GB" sz="2400" b="1" dirty="0"/>
              <a:t>One perfect rose.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9FBE12-82B2-4C42-952D-95394D705E25}"/>
              </a:ext>
            </a:extLst>
          </p:cNvPr>
          <p:cNvSpPr txBox="1"/>
          <p:nvPr/>
        </p:nvSpPr>
        <p:spPr>
          <a:xfrm>
            <a:off x="8296102" y="980901"/>
            <a:ext cx="41563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A</a:t>
            </a:r>
          </a:p>
          <a:p>
            <a:r>
              <a:rPr lang="en-GB" sz="2200" b="1" dirty="0"/>
              <a:t>B</a:t>
            </a:r>
          </a:p>
          <a:p>
            <a:r>
              <a:rPr lang="en-GB" sz="2200" b="1" dirty="0"/>
              <a:t>A</a:t>
            </a:r>
          </a:p>
          <a:p>
            <a:r>
              <a:rPr lang="en-GB" sz="2200" b="1" dirty="0"/>
              <a:t>B</a:t>
            </a:r>
          </a:p>
          <a:p>
            <a:endParaRPr lang="en-GB" sz="2200" b="1" dirty="0"/>
          </a:p>
          <a:p>
            <a:r>
              <a:rPr lang="en-GB" sz="2200" b="1" dirty="0"/>
              <a:t>A</a:t>
            </a:r>
          </a:p>
          <a:p>
            <a:r>
              <a:rPr lang="en-GB" sz="2200" b="1" dirty="0"/>
              <a:t>B</a:t>
            </a:r>
          </a:p>
          <a:p>
            <a:r>
              <a:rPr lang="en-GB" sz="2200" b="1" dirty="0"/>
              <a:t>A</a:t>
            </a:r>
          </a:p>
          <a:p>
            <a:r>
              <a:rPr lang="en-GB" sz="2200" b="1" dirty="0"/>
              <a:t>B</a:t>
            </a:r>
          </a:p>
          <a:p>
            <a:endParaRPr lang="en-GB" sz="2200" b="1" dirty="0"/>
          </a:p>
          <a:p>
            <a:r>
              <a:rPr lang="en-GB" sz="2200" b="1" dirty="0"/>
              <a:t>A</a:t>
            </a:r>
          </a:p>
          <a:p>
            <a:r>
              <a:rPr lang="en-GB" sz="2200" b="1" dirty="0"/>
              <a:t>B</a:t>
            </a:r>
          </a:p>
          <a:p>
            <a:r>
              <a:rPr lang="en-GB" sz="2200" b="1" dirty="0"/>
              <a:t>A</a:t>
            </a:r>
          </a:p>
          <a:p>
            <a:r>
              <a:rPr lang="en-GB" sz="2200" b="1" dirty="0"/>
              <a:t>B</a:t>
            </a:r>
          </a:p>
          <a:p>
            <a:endParaRPr lang="en-GB" sz="2200" b="1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488FEC5-AEDB-4695-A96A-A4F1706C8F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067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01"/>
    </mc:Choice>
    <mc:Fallback xmlns="">
      <p:transition spd="slow" advTm="76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‘message’? Discuss with another person: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6000"/>
            <a:ext cx="10085294" cy="3581400"/>
          </a:xfrm>
        </p:spPr>
        <p:txBody>
          <a:bodyPr>
            <a:normAutofit/>
          </a:bodyPr>
          <a:lstStyle/>
          <a:p>
            <a:r>
              <a:rPr lang="en-GB" sz="2800" dirty="0"/>
              <a:t>What is the tone of Stanza 1? How does the speaker feel?</a:t>
            </a:r>
          </a:p>
          <a:p>
            <a:r>
              <a:rPr lang="en-GB" sz="2800" dirty="0"/>
              <a:t>Same question for Stanza 2?</a:t>
            </a:r>
          </a:p>
          <a:p>
            <a:r>
              <a:rPr lang="en-GB" sz="2800" dirty="0"/>
              <a:t>What is the tone of Stanza 3 and therefore the overall impression the reader is left with?</a:t>
            </a:r>
          </a:p>
          <a:p>
            <a:r>
              <a:rPr lang="en-GB" sz="2800" dirty="0"/>
              <a:t>What is effective about the way Parker structures the poem to leave the reader with this impression?</a:t>
            </a:r>
          </a:p>
          <a:p>
            <a:endParaRPr lang="en-GB" sz="2800" dirty="0"/>
          </a:p>
          <a:p>
            <a:endParaRPr lang="en-GB" sz="28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DB3A07D-3EEC-4A37-B3E5-D11BB11EB7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059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370"/>
    </mc:Choice>
    <mc:Fallback xmlns="">
      <p:transition spd="slow" advTm="161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Have a great day!</a:t>
            </a:r>
          </a:p>
        </p:txBody>
      </p:sp>
      <p:pic>
        <p:nvPicPr>
          <p:cNvPr id="1026" name="Picture 2" descr="Image result for images of summer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57309"/>
            <a:ext cx="6760028" cy="506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09F943E-9570-408A-8CAF-2404FAA081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4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87"/>
    </mc:Choice>
    <mc:Fallback xmlns="">
      <p:transition spd="slow" advTm="22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Any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sz="2400" dirty="0">
              <a:hlinkClick r:id="rId5"/>
            </a:endParaRPr>
          </a:p>
          <a:p>
            <a:pPr marL="0" indent="0">
              <a:buNone/>
            </a:pPr>
            <a:endParaRPr lang="en-GB" sz="2400" dirty="0">
              <a:hlinkClick r:id="rId5"/>
            </a:endParaRPr>
          </a:p>
          <a:p>
            <a:pPr marL="0" indent="0">
              <a:buNone/>
            </a:pPr>
            <a:endParaRPr lang="en-GB" sz="2400" dirty="0">
              <a:hlinkClick r:id="rId6"/>
            </a:endParaRPr>
          </a:p>
          <a:p>
            <a:pPr marL="0" indent="0">
              <a:buNone/>
            </a:pPr>
            <a:r>
              <a:rPr lang="en-GB" sz="2400" dirty="0">
                <a:hlinkClick r:id="rId7"/>
              </a:rPr>
              <a:t>6thFormAdmin@loucoll.ac.uk</a:t>
            </a: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Follow us……..</a:t>
            </a:r>
          </a:p>
          <a:p>
            <a:pPr marL="0" indent="0">
              <a:buNone/>
            </a:pPr>
            <a:endParaRPr lang="en-GB" sz="2400" dirty="0">
              <a:hlinkClick r:id="rId5"/>
            </a:endParaRPr>
          </a:p>
          <a:p>
            <a:pPr marL="0" indent="0">
              <a:buNone/>
            </a:pPr>
            <a:endParaRPr lang="en-GB" sz="2400" dirty="0">
              <a:hlinkClick r:id="rId5"/>
            </a:endParaRPr>
          </a:p>
          <a:p>
            <a:pPr marL="0" indent="0">
              <a:buNone/>
            </a:pPr>
            <a:endParaRPr lang="en-GB" sz="2400" dirty="0">
              <a:hlinkClick r:id="rId5"/>
            </a:endParaRPr>
          </a:p>
          <a:p>
            <a:pPr marL="0" indent="0">
              <a:buNone/>
            </a:pPr>
            <a:r>
              <a:rPr lang="en-GB" sz="2400" dirty="0">
                <a:hlinkClick r:id="rId5"/>
              </a:rPr>
              <a:t>@Lboro6thForm</a:t>
            </a: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>
                <a:solidFill>
                  <a:srgbClr val="5757FF"/>
                </a:solidFill>
              </a:rPr>
              <a:t> </a:t>
            </a:r>
          </a:p>
        </p:txBody>
      </p:sp>
      <p:sp>
        <p:nvSpPr>
          <p:cNvPr id="6" name="AutoShape 2" descr="Image result for email"/>
          <p:cNvSpPr>
            <a:spLocks noChangeAspect="1" noChangeArrowheads="1"/>
          </p:cNvSpPr>
          <p:nvPr/>
        </p:nvSpPr>
        <p:spPr bwMode="auto">
          <a:xfrm>
            <a:off x="-1260648" y="298497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sz="2000" dirty="0">
              <a:solidFill>
                <a:prstClr val="black"/>
              </a:solidFill>
              <a:latin typeface="Utopia Std" pitchFamily="18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1340769"/>
            <a:ext cx="1008112" cy="1003631"/>
          </a:xfrm>
          <a:prstGeom prst="rect">
            <a:avLst/>
          </a:prstGeom>
        </p:spPr>
      </p:pic>
      <p:pic>
        <p:nvPicPr>
          <p:cNvPr id="10" name="Picture 2" descr="Q&amp;A - For the Pleasure of Lord Krishna">
            <a:extLst>
              <a:ext uri="{FF2B5EF4-FFF2-40B4-BE49-F238E27FC236}">
                <a16:creationId xmlns:a16="http://schemas.microsoft.com/office/drawing/2014/main" id="{FAD5DD7D-0B75-4B7E-8EC3-5D75E5439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1484784"/>
            <a:ext cx="4135194" cy="413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ABBCFA-A6ED-41C8-93DB-BB2DDA0BAE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27294" y="4149080"/>
            <a:ext cx="888740" cy="88874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F634E00-C37A-40A4-9032-67C9CDABE7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981941"/>
      </p:ext>
    </p:extLst>
  </p:cSld>
  <p:clrMapOvr>
    <a:masterClrMapping/>
  </p:clrMapOvr>
  <p:transition advTm="318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introduce you to the requirements of studying English Literature at A-level</a:t>
            </a:r>
          </a:p>
          <a:p>
            <a:r>
              <a:rPr lang="en-GB" sz="2800" dirty="0"/>
              <a:t>Explain the AQA exam format</a:t>
            </a:r>
          </a:p>
          <a:p>
            <a:r>
              <a:rPr lang="en-GB" sz="2800" dirty="0"/>
              <a:t>To give you an outline of what we study and when, as well as how you will be tested.</a:t>
            </a:r>
          </a:p>
          <a:p>
            <a:r>
              <a:rPr lang="en-GB" sz="2800" dirty="0"/>
              <a:t>Give you a short introductory task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425C80A-5CB7-43E1-91CC-FBE7A9B580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1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33"/>
    </mc:Choice>
    <mc:Fallback xmlns="">
      <p:transition spd="slow" advTm="18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37BFC-13F8-41AD-994E-0D2A6B2C8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Entry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C226A-3DF8-4DB0-AA1E-A08F7B28D3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5 GCSEs at Grade 4 or above including English and Maths</a:t>
            </a:r>
          </a:p>
          <a:p>
            <a:r>
              <a:rPr lang="en-GB" sz="2800" dirty="0"/>
              <a:t>Grade 5 or above in English Language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D01470A-E913-4B3A-B9DD-1EB683DCBC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51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11"/>
    </mc:Choice>
    <mc:Fallback xmlns="">
      <p:transition spd="slow" advTm="21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78F6E-717D-4A67-BFE5-2F2FC7122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AQA exam 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2897E-436D-4BF3-9D0A-3C4AAB748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1546167"/>
            <a:ext cx="10615353" cy="5087389"/>
          </a:xfrm>
        </p:spPr>
        <p:txBody>
          <a:bodyPr>
            <a:normAutofit/>
          </a:bodyPr>
          <a:lstStyle/>
          <a:p>
            <a:r>
              <a:rPr lang="en-GB" sz="2800" b="1" dirty="0"/>
              <a:t>2 Exam Papers </a:t>
            </a:r>
            <a:r>
              <a:rPr lang="en-GB" sz="2800" dirty="0"/>
              <a:t>(40% each) + </a:t>
            </a:r>
            <a:r>
              <a:rPr lang="en-GB" sz="2800" b="1" dirty="0"/>
              <a:t>Coursework (NEA) </a:t>
            </a:r>
            <a:r>
              <a:rPr lang="en-GB" sz="2800" dirty="0"/>
              <a:t>20% of final grade.</a:t>
            </a:r>
          </a:p>
          <a:p>
            <a:r>
              <a:rPr lang="en-GB" sz="2800" b="1" dirty="0"/>
              <a:t>Paper 1 “Love Through the Ages” 3 hrs</a:t>
            </a:r>
          </a:p>
          <a:p>
            <a:r>
              <a:rPr lang="en-GB" sz="2800" dirty="0"/>
              <a:t>Othello – Unseen Poetry – The Great Gatsby vs. Pre-1900 Poetry Anthology</a:t>
            </a:r>
          </a:p>
          <a:p>
            <a:r>
              <a:rPr lang="en-GB" sz="2800" b="1" dirty="0"/>
              <a:t>Paper 2 “Texts in Modern Times”</a:t>
            </a:r>
          </a:p>
          <a:p>
            <a:r>
              <a:rPr lang="en-GB" sz="2800" dirty="0"/>
              <a:t>Feminine Gospels – Unseen Prose – Cuckoo’s Nest vs All My Sons</a:t>
            </a:r>
          </a:p>
          <a:p>
            <a:r>
              <a:rPr lang="en-GB" sz="2800" b="1" dirty="0"/>
              <a:t>NEA</a:t>
            </a:r>
            <a:r>
              <a:rPr lang="en-GB" sz="2800" dirty="0"/>
              <a:t> – you select 2 texts to study for an extended comparison essay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0509BAB-5B19-4D12-B202-032B8B0E55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555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466"/>
    </mc:Choice>
    <mc:Fallback xmlns="">
      <p:transition spd="slow" advTm="216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7057" y="146957"/>
            <a:ext cx="542108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A Level Literature is no easy option.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47057" y="1959429"/>
            <a:ext cx="10989129" cy="24314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prstClr val="black"/>
                </a:solidFill>
              </a:rPr>
              <a:t>Independent study. </a:t>
            </a:r>
            <a:r>
              <a:rPr lang="en-GB" sz="2400" dirty="0">
                <a:solidFill>
                  <a:prstClr val="black"/>
                </a:solidFill>
              </a:rPr>
              <a:t>You are expected to take responsibility for your own learning and not simply a passive recipient of what the teacher tells you.</a:t>
            </a:r>
            <a:endParaRPr lang="en-GB" sz="2400" b="1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prstClr val="black"/>
                </a:solidFill>
              </a:rPr>
              <a:t>Discipline.</a:t>
            </a:r>
            <a:r>
              <a:rPr lang="en-GB" sz="2400" dirty="0">
                <a:solidFill>
                  <a:prstClr val="black"/>
                </a:solidFill>
              </a:rPr>
              <a:t> You need to be focused.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</a:rPr>
              <a:t>To do well, you need to really </a:t>
            </a:r>
            <a:r>
              <a:rPr lang="en-GB" sz="4000" b="1" u="sng" dirty="0">
                <a:solidFill>
                  <a:srgbClr val="FF0000"/>
                </a:solidFill>
              </a:rPr>
              <a:t>ENJOY READING </a:t>
            </a:r>
            <a:r>
              <a:rPr lang="en-GB" sz="2400" dirty="0">
                <a:solidFill>
                  <a:prstClr val="black"/>
                </a:solidFill>
              </a:rPr>
              <a:t>and have a </a:t>
            </a:r>
            <a:r>
              <a:rPr lang="en-GB" sz="4000" b="1" u="sng" dirty="0">
                <a:solidFill>
                  <a:srgbClr val="FF0000"/>
                </a:solidFill>
              </a:rPr>
              <a:t>PASSION FOR LITERATURE!!!</a:t>
            </a:r>
            <a:endParaRPr lang="en-GB" sz="2400" b="1" u="sng" dirty="0">
              <a:solidFill>
                <a:prstClr val="black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AA9E4AA-B09B-4A5E-BBDE-75143786E0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423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814"/>
    </mc:Choice>
    <mc:Fallback xmlns="">
      <p:transition spd="slow" advTm="120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we do…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3200" dirty="0"/>
              <a:t>…is study authorial method, and evaluate it. </a:t>
            </a:r>
          </a:p>
          <a:p>
            <a:r>
              <a:rPr lang="en-GB" sz="3200" dirty="0"/>
              <a:t>Yes, we read for pleasure (see previous slide), but A-level English Literature is about logical analysis and evaluation.</a:t>
            </a:r>
          </a:p>
          <a:p>
            <a:r>
              <a:rPr lang="en-GB" sz="3200" dirty="0"/>
              <a:t>What makes great writing great?</a:t>
            </a:r>
          </a:p>
          <a:p>
            <a:r>
              <a:rPr lang="en-GB" sz="3200" dirty="0"/>
              <a:t>What contextual factors influence writing style of a given text?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E02CABC-9733-4D16-9696-E03284141F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70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463"/>
    </mc:Choice>
    <mc:Fallback xmlns="">
      <p:transition spd="slow" advTm="172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AQA – historicist approach (context)</a:t>
            </a:r>
          </a:p>
        </p:txBody>
      </p:sp>
      <p:pic>
        <p:nvPicPr>
          <p:cNvPr id="4" name="Content Placeholder 3" descr="portrait+de+picasso+1938,+dora+maar-2 | Flickr - Photo ...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538" y="2349062"/>
            <a:ext cx="2856166" cy="3581400"/>
          </a:xfrm>
        </p:spPr>
      </p:pic>
      <p:pic>
        <p:nvPicPr>
          <p:cNvPr id="5" name="Picture 4" descr="Art in the Renaissance | Boundless World History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113" y="1972003"/>
            <a:ext cx="2910317" cy="433551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9E50A88-1BAA-425C-A26E-4BB6510D44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4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244"/>
    </mc:Choice>
    <mc:Fallback xmlns="">
      <p:transition spd="slow" advTm="91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138" y="149630"/>
            <a:ext cx="5613862" cy="103077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Dorothy Parker Context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138" y="1596044"/>
            <a:ext cx="11272058" cy="5112326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GB" sz="2800" b="1" dirty="0">
                <a:solidFill>
                  <a:schemeClr val="tx1"/>
                </a:solidFill>
              </a:rPr>
              <a:t>Dorothy Parker</a:t>
            </a:r>
            <a:r>
              <a:rPr lang="en-GB" sz="2800" dirty="0">
                <a:solidFill>
                  <a:schemeClr val="tx1"/>
                </a:solidFill>
              </a:rPr>
              <a:t> (née </a:t>
            </a:r>
            <a:r>
              <a:rPr lang="en-GB" sz="2800" b="1" dirty="0">
                <a:solidFill>
                  <a:schemeClr val="tx1"/>
                </a:solidFill>
              </a:rPr>
              <a:t>Rothschild</a:t>
            </a:r>
            <a:r>
              <a:rPr lang="en-GB" sz="2800" dirty="0">
                <a:solidFill>
                  <a:schemeClr val="tx1"/>
                </a:solidFill>
              </a:rPr>
              <a:t>; August 22, 1893 – June 7, 1967) was an American poet, writer, critic, and </a:t>
            </a:r>
            <a:r>
              <a:rPr lang="en-GB" sz="2800" dirty="0">
                <a:solidFill>
                  <a:schemeClr val="tx1"/>
                </a:solidFill>
                <a:hlinkClick r:id="rId5" tooltip="Satir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satirist</a:t>
            </a:r>
            <a:r>
              <a:rPr lang="en-GB" sz="2800" dirty="0">
                <a:solidFill>
                  <a:schemeClr val="tx1"/>
                </a:solidFill>
              </a:rPr>
              <a:t> based in New York; she was best known for her </a:t>
            </a:r>
            <a:r>
              <a:rPr lang="en-GB" sz="2800" dirty="0">
                <a:solidFill>
                  <a:schemeClr val="tx1"/>
                </a:solidFill>
                <a:hlinkClick r:id="rId6" tooltip="Wi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wit</a:t>
            </a:r>
            <a:r>
              <a:rPr lang="en-GB" sz="2800" dirty="0">
                <a:solidFill>
                  <a:schemeClr val="tx1"/>
                </a:solidFill>
              </a:rPr>
              <a:t>, wisecracks, and eye for 20th-century urban foibles.</a:t>
            </a:r>
          </a:p>
          <a:p>
            <a:r>
              <a:rPr lang="en-GB" sz="2800" dirty="0">
                <a:solidFill>
                  <a:schemeClr val="tx1"/>
                </a:solidFill>
              </a:rPr>
              <a:t>From a conflicted and unhappy childhood, Parker rose to acclaim for her literary output and became a minor celebrity. </a:t>
            </a:r>
          </a:p>
          <a:p>
            <a:r>
              <a:rPr lang="en-GB" sz="2800" dirty="0">
                <a:solidFill>
                  <a:schemeClr val="tx1"/>
                </a:solidFill>
              </a:rPr>
              <a:t>Dismissive of her own talents, she deplored her reputation as a "</a:t>
            </a:r>
            <a:r>
              <a:rPr lang="en-GB" sz="2800" dirty="0" err="1">
                <a:solidFill>
                  <a:schemeClr val="tx1"/>
                </a:solidFill>
              </a:rPr>
              <a:t>wisecracker</a:t>
            </a:r>
            <a:r>
              <a:rPr lang="en-GB" sz="2800" dirty="0">
                <a:solidFill>
                  <a:schemeClr val="tx1"/>
                </a:solidFill>
              </a:rPr>
              <a:t>." Nevertheless, both her literary output and reputation for sharp wit have endured.</a:t>
            </a:r>
          </a:p>
          <a:p>
            <a:r>
              <a:rPr lang="en-GB" sz="2800" b="1" i="1" dirty="0">
                <a:solidFill>
                  <a:schemeClr val="tx1"/>
                </a:solidFill>
              </a:rPr>
              <a:t>“I don’t care what is written about me so long as it isn’t true.”</a:t>
            </a:r>
            <a:endParaRPr lang="en-GB" sz="2800" dirty="0">
              <a:solidFill>
                <a:schemeClr val="tx1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98348D9-B30B-4962-A101-51A9EE4668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807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444"/>
    </mc:Choice>
    <mc:Fallback xmlns="">
      <p:transition spd="slow" advTm="87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5425" y="158109"/>
            <a:ext cx="8499047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200" b="1" dirty="0">
                <a:latin typeface="Baskerville Old Face" panose="02020602080505020303" pitchFamily="18" charset="0"/>
              </a:rPr>
              <a:t>Paper 1: Love Through The Ages. Read the following poem out loud to the person next to you.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4FE63D-56E0-44A9-9C37-1F01C9ECEA52}"/>
              </a:ext>
            </a:extLst>
          </p:cNvPr>
          <p:cNvSpPr txBox="1"/>
          <p:nvPr/>
        </p:nvSpPr>
        <p:spPr>
          <a:xfrm>
            <a:off x="2628898" y="1436913"/>
            <a:ext cx="7029451" cy="5262979"/>
          </a:xfrm>
          <a:prstGeom prst="rect">
            <a:avLst/>
          </a:prstGeom>
          <a:solidFill>
            <a:schemeClr val="bg1">
              <a:lumMod val="9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/>
              <a:t>A single </a:t>
            </a:r>
            <a:r>
              <a:rPr lang="en-GB" sz="2400" b="1" dirty="0" err="1"/>
              <a:t>flow'r</a:t>
            </a:r>
            <a:r>
              <a:rPr lang="en-GB" sz="2400" b="1" dirty="0"/>
              <a:t> he sent me, since we met.</a:t>
            </a:r>
            <a:br>
              <a:rPr lang="en-GB" sz="2400" b="1" dirty="0"/>
            </a:br>
            <a:r>
              <a:rPr lang="en-GB" sz="2400" b="1" dirty="0"/>
              <a:t>All tenderly his messenger he chose;</a:t>
            </a:r>
            <a:br>
              <a:rPr lang="en-GB" sz="2400" b="1" dirty="0"/>
            </a:br>
            <a:r>
              <a:rPr lang="en-GB" sz="2400" b="1" dirty="0"/>
              <a:t>Deep-hearted, pure, with scented dew still wet -</a:t>
            </a:r>
            <a:br>
              <a:rPr lang="en-GB" sz="2400" b="1" dirty="0"/>
            </a:br>
            <a:r>
              <a:rPr lang="en-GB" sz="2400" b="1" dirty="0"/>
              <a:t>One perfect rose.</a:t>
            </a:r>
            <a:br>
              <a:rPr lang="en-GB" sz="2400" b="1" dirty="0"/>
            </a:br>
            <a:br>
              <a:rPr lang="en-GB" sz="2400" b="1" dirty="0"/>
            </a:br>
            <a:r>
              <a:rPr lang="en-GB" sz="2400" b="1" dirty="0"/>
              <a:t>I knew the language of the floweret;</a:t>
            </a:r>
            <a:br>
              <a:rPr lang="en-GB" sz="2400" b="1" dirty="0"/>
            </a:br>
            <a:r>
              <a:rPr lang="en-GB" sz="2400" b="1" dirty="0"/>
              <a:t>'My fragile leaves,' it said, 'his heart enclose.'</a:t>
            </a:r>
            <a:br>
              <a:rPr lang="en-GB" sz="2400" b="1" dirty="0"/>
            </a:br>
            <a:r>
              <a:rPr lang="en-GB" sz="2400" b="1" dirty="0"/>
              <a:t>Love long has taken for his amulet</a:t>
            </a:r>
            <a:br>
              <a:rPr lang="en-GB" sz="2400" b="1" dirty="0"/>
            </a:br>
            <a:r>
              <a:rPr lang="en-GB" sz="2400" b="1" dirty="0"/>
              <a:t>One perfect rose.</a:t>
            </a:r>
            <a:br>
              <a:rPr lang="en-GB" sz="2400" b="1" dirty="0"/>
            </a:br>
            <a:br>
              <a:rPr lang="en-GB" sz="2400" b="1" dirty="0"/>
            </a:br>
            <a:r>
              <a:rPr lang="en-GB" sz="2400" b="1" dirty="0"/>
              <a:t>Why is it no one ever sent me yet</a:t>
            </a:r>
            <a:br>
              <a:rPr lang="en-GB" sz="2400" b="1" dirty="0"/>
            </a:br>
            <a:r>
              <a:rPr lang="en-GB" sz="2400" b="1" dirty="0"/>
              <a:t>One perfect limousine, do you suppose?</a:t>
            </a:r>
            <a:br>
              <a:rPr lang="en-GB" sz="2400" b="1" dirty="0"/>
            </a:br>
            <a:r>
              <a:rPr lang="en-GB" sz="2400" b="1" dirty="0"/>
              <a:t>Ah no, it's always just my luck to get</a:t>
            </a:r>
            <a:br>
              <a:rPr lang="en-GB" sz="2400" b="1" dirty="0"/>
            </a:br>
            <a:r>
              <a:rPr lang="en-GB" sz="2400" b="1" dirty="0"/>
              <a:t>One perfect rose.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BBA996E-9187-4779-8843-67E1EB04D8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999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492"/>
    </mc:Choice>
    <mc:Fallback xmlns="">
      <p:transition spd="slow" advTm="93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1.4|31|85|6.9|4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  <p:tag name="TIMING" val="|33.6|25.9|4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54.3|27|1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  <p:tag name="TIMING" val="|3|15.4|0.6|27.8|9.1|16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  <p:tag name="TIMING" val="|14.9|19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  <p:tag name="TIMING" val="|29|38.1|8.4|2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5|0.6"/>
</p:tagLst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pen Day Subject Presentation Template [Read-Only]" id="{D016C396-5C39-49F9-8B2B-41E8540B9D11}" vid="{0EE08AC8-7C1F-4AAE-837D-5C62C988E1D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6D34B926D6EE478F24547FBD597C2D" ma:contentTypeVersion="8" ma:contentTypeDescription="Create a new document." ma:contentTypeScope="" ma:versionID="e351e420286dae2735614232cca0e639">
  <xsd:schema xmlns:xsd="http://www.w3.org/2001/XMLSchema" xmlns:xs="http://www.w3.org/2001/XMLSchema" xmlns:p="http://schemas.microsoft.com/office/2006/metadata/properties" xmlns:ns2="b0459244-f2f5-45e0-b999-edcfab156ebf" xmlns:ns3="c5648a7e-0887-4aee-92d2-2b406a472fe4" targetNamespace="http://schemas.microsoft.com/office/2006/metadata/properties" ma:root="true" ma:fieldsID="9549d5a7d88add7e6f50dc4410878dcf" ns2:_="" ns3:_="">
    <xsd:import namespace="b0459244-f2f5-45e0-b999-edcfab156ebf"/>
    <xsd:import namespace="c5648a7e-0887-4aee-92d2-2b406a472fe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459244-f2f5-45e0-b999-edcfab156e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648a7e-0887-4aee-92d2-2b406a472fe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F7D55F6-7DFB-41DF-AA57-AA9E93D8AF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459244-f2f5-45e0-b999-edcfab156ebf"/>
    <ds:schemaRef ds:uri="c5648a7e-0887-4aee-92d2-2b406a472fe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9B6B76E-8059-4DF1-9993-282C948B34A1}">
  <ds:schemaRefs>
    <ds:schemaRef ds:uri="http://purl.org/dc/terms/"/>
    <ds:schemaRef ds:uri="http://schemas.openxmlformats.org/package/2006/metadata/core-properties"/>
    <ds:schemaRef ds:uri="c5648a7e-0887-4aee-92d2-2b406a472fe4"/>
    <ds:schemaRef ds:uri="http://purl.org/dc/dcmitype/"/>
    <ds:schemaRef ds:uri="b0459244-f2f5-45e0-b999-edcfab156ebf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3B4E5D1-27DB-4707-8765-1B2A4B74DF9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TM10001105[[fn=Crop]]</Template>
  <TotalTime>2455</TotalTime>
  <Words>734</Words>
  <Application>Microsoft Office PowerPoint</Application>
  <PresentationFormat>Widescreen</PresentationFormat>
  <Paragraphs>68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Barclays Sans</vt:lpstr>
      <vt:lpstr>Baskerville Old Face</vt:lpstr>
      <vt:lpstr>Calibri</vt:lpstr>
      <vt:lpstr>Calibri Light</vt:lpstr>
      <vt:lpstr>Franklin Gothic Book</vt:lpstr>
      <vt:lpstr>Times New Roman</vt:lpstr>
      <vt:lpstr>Utopia Std</vt:lpstr>
      <vt:lpstr>Crop</vt:lpstr>
      <vt:lpstr>1_Office Theme</vt:lpstr>
      <vt:lpstr>Welcome to A Level English Literature Gary Reader Jeanette Burton</vt:lpstr>
      <vt:lpstr>Objectives</vt:lpstr>
      <vt:lpstr>Entry Requirements</vt:lpstr>
      <vt:lpstr>AQA exam board</vt:lpstr>
      <vt:lpstr>PowerPoint Presentation</vt:lpstr>
      <vt:lpstr>What we do…</vt:lpstr>
      <vt:lpstr>AQA – historicist approach (context)</vt:lpstr>
      <vt:lpstr>Dorothy Parker Context</vt:lpstr>
      <vt:lpstr>PowerPoint Presentation</vt:lpstr>
      <vt:lpstr>Can You Identify the rhyme scheme?</vt:lpstr>
      <vt:lpstr>The ‘message’? Discuss with another person:</vt:lpstr>
      <vt:lpstr>Have a great day!</vt:lpstr>
      <vt:lpstr>Any questions</vt:lpstr>
    </vt:vector>
  </TitlesOfParts>
  <Company>Loughborough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 English Literature</dc:title>
  <dc:creator>Gary Reader</dc:creator>
  <cp:lastModifiedBy>Raj Bhindi</cp:lastModifiedBy>
  <cp:revision>133</cp:revision>
  <dcterms:created xsi:type="dcterms:W3CDTF">2018-05-18T12:02:35Z</dcterms:created>
  <dcterms:modified xsi:type="dcterms:W3CDTF">2022-01-07T15:08:43Z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0x0101002F6D34B926D6EE478F24547FBD597C2D</vt:lpwstr>
  </property>
</Properties>
</file>