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328" r:id="rId3"/>
    <p:sldId id="281" r:id="rId4"/>
    <p:sldId id="329" r:id="rId5"/>
    <p:sldId id="282" r:id="rId6"/>
    <p:sldId id="332" r:id="rId7"/>
    <p:sldId id="278" r:id="rId8"/>
    <p:sldId id="280" r:id="rId9"/>
    <p:sldId id="274" r:id="rId10"/>
    <p:sldId id="330" r:id="rId11"/>
    <p:sldId id="276" r:id="rId12"/>
    <p:sldId id="331" r:id="rId13"/>
    <p:sldId id="275" r:id="rId14"/>
    <p:sldId id="324" r:id="rId15"/>
    <p:sldId id="325" r:id="rId16"/>
    <p:sldId id="326" r:id="rId17"/>
    <p:sldId id="327" r:id="rId18"/>
    <p:sldId id="265" r:id="rId19"/>
    <p:sldId id="303" r:id="rId20"/>
    <p:sldId id="304" r:id="rId21"/>
    <p:sldId id="308" r:id="rId22"/>
    <p:sldId id="323" r:id="rId23"/>
    <p:sldId id="310" r:id="rId24"/>
    <p:sldId id="321" r:id="rId25"/>
    <p:sldId id="322" r:id="rId26"/>
    <p:sldId id="29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3" d="100"/>
          <a:sy n="83" d="100"/>
        </p:scale>
        <p:origin x="60"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EDB56-ACC8-4FA9-BE2F-AF527C71C5FE}" type="datetimeFigureOut">
              <a:rPr lang="en-GB" smtClean="0"/>
              <a:t>13/03/2020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9F407-CA7A-4D13-9BE0-8D911888E5AE}" type="slidenum">
              <a:rPr lang="en-GB" smtClean="0"/>
              <a:t>‹#›</a:t>
            </a:fld>
            <a:endParaRPr lang="en-GB"/>
          </a:p>
        </p:txBody>
      </p:sp>
    </p:spTree>
    <p:extLst>
      <p:ext uri="{BB962C8B-B14F-4D97-AF65-F5344CB8AC3E}">
        <p14:creationId xmlns:p14="http://schemas.microsoft.com/office/powerpoint/2010/main" val="105663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A9F407-CA7A-4D13-9BE0-8D911888E5AE}" type="slidenum">
              <a:rPr lang="en-GB" smtClean="0"/>
              <a:t>1</a:t>
            </a:fld>
            <a:endParaRPr lang="en-GB"/>
          </a:p>
        </p:txBody>
      </p:sp>
    </p:spTree>
    <p:extLst>
      <p:ext uri="{BB962C8B-B14F-4D97-AF65-F5344CB8AC3E}">
        <p14:creationId xmlns:p14="http://schemas.microsoft.com/office/powerpoint/2010/main" val="109559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90% of apprentices</a:t>
            </a:r>
            <a:r>
              <a:rPr lang="en-GB" baseline="0" dirty="0"/>
              <a:t> stay in employment after finishing their apprenticeship 71% stay with the same employer </a:t>
            </a:r>
            <a:endParaRPr lang="en-GB" dirty="0"/>
          </a:p>
        </p:txBody>
      </p:sp>
      <p:sp>
        <p:nvSpPr>
          <p:cNvPr id="4" name="Slide Number Placeholder 3"/>
          <p:cNvSpPr>
            <a:spLocks noGrp="1"/>
          </p:cNvSpPr>
          <p:nvPr>
            <p:ph type="sldNum" sz="quarter" idx="10"/>
          </p:nvPr>
        </p:nvSpPr>
        <p:spPr/>
        <p:txBody>
          <a:bodyPr/>
          <a:lstStyle/>
          <a:p>
            <a:fld id="{1A9C5ED8-E3A0-4501-BF43-0D0F5C06D96A}" type="slidenum">
              <a:rPr lang="en-GB" smtClean="0"/>
              <a:t>3</a:t>
            </a:fld>
            <a:endParaRPr lang="en-GB" dirty="0"/>
          </a:p>
        </p:txBody>
      </p:sp>
    </p:spTree>
    <p:extLst>
      <p:ext uri="{BB962C8B-B14F-4D97-AF65-F5344CB8AC3E}">
        <p14:creationId xmlns:p14="http://schemas.microsoft.com/office/powerpoint/2010/main" val="22528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A35D08-10F7-4A09-A9C4-9D21EDB3D532}" type="datetimeFigureOut">
              <a:rPr lang="en-GB" smtClean="0"/>
              <a:t>13/03/2020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2AAA26-3B14-4304-99DA-299533A68EC2}"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45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35D08-10F7-4A09-A9C4-9D21EDB3D532}" type="datetimeFigureOut">
              <a:rPr lang="en-GB" smtClean="0"/>
              <a:t>13/03/2020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255370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35D08-10F7-4A09-A9C4-9D21EDB3D532}" type="datetimeFigureOut">
              <a:rPr lang="en-GB" smtClean="0"/>
              <a:t>13/03/2020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422949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35D08-10F7-4A09-A9C4-9D21EDB3D532}" type="datetimeFigureOut">
              <a:rPr lang="en-GB" smtClean="0"/>
              <a:t>13/03/2020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306860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A35D08-10F7-4A09-A9C4-9D21EDB3D532}" type="datetimeFigureOut">
              <a:rPr lang="en-GB" smtClean="0"/>
              <a:t>13/03/2020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2AAA26-3B14-4304-99DA-299533A68EC2}"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521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A35D08-10F7-4A09-A9C4-9D21EDB3D532}" type="datetimeFigureOut">
              <a:rPr lang="en-GB" smtClean="0"/>
              <a:t>13/03/2020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348857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A35D08-10F7-4A09-A9C4-9D21EDB3D532}" type="datetimeFigureOut">
              <a:rPr lang="en-GB" smtClean="0"/>
              <a:t>13/03/2020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365112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A35D08-10F7-4A09-A9C4-9D21EDB3D532}" type="datetimeFigureOut">
              <a:rPr lang="en-GB" smtClean="0"/>
              <a:t>13/03/2020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403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A35D08-10F7-4A09-A9C4-9D21EDB3D532}" type="datetimeFigureOut">
              <a:rPr lang="en-GB" smtClean="0"/>
              <a:t>13/03/2020</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224226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A35D08-10F7-4A09-A9C4-9D21EDB3D532}" type="datetimeFigureOut">
              <a:rPr lang="en-GB" smtClean="0"/>
              <a:t>13/03/2020</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52AAA26-3B14-4304-99DA-299533A68EC2}" type="slidenum">
              <a:rPr lang="en-GB" smtClean="0"/>
              <a:t>‹#›</a:t>
            </a:fld>
            <a:endParaRPr lang="en-GB"/>
          </a:p>
        </p:txBody>
      </p:sp>
    </p:spTree>
    <p:extLst>
      <p:ext uri="{BB962C8B-B14F-4D97-AF65-F5344CB8AC3E}">
        <p14:creationId xmlns:p14="http://schemas.microsoft.com/office/powerpoint/2010/main" val="264310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A35D08-10F7-4A09-A9C4-9D21EDB3D532}" type="datetimeFigureOut">
              <a:rPr lang="en-GB" smtClean="0"/>
              <a:t>13/03/2020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2AAA26-3B14-4304-99DA-299533A68EC2}" type="slidenum">
              <a:rPr lang="en-GB" smtClean="0"/>
              <a:t>‹#›</a:t>
            </a:fld>
            <a:endParaRPr lang="en-GB"/>
          </a:p>
        </p:txBody>
      </p:sp>
    </p:spTree>
    <p:extLst>
      <p:ext uri="{BB962C8B-B14F-4D97-AF65-F5344CB8AC3E}">
        <p14:creationId xmlns:p14="http://schemas.microsoft.com/office/powerpoint/2010/main" val="1441297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BA35D08-10F7-4A09-A9C4-9D21EDB3D532}" type="datetimeFigureOut">
              <a:rPr lang="en-GB" smtClean="0"/>
              <a:t>13/03/2020</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52AAA26-3B14-4304-99DA-299533A68EC2}"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85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google.co.uk/url?sa=i&amp;rct=j&amp;q=&amp;esrc=s&amp;source=images&amp;cd=&amp;ved=2ahUKEwjSzuSJ0dLjAhXSxIUKHeGyAlMQjRx6BAgBEAQ&amp;url=http%3A%2F%2Fwww.susquehannalife.com%2F2015%2F08%2F29%2F83967%2Fday-trips-walking-pennsylvania-labyrinths&amp;psig=AOvVaw0NhpeIJ-oZ8XJBM_xQBumf&amp;ust=156423216479554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ov.uk/apply-apprenticeship"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v.uk/" TargetMode="External"/><Relationship Id="rId2" Type="http://schemas.openxmlformats.org/officeDocument/2006/relationships/hyperlink" Target="http://www.indeed.com/"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gov.uk/apply-apprenticeship" TargetMode="External"/><Relationship Id="rId7" Type="http://schemas.openxmlformats.org/officeDocument/2006/relationships/image" Target="../media/image71.png"/><Relationship Id="rId2" Type="http://schemas.openxmlformats.org/officeDocument/2006/relationships/hyperlink" Target="https://www.notgoingtouni.co.uk/" TargetMode="External"/><Relationship Id="rId1" Type="http://schemas.openxmlformats.org/officeDocument/2006/relationships/slideLayout" Target="../slideLayouts/slideLayout2.xml"/><Relationship Id="rId6" Type="http://schemas.openxmlformats.org/officeDocument/2006/relationships/hyperlink" Target="https://kudos.cascaid.co.uk/#/" TargetMode="External"/><Relationship Id="rId5" Type="http://schemas.openxmlformats.org/officeDocument/2006/relationships/hyperlink" Target="https://www.indeed.co.uk/" TargetMode="External"/><Relationship Id="rId4" Type="http://schemas.openxmlformats.org/officeDocument/2006/relationships/hyperlink" Target="https://www.gov.uk/find-a-job"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gif"/><Relationship Id="rId18" Type="http://schemas.openxmlformats.org/officeDocument/2006/relationships/image" Target="../media/image43.png"/><Relationship Id="rId26" Type="http://schemas.openxmlformats.org/officeDocument/2006/relationships/image" Target="../media/image51.jpeg"/><Relationship Id="rId3" Type="http://schemas.openxmlformats.org/officeDocument/2006/relationships/image" Target="../media/image28.jpeg"/><Relationship Id="rId21" Type="http://schemas.openxmlformats.org/officeDocument/2006/relationships/image" Target="../media/image46.jpe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jpg"/><Relationship Id="rId25" Type="http://schemas.openxmlformats.org/officeDocument/2006/relationships/image" Target="../media/image50.png"/><Relationship Id="rId2" Type="http://schemas.openxmlformats.org/officeDocument/2006/relationships/image" Target="../media/image27.jpeg"/><Relationship Id="rId16" Type="http://schemas.openxmlformats.org/officeDocument/2006/relationships/image" Target="../media/image41.png"/><Relationship Id="rId20"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jpeg"/><Relationship Id="rId24" Type="http://schemas.openxmlformats.org/officeDocument/2006/relationships/image" Target="../media/image49.jpe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jpeg"/><Relationship Id="rId10" Type="http://schemas.openxmlformats.org/officeDocument/2006/relationships/image" Target="../media/image35.png"/><Relationship Id="rId19" Type="http://schemas.openxmlformats.org/officeDocument/2006/relationships/image" Target="../media/image44.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apprenticeships@loucoll.ac.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25E7B2-BF8A-4E20-9518-90A9320997A9}"/>
              </a:ext>
            </a:extLst>
          </p:cNvPr>
          <p:cNvSpPr>
            <a:spLocks noGrp="1"/>
          </p:cNvSpPr>
          <p:nvPr>
            <p:ph type="title"/>
          </p:nvPr>
        </p:nvSpPr>
        <p:spPr/>
        <p:txBody>
          <a:bodyPr>
            <a:normAutofit/>
          </a:bodyPr>
          <a:lstStyle/>
          <a:p>
            <a:pPr algn="ctr"/>
            <a:r>
              <a:rPr lang="en-GB" sz="3500" b="1" dirty="0"/>
              <a:t>Careers &amp; Progression</a:t>
            </a:r>
            <a:br>
              <a:rPr lang="en-GB" sz="3500" b="1" dirty="0"/>
            </a:br>
            <a:r>
              <a:rPr lang="en-GB" sz="3500" b="1" dirty="0"/>
              <a:t>L3 Games Development</a:t>
            </a:r>
          </a:p>
        </p:txBody>
      </p:sp>
      <p:pic>
        <p:nvPicPr>
          <p:cNvPr id="4" name="Picture 3" descr="https://scontent-lhr3-1.xx.fbcdn.net/v/t1.0-1/p200x200/20915308_10154962293803099_6652159904028005679_n.jpg?_nc_cat=0&amp;oh=5e86f885cf85d3da6e6bc6498de3c673&amp;oe=5BE8A1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5680" y="5262405"/>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labyrinth">
            <a:hlinkClick r:id="rId4"/>
            <a:extLst>
              <a:ext uri="{FF2B5EF4-FFF2-40B4-BE49-F238E27FC236}">
                <a16:creationId xmlns:a16="http://schemas.microsoft.com/office/drawing/2014/main" id="{EFFBA797-4081-4D64-827E-6B6CAD43C73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651281" y="2246490"/>
            <a:ext cx="4950398" cy="370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12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b="1" dirty="0">
                <a:solidFill>
                  <a:srgbClr val="FF9933"/>
                </a:solidFill>
                <a:latin typeface="+mn-lt"/>
              </a:rPr>
              <a:t>Or to find </a:t>
            </a:r>
            <a:r>
              <a:rPr lang="en-GB" b="1" u="sng" dirty="0">
                <a:solidFill>
                  <a:srgbClr val="FF9933"/>
                </a:solidFill>
                <a:latin typeface="+mn-lt"/>
              </a:rPr>
              <a:t>all</a:t>
            </a:r>
            <a:r>
              <a:rPr lang="en-GB" b="1" dirty="0">
                <a:solidFill>
                  <a:srgbClr val="FF9933"/>
                </a:solidFill>
                <a:latin typeface="+mn-lt"/>
              </a:rPr>
              <a:t> current apprenticeship vacancies…</a:t>
            </a:r>
          </a:p>
        </p:txBody>
      </p:sp>
      <p:sp>
        <p:nvSpPr>
          <p:cNvPr id="6" name="TextBox 5"/>
          <p:cNvSpPr txBox="1"/>
          <p:nvPr/>
        </p:nvSpPr>
        <p:spPr>
          <a:xfrm>
            <a:off x="6595361" y="2986323"/>
            <a:ext cx="5215638" cy="2154436"/>
          </a:xfrm>
          <a:prstGeom prst="rect">
            <a:avLst/>
          </a:prstGeom>
          <a:noFill/>
        </p:spPr>
        <p:txBody>
          <a:bodyPr wrap="square" rtlCol="0">
            <a:spAutoFit/>
          </a:bodyPr>
          <a:lstStyle/>
          <a:p>
            <a:pPr algn="ctr"/>
            <a:r>
              <a:rPr lang="en-GB" sz="2400" b="1" dirty="0"/>
              <a:t>Type ‘Find</a:t>
            </a:r>
            <a:r>
              <a:rPr lang="en-GB" sz="3200" b="1" dirty="0"/>
              <a:t> </a:t>
            </a:r>
            <a:r>
              <a:rPr lang="en-GB" sz="2400" b="1" dirty="0"/>
              <a:t>an Apprenticeship’ into your search engine or go straight to </a:t>
            </a:r>
            <a:r>
              <a:rPr lang="en-GB" sz="2400" b="1" dirty="0">
                <a:hlinkClick r:id="rId2"/>
              </a:rPr>
              <a:t>www.gov.uk/apply-apprenticeship</a:t>
            </a:r>
            <a:endParaRPr lang="en-GB" sz="2400" b="1" dirty="0"/>
          </a:p>
          <a:p>
            <a:pPr algn="ctr"/>
            <a:endParaRPr lang="en-GB" b="1" dirty="0"/>
          </a:p>
          <a:p>
            <a:pPr algn="ctr"/>
            <a:endParaRPr lang="en-GB" b="1" dirty="0"/>
          </a:p>
          <a:p>
            <a:pPr algn="ctr"/>
            <a:endParaRPr lang="en-GB" b="1" dirty="0"/>
          </a:p>
        </p:txBody>
      </p:sp>
      <p:pic>
        <p:nvPicPr>
          <p:cNvPr id="5" name="Picture 4"/>
          <p:cNvPicPr>
            <a:picLocks noChangeAspect="1"/>
          </p:cNvPicPr>
          <p:nvPr/>
        </p:nvPicPr>
        <p:blipFill>
          <a:blip r:embed="rId3"/>
          <a:stretch>
            <a:fillRect/>
          </a:stretch>
        </p:blipFill>
        <p:spPr>
          <a:xfrm>
            <a:off x="0" y="5724525"/>
            <a:ext cx="12192000" cy="1133475"/>
          </a:xfrm>
          <a:prstGeom prst="rect">
            <a:avLst/>
          </a:prstGeom>
        </p:spPr>
      </p:pic>
      <p:pic>
        <p:nvPicPr>
          <p:cNvPr id="10" name="Picture 9"/>
          <p:cNvPicPr>
            <a:picLocks noChangeAspect="1"/>
          </p:cNvPicPr>
          <p:nvPr/>
        </p:nvPicPr>
        <p:blipFill>
          <a:blip r:embed="rId4"/>
          <a:stretch>
            <a:fillRect/>
          </a:stretch>
        </p:blipFill>
        <p:spPr>
          <a:xfrm>
            <a:off x="798271" y="1747082"/>
            <a:ext cx="5797090" cy="3977443"/>
          </a:xfrm>
          <a:prstGeom prst="rect">
            <a:avLst/>
          </a:prstGeom>
        </p:spPr>
      </p:pic>
      <p:sp>
        <p:nvSpPr>
          <p:cNvPr id="9" name="Oval 8"/>
          <p:cNvSpPr/>
          <p:nvPr/>
        </p:nvSpPr>
        <p:spPr>
          <a:xfrm>
            <a:off x="4919134" y="2037387"/>
            <a:ext cx="1261533" cy="47413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830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9933"/>
                </a:solidFill>
                <a:latin typeface="+mn-lt"/>
              </a:rPr>
              <a:t>Creating an account on GOV.UK</a:t>
            </a:r>
            <a:endParaRPr lang="en-GB" b="1" dirty="0">
              <a:latin typeface="+mn-lt"/>
            </a:endParaRPr>
          </a:p>
        </p:txBody>
      </p:sp>
      <p:pic>
        <p:nvPicPr>
          <p:cNvPr id="5" name="Content Placeholder 4"/>
          <p:cNvPicPr>
            <a:picLocks noGrp="1" noChangeAspect="1"/>
          </p:cNvPicPr>
          <p:nvPr>
            <p:ph idx="1"/>
          </p:nvPr>
        </p:nvPicPr>
        <p:blipFill>
          <a:blip r:embed="rId2"/>
          <a:stretch>
            <a:fillRect/>
          </a:stretch>
        </p:blipFill>
        <p:spPr>
          <a:xfrm>
            <a:off x="431383" y="1815421"/>
            <a:ext cx="5797090" cy="4017006"/>
          </a:xfrm>
          <a:prstGeom prst="rect">
            <a:avLst/>
          </a:prstGeom>
        </p:spPr>
      </p:pic>
      <p:pic>
        <p:nvPicPr>
          <p:cNvPr id="4" name="Picture 3"/>
          <p:cNvPicPr>
            <a:picLocks noChangeAspect="1"/>
          </p:cNvPicPr>
          <p:nvPr/>
        </p:nvPicPr>
        <p:blipFill>
          <a:blip r:embed="rId3"/>
          <a:stretch>
            <a:fillRect/>
          </a:stretch>
        </p:blipFill>
        <p:spPr>
          <a:xfrm>
            <a:off x="0" y="5724525"/>
            <a:ext cx="12192000" cy="1133475"/>
          </a:xfrm>
          <a:prstGeom prst="rect">
            <a:avLst/>
          </a:prstGeom>
        </p:spPr>
      </p:pic>
      <p:sp>
        <p:nvSpPr>
          <p:cNvPr id="8" name="TextBox 7"/>
          <p:cNvSpPr txBox="1"/>
          <p:nvPr/>
        </p:nvSpPr>
        <p:spPr>
          <a:xfrm>
            <a:off x="6138162" y="1991286"/>
            <a:ext cx="5215638" cy="3600986"/>
          </a:xfrm>
          <a:prstGeom prst="rect">
            <a:avLst/>
          </a:prstGeom>
          <a:noFill/>
        </p:spPr>
        <p:txBody>
          <a:bodyPr wrap="square" rtlCol="0">
            <a:spAutoFit/>
          </a:bodyPr>
          <a:lstStyle/>
          <a:p>
            <a:pPr algn="ctr"/>
            <a:r>
              <a:rPr lang="en-GB" sz="2400" b="1" dirty="0"/>
              <a:t>Complete the form with your details– it will take a few minutes. </a:t>
            </a:r>
          </a:p>
          <a:p>
            <a:pPr algn="ctr"/>
            <a:r>
              <a:rPr lang="en-GB" sz="2400" b="1" dirty="0"/>
              <a:t>When you are finished, click</a:t>
            </a:r>
          </a:p>
          <a:p>
            <a:pPr algn="ctr"/>
            <a:endParaRPr lang="en-GB" sz="2400" b="1" dirty="0"/>
          </a:p>
          <a:p>
            <a:pPr algn="ctr"/>
            <a:endParaRPr lang="en-GB" sz="2400" b="1" dirty="0"/>
          </a:p>
          <a:p>
            <a:pPr algn="ctr"/>
            <a:endParaRPr lang="en-GB" sz="2400" b="1" dirty="0"/>
          </a:p>
          <a:p>
            <a:pPr algn="ctr"/>
            <a:r>
              <a:rPr lang="en-GB" sz="2400" b="1" dirty="0"/>
              <a:t>You will receive an email to activate your account to complete the process.</a:t>
            </a:r>
          </a:p>
          <a:p>
            <a:pPr algn="ctr"/>
            <a:endParaRPr lang="en-GB" b="1" dirty="0"/>
          </a:p>
          <a:p>
            <a:pPr algn="ctr"/>
            <a:endParaRPr lang="en-GB" b="1" dirty="0"/>
          </a:p>
        </p:txBody>
      </p:sp>
      <p:pic>
        <p:nvPicPr>
          <p:cNvPr id="9" name="Picture 8"/>
          <p:cNvPicPr>
            <a:picLocks noChangeAspect="1"/>
          </p:cNvPicPr>
          <p:nvPr/>
        </p:nvPicPr>
        <p:blipFill>
          <a:blip r:embed="rId4"/>
          <a:stretch>
            <a:fillRect/>
          </a:stretch>
        </p:blipFill>
        <p:spPr>
          <a:xfrm>
            <a:off x="7679677" y="3250276"/>
            <a:ext cx="2057905" cy="845604"/>
          </a:xfrm>
          <a:prstGeom prst="rect">
            <a:avLst/>
          </a:prstGeom>
        </p:spPr>
      </p:pic>
      <p:sp>
        <p:nvSpPr>
          <p:cNvPr id="10" name="Oval 9"/>
          <p:cNvSpPr/>
          <p:nvPr/>
        </p:nvSpPr>
        <p:spPr>
          <a:xfrm>
            <a:off x="7758115" y="3309897"/>
            <a:ext cx="1858384" cy="726362"/>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46713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9933"/>
                </a:solidFill>
                <a:latin typeface="+mn-lt"/>
              </a:rPr>
              <a:t>Searching on GOV.UK</a:t>
            </a:r>
            <a:endParaRPr lang="en-GB" dirty="0">
              <a:latin typeface="+mn-lt"/>
            </a:endParaRPr>
          </a:p>
        </p:txBody>
      </p:sp>
      <p:pic>
        <p:nvPicPr>
          <p:cNvPr id="5" name="Content Placeholder 4"/>
          <p:cNvPicPr>
            <a:picLocks noGrp="1" noChangeAspect="1"/>
          </p:cNvPicPr>
          <p:nvPr>
            <p:ph idx="1"/>
          </p:nvPr>
        </p:nvPicPr>
        <p:blipFill>
          <a:blip r:embed="rId2"/>
          <a:stretch>
            <a:fillRect/>
          </a:stretch>
        </p:blipFill>
        <p:spPr>
          <a:xfrm>
            <a:off x="462425" y="1752764"/>
            <a:ext cx="6188381" cy="4104091"/>
          </a:xfrm>
          <a:prstGeom prst="rect">
            <a:avLst/>
          </a:prstGeom>
        </p:spPr>
      </p:pic>
      <p:pic>
        <p:nvPicPr>
          <p:cNvPr id="4" name="Picture 3"/>
          <p:cNvPicPr>
            <a:picLocks noChangeAspect="1"/>
          </p:cNvPicPr>
          <p:nvPr/>
        </p:nvPicPr>
        <p:blipFill>
          <a:blip r:embed="rId3"/>
          <a:stretch>
            <a:fillRect/>
          </a:stretch>
        </p:blipFill>
        <p:spPr>
          <a:xfrm>
            <a:off x="0" y="5724525"/>
            <a:ext cx="12192000" cy="1133475"/>
          </a:xfrm>
          <a:prstGeom prst="rect">
            <a:avLst/>
          </a:prstGeom>
        </p:spPr>
      </p:pic>
      <p:sp>
        <p:nvSpPr>
          <p:cNvPr id="6" name="Rectangle 5"/>
          <p:cNvSpPr/>
          <p:nvPr/>
        </p:nvSpPr>
        <p:spPr>
          <a:xfrm>
            <a:off x="7406182" y="1764670"/>
            <a:ext cx="3793375" cy="2123658"/>
          </a:xfrm>
          <a:prstGeom prst="rect">
            <a:avLst/>
          </a:prstGeom>
        </p:spPr>
        <p:txBody>
          <a:bodyPr wrap="square">
            <a:spAutoFit/>
          </a:bodyPr>
          <a:lstStyle/>
          <a:p>
            <a:pPr algn="ctr"/>
            <a:r>
              <a:rPr lang="en-GB" sz="2400" b="1" dirty="0"/>
              <a:t>You can search by</a:t>
            </a:r>
          </a:p>
          <a:p>
            <a:pPr marL="285750" indent="-285750" algn="ctr">
              <a:buFont typeface="Arial" panose="020B0604020202020204" pitchFamily="34" charset="0"/>
              <a:buChar char="•"/>
            </a:pPr>
            <a:r>
              <a:rPr lang="en-GB" sz="2400" b="1" dirty="0"/>
              <a:t>Key Words</a:t>
            </a:r>
          </a:p>
          <a:p>
            <a:pPr marL="285750" indent="-285750" algn="ctr">
              <a:buFont typeface="Arial" panose="020B0604020202020204" pitchFamily="34" charset="0"/>
              <a:buChar char="•"/>
            </a:pPr>
            <a:r>
              <a:rPr lang="en-GB" sz="2400" b="1" dirty="0"/>
              <a:t>Location</a:t>
            </a:r>
          </a:p>
          <a:p>
            <a:pPr marL="285750" indent="-285750" algn="ctr">
              <a:buFont typeface="Arial" panose="020B0604020202020204" pitchFamily="34" charset="0"/>
              <a:buChar char="•"/>
            </a:pPr>
            <a:r>
              <a:rPr lang="en-GB" sz="2400" b="1" dirty="0"/>
              <a:t>Apprenticeship Level</a:t>
            </a:r>
          </a:p>
          <a:p>
            <a:pPr marL="285750" indent="-285750" algn="ctr">
              <a:buFont typeface="Arial" panose="020B0604020202020204" pitchFamily="34" charset="0"/>
              <a:buChar char="•"/>
            </a:pPr>
            <a:endParaRPr lang="en-GB" b="1" dirty="0"/>
          </a:p>
          <a:p>
            <a:pPr algn="ctr"/>
            <a:endParaRPr lang="en-GB" b="1" dirty="0"/>
          </a:p>
        </p:txBody>
      </p:sp>
      <p:sp>
        <p:nvSpPr>
          <p:cNvPr id="7" name="TextBox 6"/>
          <p:cNvSpPr txBox="1"/>
          <p:nvPr/>
        </p:nvSpPr>
        <p:spPr>
          <a:xfrm>
            <a:off x="7568280" y="3522940"/>
            <a:ext cx="3697778" cy="1569660"/>
          </a:xfrm>
          <a:prstGeom prst="rect">
            <a:avLst/>
          </a:prstGeom>
          <a:noFill/>
        </p:spPr>
        <p:txBody>
          <a:bodyPr wrap="square" rtlCol="0">
            <a:spAutoFit/>
          </a:bodyPr>
          <a:lstStyle/>
          <a:p>
            <a:pPr algn="ctr"/>
            <a:r>
              <a:rPr lang="en-GB" sz="2400" b="1" dirty="0"/>
              <a:t>Click on ‘Receive alerts for this search’ to keep up to date with the latest vacancies!</a:t>
            </a:r>
          </a:p>
        </p:txBody>
      </p:sp>
      <p:sp>
        <p:nvSpPr>
          <p:cNvPr id="8" name="Oval 7"/>
          <p:cNvSpPr/>
          <p:nvPr/>
        </p:nvSpPr>
        <p:spPr>
          <a:xfrm>
            <a:off x="2072639" y="2128058"/>
            <a:ext cx="1302328" cy="648392"/>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0131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Employment</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GB" dirty="0">
                <a:latin typeface="Arial" panose="020B0604020202020204" pitchFamily="34" charset="0"/>
                <a:cs typeface="Arial" panose="020B0604020202020204" pitchFamily="34" charset="0"/>
              </a:rPr>
              <a:t>If part-time, this could fit around your College timetable or you could work at the weekends/evenings</a:t>
            </a:r>
          </a:p>
          <a:p>
            <a:pPr>
              <a:buFont typeface="Wingdings" panose="05000000000000000000" pitchFamily="2" charset="2"/>
              <a:buChar char="§"/>
            </a:pPr>
            <a:r>
              <a:rPr lang="en-GB" dirty="0">
                <a:latin typeface="Arial" panose="020B0604020202020204" pitchFamily="34" charset="0"/>
                <a:cs typeface="Arial" panose="020B0604020202020204" pitchFamily="34" charset="0"/>
              </a:rPr>
              <a:t>Could lead to a full-time job/apprenticeship</a:t>
            </a:r>
          </a:p>
          <a:p>
            <a:pPr>
              <a:buFont typeface="Wingdings" panose="05000000000000000000" pitchFamily="2" charset="2"/>
              <a:buChar char="§"/>
            </a:pPr>
            <a:r>
              <a:rPr lang="en-GB" dirty="0">
                <a:latin typeface="Arial" panose="020B0604020202020204" pitchFamily="34" charset="0"/>
                <a:cs typeface="Arial" panose="020B0604020202020204" pitchFamily="34" charset="0"/>
              </a:rPr>
              <a:t>Will look good on your CV to have experience of a paid job as well as your work placement</a:t>
            </a:r>
          </a:p>
          <a:p>
            <a:pPr>
              <a:buFont typeface="Wingdings" panose="05000000000000000000" pitchFamily="2" charset="2"/>
              <a:buChar char="§"/>
            </a:pPr>
            <a:r>
              <a:rPr lang="en-GB" dirty="0">
                <a:latin typeface="Arial" panose="020B0604020202020204" pitchFamily="34" charset="0"/>
                <a:cs typeface="Arial" panose="020B0604020202020204" pitchFamily="34" charset="0"/>
              </a:rPr>
              <a:t>Gain valuable transferable work skills and/or develop existing ones</a:t>
            </a:r>
          </a:p>
          <a:p>
            <a:pPr>
              <a:buFont typeface="Wingdings" panose="05000000000000000000" pitchFamily="2" charset="2"/>
              <a:buChar char="§"/>
            </a:pPr>
            <a:r>
              <a:rPr lang="en-GB" dirty="0">
                <a:latin typeface="Arial" panose="020B0604020202020204" pitchFamily="34" charset="0"/>
                <a:cs typeface="Arial" panose="020B0604020202020204" pitchFamily="34" charset="0"/>
              </a:rPr>
              <a:t>Your work placement could lead to a part-time job/apprenticeship</a:t>
            </a:r>
          </a:p>
          <a:p>
            <a:pPr>
              <a:buFont typeface="Wingdings" panose="05000000000000000000" pitchFamily="2" charset="2"/>
              <a:buChar char="§"/>
            </a:pPr>
            <a:r>
              <a:rPr lang="en-GB" dirty="0">
                <a:latin typeface="Arial" panose="020B0604020202020204" pitchFamily="34" charset="0"/>
                <a:cs typeface="Arial" panose="020B0604020202020204" pitchFamily="34" charset="0"/>
              </a:rPr>
              <a:t>Create and account and up-load your CV to </a:t>
            </a:r>
            <a:r>
              <a:rPr lang="en-GB" dirty="0">
                <a:latin typeface="Arial" panose="020B0604020202020204" pitchFamily="34" charset="0"/>
                <a:cs typeface="Arial" panose="020B0604020202020204" pitchFamily="34" charset="0"/>
                <a:hlinkClick r:id="rId2"/>
              </a:rPr>
              <a:t>www.Indeed.com</a:t>
            </a:r>
            <a:r>
              <a:rPr lang="en-GB" dirty="0">
                <a:latin typeface="Arial" panose="020B0604020202020204" pitchFamily="34" charset="0"/>
                <a:cs typeface="Arial" panose="020B0604020202020204" pitchFamily="34" charset="0"/>
              </a:rPr>
              <a:t>  and </a:t>
            </a:r>
            <a:r>
              <a:rPr lang="en-GB" dirty="0">
                <a:latin typeface="Arial" panose="020B0604020202020204" pitchFamily="34" charset="0"/>
                <a:cs typeface="Arial" panose="020B0604020202020204" pitchFamily="34" charset="0"/>
                <a:hlinkClick r:id="rId3"/>
              </a:rPr>
              <a:t>www.Gov.UK</a:t>
            </a:r>
            <a:r>
              <a:rPr lang="en-GB" dirty="0">
                <a:latin typeface="Arial" panose="020B0604020202020204" pitchFamily="34" charset="0"/>
                <a:cs typeface="Arial" panose="020B0604020202020204" pitchFamily="34" charset="0"/>
              </a:rPr>
              <a:t>  Job Vacancies</a:t>
            </a:r>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pic>
        <p:nvPicPr>
          <p:cNvPr id="4" name="Picture 3" descr="https://scontent-lhr3-1.xx.fbcdn.net/v/t1.0-1/p200x200/20915308_10154962293803099_6652159904028005679_n.jpg?_nc_cat=0&amp;oh=5e86f885cf85d3da6e6bc6498de3c673&amp;oe=5BE8A162">
            <a:extLst>
              <a:ext uri="{FF2B5EF4-FFF2-40B4-BE49-F238E27FC236}">
                <a16:creationId xmlns:a16="http://schemas.microsoft.com/office/drawing/2014/main" id="{9B07D684-C6DF-4ACE-8315-B00BF5BBE7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5680" y="5262405"/>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CA056D-A972-455C-A4D9-DD4D9FE25CF5}"/>
              </a:ext>
            </a:extLst>
          </p:cNvPr>
          <p:cNvPicPr>
            <a:picLocks noChangeAspect="1"/>
          </p:cNvPicPr>
          <p:nvPr/>
        </p:nvPicPr>
        <p:blipFill>
          <a:blip r:embed="rId5"/>
          <a:stretch>
            <a:fillRect/>
          </a:stretch>
        </p:blipFill>
        <p:spPr>
          <a:xfrm>
            <a:off x="7088187" y="178229"/>
            <a:ext cx="3705225" cy="1476375"/>
          </a:xfrm>
          <a:prstGeom prst="rect">
            <a:avLst/>
          </a:prstGeom>
        </p:spPr>
      </p:pic>
    </p:spTree>
    <p:extLst>
      <p:ext uri="{BB962C8B-B14F-4D97-AF65-F5344CB8AC3E}">
        <p14:creationId xmlns:p14="http://schemas.microsoft.com/office/powerpoint/2010/main" val="380880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9289" y="270904"/>
            <a:ext cx="10515600" cy="706438"/>
          </a:xfrm>
        </p:spPr>
        <p:txBody>
          <a:bodyPr>
            <a:normAutofit fontScale="90000"/>
          </a:bodyPr>
          <a:lstStyle/>
          <a:p>
            <a:r>
              <a:rPr lang="en-GB" dirty="0">
                <a:latin typeface="Arial" panose="020B0604020202020204" pitchFamily="34" charset="0"/>
                <a:cs typeface="Arial" panose="020B0604020202020204" pitchFamily="34" charset="0"/>
              </a:rPr>
              <a:t>Computer Games Designer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643466" y="1071563"/>
            <a:ext cx="10515600" cy="5272087"/>
          </a:xfrm>
        </p:spPr>
        <p:txBody>
          <a:bodyPr>
            <a:normAutofit lnSpcReduction="10000"/>
          </a:bodyPr>
          <a:lstStyle/>
          <a:p>
            <a:pPr marL="0" indent="0">
              <a:buNone/>
            </a:pPr>
            <a:r>
              <a:rPr lang="en-GB" dirty="0"/>
              <a:t>If you are creative, and love computer games, then maybe you should think about entering the exciting world of Computer Games Development?</a:t>
            </a:r>
          </a:p>
          <a:p>
            <a:pPr marL="0" indent="0">
              <a:buNone/>
            </a:pPr>
            <a:r>
              <a:rPr lang="en-GB" dirty="0"/>
              <a:t>The computer games industry is one of the fastest growing areas of the entertainment industry. There are currently 1902 computer games companies operating in the UK (A Map of the UK Games Industry - NESTA). </a:t>
            </a:r>
          </a:p>
          <a:p>
            <a:pPr marL="0" indent="0">
              <a:buNone/>
            </a:pPr>
            <a:r>
              <a:rPr lang="en-GB" dirty="0"/>
              <a:t>However, it is very hard to become a Computer Games Designer, as 95% of these companies are small businesses, who employ a small number of people, and so opportunities are rare. </a:t>
            </a:r>
          </a:p>
          <a:p>
            <a:pPr marL="0" indent="0">
              <a:buNone/>
            </a:pPr>
            <a:r>
              <a:rPr lang="en-GB" dirty="0"/>
              <a:t>If you really want to become a Computer Games Designer, then you should think about getting relevant experience in another industry first. This will give you a great advantage, when game design opportunities do appear.</a:t>
            </a:r>
          </a:p>
          <a:p>
            <a:pPr marL="0" indent="0">
              <a:buNone/>
            </a:pPr>
            <a:r>
              <a:rPr lang="en-GB" dirty="0"/>
              <a:t>As a Computer Games Designer you will create ideas for computer games and apps, and help to decide the way they look and play.</a:t>
            </a:r>
          </a:p>
          <a:p>
            <a:pPr marL="0" indent="0">
              <a:buNone/>
            </a:pPr>
            <a:r>
              <a:rPr lang="en-GB" dirty="0"/>
              <a:t>Computer games designers work in a team, which also includes Graphic Artists, Writers, Musicians and Developers.</a:t>
            </a:r>
          </a:p>
          <a:p>
            <a:pPr marL="0" indent="0">
              <a:buNone/>
            </a:pPr>
            <a:r>
              <a:rPr lang="en-GB" dirty="0"/>
              <a:t>This career could involve working for an agency.</a:t>
            </a:r>
          </a:p>
        </p:txBody>
      </p:sp>
      <p:pic>
        <p:nvPicPr>
          <p:cNvPr id="5" name="Picture 4"/>
          <p:cNvPicPr/>
          <p:nvPr/>
        </p:nvPicPr>
        <p:blipFill rotWithShape="1">
          <a:blip r:embed="rId2"/>
          <a:srcRect l="57682" t="38918" r="28760" b="45315"/>
          <a:stretch/>
        </p:blipFill>
        <p:spPr bwMode="auto">
          <a:xfrm>
            <a:off x="8579556" y="5323442"/>
            <a:ext cx="1979840" cy="9259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0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8977" y="306579"/>
            <a:ext cx="10515600" cy="706438"/>
          </a:xfrm>
        </p:spPr>
        <p:txBody>
          <a:bodyPr>
            <a:normAutofit fontScale="90000"/>
          </a:bodyPr>
          <a:lstStyle/>
          <a:p>
            <a:r>
              <a:rPr lang="en-GB" dirty="0">
                <a:latin typeface="Arial" panose="020B0604020202020204" pitchFamily="34" charset="0"/>
                <a:cs typeface="Arial" panose="020B0604020202020204" pitchFamily="34" charset="0"/>
              </a:rPr>
              <a:t>Computer Games Developer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428977" y="1071563"/>
            <a:ext cx="10515600" cy="5400675"/>
          </a:xfrm>
        </p:spPr>
        <p:txBody>
          <a:bodyPr>
            <a:normAutofit/>
          </a:bodyPr>
          <a:lstStyle/>
          <a:p>
            <a:pPr marL="0" indent="0">
              <a:buNone/>
            </a:pPr>
            <a:r>
              <a:rPr lang="en-GB" dirty="0">
                <a:latin typeface="Arial" panose="020B0604020202020204" pitchFamily="34" charset="0"/>
                <a:cs typeface="Arial" panose="020B0604020202020204" pitchFamily="34" charset="0"/>
              </a:rPr>
              <a:t>If you are creative, and love computer games, then maybe you should think about entering the exciting world of Computer Games Development?</a:t>
            </a:r>
          </a:p>
          <a:p>
            <a:pPr marL="0" indent="0">
              <a:buNone/>
            </a:pPr>
            <a:r>
              <a:rPr lang="en-GB" dirty="0">
                <a:latin typeface="Arial" panose="020B0604020202020204" pitchFamily="34" charset="0"/>
                <a:cs typeface="Arial" panose="020B0604020202020204" pitchFamily="34" charset="0"/>
              </a:rPr>
              <a:t>The computer games industry is one of the fastest growing areas of the entertainment industry. </a:t>
            </a:r>
          </a:p>
          <a:p>
            <a:pPr marL="0" indent="0">
              <a:buNone/>
            </a:pPr>
            <a:r>
              <a:rPr lang="en-GB" dirty="0">
                <a:latin typeface="Arial" panose="020B0604020202020204" pitchFamily="34" charset="0"/>
                <a:cs typeface="Arial" panose="020B0604020202020204" pitchFamily="34" charset="0"/>
              </a:rPr>
              <a:t>However, it is very hard to become a Computer Games Developer, as a large amount of these companies are small businesses, who employ a small number of people, and so opportunities are rare. </a:t>
            </a:r>
          </a:p>
          <a:p>
            <a:pPr marL="0" indent="0">
              <a:buNone/>
            </a:pPr>
            <a:r>
              <a:rPr lang="en-GB" dirty="0">
                <a:latin typeface="Arial" panose="020B0604020202020204" pitchFamily="34" charset="0"/>
                <a:cs typeface="Arial" panose="020B0604020202020204" pitchFamily="34" charset="0"/>
              </a:rPr>
              <a:t>If you really want to become a Computer Games Developer, then you should think about getting relevant experience in another industry first. This will give you a great advantage, when gaming opportunities do appear.</a:t>
            </a:r>
          </a:p>
          <a:p>
            <a:pPr marL="0" indent="0">
              <a:buNone/>
            </a:pPr>
            <a:r>
              <a:rPr lang="en-GB" dirty="0">
                <a:latin typeface="Arial" panose="020B0604020202020204" pitchFamily="34" charset="0"/>
                <a:cs typeface="Arial" panose="020B0604020202020204" pitchFamily="34" charset="0"/>
              </a:rPr>
              <a:t>As a Computer Games Developer, you will work on programming games for PCs, games consoles, the internet and mobile phones.</a:t>
            </a:r>
          </a:p>
          <a:p>
            <a:pPr marL="0" indent="0">
              <a:buNone/>
            </a:pPr>
            <a:r>
              <a:rPr lang="en-GB" dirty="0">
                <a:latin typeface="Arial" panose="020B0604020202020204" pitchFamily="34" charset="0"/>
                <a:cs typeface="Arial" panose="020B0604020202020204" pitchFamily="34" charset="0"/>
              </a:rPr>
              <a:t>Usually you would be working within a team of Developers, working on one particular aspect of the game.</a:t>
            </a:r>
          </a:p>
          <a:p>
            <a:pPr marL="0" indent="0">
              <a:buNone/>
            </a:pPr>
            <a:r>
              <a:rPr lang="en-GB" dirty="0">
                <a:latin typeface="Arial" panose="020B0604020202020204" pitchFamily="34" charset="0"/>
                <a:cs typeface="Arial" panose="020B0604020202020204" pitchFamily="34" charset="0"/>
              </a:rPr>
              <a:t>This career could include working for an agency.</a:t>
            </a:r>
          </a:p>
        </p:txBody>
      </p:sp>
      <p:pic>
        <p:nvPicPr>
          <p:cNvPr id="5" name="Picture 4"/>
          <p:cNvPicPr/>
          <p:nvPr/>
        </p:nvPicPr>
        <p:blipFill rotWithShape="1">
          <a:blip r:embed="rId2"/>
          <a:srcRect l="29181" t="71021" r="57467" b="13504"/>
          <a:stretch/>
        </p:blipFill>
        <p:spPr bwMode="auto">
          <a:xfrm>
            <a:off x="10108790" y="35091"/>
            <a:ext cx="1936085" cy="1033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339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481D-B304-404F-953F-F30DA01E5BC8}"/>
              </a:ext>
            </a:extLst>
          </p:cNvPr>
          <p:cNvSpPr>
            <a:spLocks noGrp="1"/>
          </p:cNvSpPr>
          <p:nvPr>
            <p:ph type="title" idx="4294967295"/>
          </p:nvPr>
        </p:nvSpPr>
        <p:spPr>
          <a:xfrm>
            <a:off x="721240" y="0"/>
            <a:ext cx="10058400" cy="1450975"/>
          </a:xfrm>
        </p:spPr>
        <p:txBody>
          <a:bodyPr/>
          <a:lstStyle/>
          <a:p>
            <a:r>
              <a:rPr lang="en-GB" dirty="0">
                <a:latin typeface="Arial" panose="020B0604020202020204" pitchFamily="34" charset="0"/>
                <a:cs typeface="Arial" panose="020B0604020202020204" pitchFamily="34" charset="0"/>
              </a:rPr>
              <a:t>Computer Games Writer</a:t>
            </a:r>
            <a:endParaRPr lang="en-GB" dirty="0"/>
          </a:p>
        </p:txBody>
      </p:sp>
      <p:pic>
        <p:nvPicPr>
          <p:cNvPr id="4" name="Content Placeholder 3">
            <a:extLst>
              <a:ext uri="{FF2B5EF4-FFF2-40B4-BE49-F238E27FC236}">
                <a16:creationId xmlns:a16="http://schemas.microsoft.com/office/drawing/2014/main" id="{4DA91D8C-6065-4DEE-A166-758B82CD24DC}"/>
              </a:ext>
            </a:extLst>
          </p:cNvPr>
          <p:cNvPicPr>
            <a:picLocks noGrp="1" noChangeAspect="1"/>
          </p:cNvPicPr>
          <p:nvPr>
            <p:ph idx="4294967295"/>
          </p:nvPr>
        </p:nvPicPr>
        <p:blipFill>
          <a:blip r:embed="rId2"/>
          <a:stretch>
            <a:fillRect/>
          </a:stretch>
        </p:blipFill>
        <p:spPr>
          <a:xfrm>
            <a:off x="9925565" y="157956"/>
            <a:ext cx="1708150" cy="1135062"/>
          </a:xfrm>
          <a:prstGeom prst="rect">
            <a:avLst/>
          </a:prstGeom>
        </p:spPr>
      </p:pic>
      <p:sp>
        <p:nvSpPr>
          <p:cNvPr id="5" name="Rectangle 4">
            <a:extLst>
              <a:ext uri="{FF2B5EF4-FFF2-40B4-BE49-F238E27FC236}">
                <a16:creationId xmlns:a16="http://schemas.microsoft.com/office/drawing/2014/main" id="{998B8C27-933F-4994-B9CB-C9E3160FAFB5}"/>
              </a:ext>
            </a:extLst>
          </p:cNvPr>
          <p:cNvSpPr/>
          <p:nvPr/>
        </p:nvSpPr>
        <p:spPr>
          <a:xfrm>
            <a:off x="721240" y="1572835"/>
            <a:ext cx="10515599" cy="4801314"/>
          </a:xfrm>
          <a:prstGeom prst="rect">
            <a:avLst/>
          </a:prstGeom>
        </p:spPr>
        <p:txBody>
          <a:bodyPr wrap="square">
            <a:spAutoFit/>
          </a:bodyPr>
          <a:lstStyle/>
          <a:p>
            <a:r>
              <a:rPr lang="en-GB" dirty="0">
                <a:latin typeface="Arial" panose="020B0604020202020204" pitchFamily="34" charset="0"/>
                <a:cs typeface="Arial" panose="020B0604020202020204" pitchFamily="34" charset="0"/>
              </a:rPr>
              <a:t>Do you love playing computer games? Are you fascinated by the stories and adventures that take place within the gaming world? Maybe you have already thought about your own computer game storyline, and planned it all out in your head - creating new worlds and filling them with characters? </a:t>
            </a:r>
          </a:p>
          <a:p>
            <a:r>
              <a:rPr lang="en-GB" dirty="0">
                <a:latin typeface="Arial" panose="020B0604020202020204" pitchFamily="34" charset="0"/>
                <a:cs typeface="Arial" panose="020B0604020202020204" pitchFamily="34" charset="0"/>
              </a:rPr>
              <a:t>As a Computer Games Writer you will create and lead the games storyline - what happens, when, why, and how does the storyline resolve itself? All these aspects need to be carefully planned and written.</a:t>
            </a:r>
          </a:p>
          <a:p>
            <a:r>
              <a:rPr lang="en-GB" dirty="0">
                <a:latin typeface="Arial" panose="020B0604020202020204" pitchFamily="34" charset="0"/>
                <a:cs typeface="Arial" panose="020B0604020202020204" pitchFamily="34" charset="0"/>
              </a:rPr>
              <a:t>The computer games industry is one of the fastest growing areas of the entertainment industry. There are currently 2277 computer games companies operating in the UK (A Map of the UK Games Industry - NESTA). </a:t>
            </a:r>
          </a:p>
          <a:p>
            <a:r>
              <a:rPr lang="en-GB" dirty="0">
                <a:latin typeface="Arial" panose="020B0604020202020204" pitchFamily="34" charset="0"/>
                <a:cs typeface="Arial" panose="020B0604020202020204" pitchFamily="34" charset="0"/>
              </a:rPr>
              <a:t>However, it is very hard to become a Computer Games Writer, as a high percentage of these companies are small businesses, who employ a small number of people, and so opportunities are very rare. This job is one of the most sort after job roles on the planet - so be prepared to work hard!</a:t>
            </a:r>
          </a:p>
          <a:p>
            <a:r>
              <a:rPr lang="en-GB" dirty="0">
                <a:latin typeface="Arial" panose="020B0604020202020204" pitchFamily="34" charset="0"/>
                <a:cs typeface="Arial" panose="020B0604020202020204" pitchFamily="34" charset="0"/>
              </a:rPr>
              <a:t>If you really want to become a Computer Games Writer, it is vital that you get experience writing and working in another industry or area of computing first. This will give you a great advantage, when rare gaming opportunities do appear. So you will need to consider what type of work you would like to move into before considering computer games writing. Think carefully about working in an area where there are real opportunities.</a:t>
            </a:r>
          </a:p>
        </p:txBody>
      </p:sp>
    </p:spTree>
    <p:extLst>
      <p:ext uri="{BB962C8B-B14F-4D97-AF65-F5344CB8AC3E}">
        <p14:creationId xmlns:p14="http://schemas.microsoft.com/office/powerpoint/2010/main" val="1125893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D7B5-A85F-49EE-9C98-D6B035192615}"/>
              </a:ext>
            </a:extLst>
          </p:cNvPr>
          <p:cNvSpPr>
            <a:spLocks noGrp="1"/>
          </p:cNvSpPr>
          <p:nvPr>
            <p:ph type="title" idx="4294967295"/>
          </p:nvPr>
        </p:nvSpPr>
        <p:spPr>
          <a:xfrm>
            <a:off x="838200" y="78402"/>
            <a:ext cx="10058400" cy="1449387"/>
          </a:xfrm>
        </p:spPr>
        <p:txBody>
          <a:bodyPr/>
          <a:lstStyle/>
          <a:p>
            <a:r>
              <a:rPr lang="en-GB" dirty="0">
                <a:latin typeface="Arial" panose="020B0604020202020204" pitchFamily="34" charset="0"/>
                <a:cs typeface="Arial" panose="020B0604020202020204" pitchFamily="34" charset="0"/>
              </a:rPr>
              <a:t>Game Master</a:t>
            </a:r>
            <a:endParaRPr lang="en-GB" dirty="0"/>
          </a:p>
        </p:txBody>
      </p:sp>
      <p:pic>
        <p:nvPicPr>
          <p:cNvPr id="4" name="Content Placeholder 3">
            <a:extLst>
              <a:ext uri="{FF2B5EF4-FFF2-40B4-BE49-F238E27FC236}">
                <a16:creationId xmlns:a16="http://schemas.microsoft.com/office/drawing/2014/main" id="{B9EE9F5C-262B-444A-8C06-ABA2AF061DA2}"/>
              </a:ext>
            </a:extLst>
          </p:cNvPr>
          <p:cNvPicPr>
            <a:picLocks noGrp="1" noChangeAspect="1"/>
          </p:cNvPicPr>
          <p:nvPr>
            <p:ph idx="4294967295"/>
          </p:nvPr>
        </p:nvPicPr>
        <p:blipFill>
          <a:blip r:embed="rId2"/>
          <a:stretch>
            <a:fillRect/>
          </a:stretch>
        </p:blipFill>
        <p:spPr>
          <a:xfrm>
            <a:off x="9582679" y="3544888"/>
            <a:ext cx="1931987" cy="1270000"/>
          </a:xfrm>
          <a:prstGeom prst="rect">
            <a:avLst/>
          </a:prstGeom>
        </p:spPr>
      </p:pic>
      <p:sp>
        <p:nvSpPr>
          <p:cNvPr id="5" name="Rectangle 4">
            <a:extLst>
              <a:ext uri="{FF2B5EF4-FFF2-40B4-BE49-F238E27FC236}">
                <a16:creationId xmlns:a16="http://schemas.microsoft.com/office/drawing/2014/main" id="{1065F11B-6389-4854-AE24-943CB9D5EE1D}"/>
              </a:ext>
            </a:extLst>
          </p:cNvPr>
          <p:cNvSpPr/>
          <p:nvPr/>
        </p:nvSpPr>
        <p:spPr>
          <a:xfrm>
            <a:off x="838200" y="1527789"/>
            <a:ext cx="10515600" cy="4493538"/>
          </a:xfrm>
          <a:prstGeom prst="rect">
            <a:avLst/>
          </a:prstGeom>
        </p:spPr>
        <p:txBody>
          <a:bodyPr wrap="square">
            <a:spAutoFit/>
          </a:bodyPr>
          <a:lstStyle/>
          <a:p>
            <a:r>
              <a:rPr lang="en-GB" sz="2200" dirty="0">
                <a:latin typeface="Arial" panose="020B0604020202020204" pitchFamily="34" charset="0"/>
                <a:cs typeface="Arial" panose="020B0604020202020204" pitchFamily="34" charset="0"/>
              </a:rPr>
              <a:t>As a Game Master, you will be involved in the planning of gaming events. You will be the first person that that players contact if they have a question about the game they are playing.</a:t>
            </a:r>
          </a:p>
          <a:p>
            <a:r>
              <a:rPr lang="en-GB" sz="2200" dirty="0">
                <a:latin typeface="Arial" panose="020B0604020202020204" pitchFamily="34" charset="0"/>
                <a:cs typeface="Arial" panose="020B0604020202020204" pitchFamily="34" charset="0"/>
              </a:rPr>
              <a:t>Game Masters also find and fix bugs and issues in the games to make it the best experience for the user.</a:t>
            </a:r>
          </a:p>
          <a:p>
            <a:r>
              <a:rPr lang="en-GB" sz="2200" dirty="0">
                <a:latin typeface="Arial" panose="020B0604020202020204" pitchFamily="34" charset="0"/>
                <a:cs typeface="Arial" panose="020B0604020202020204" pitchFamily="34" charset="0"/>
              </a:rPr>
              <a:t>You will be involved in the creation, planning and production of games.</a:t>
            </a:r>
          </a:p>
          <a:p>
            <a:r>
              <a:rPr lang="en-GB" sz="2200" dirty="0">
                <a:latin typeface="Arial" panose="020B0604020202020204" pitchFamily="34" charset="0"/>
                <a:cs typeface="Arial" panose="020B0604020202020204" pitchFamily="34" charset="0"/>
              </a:rPr>
              <a:t>To become a Game Master, you will need:</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IT skills</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good communication skills</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experience working in another area of computing</a:t>
            </a:r>
          </a:p>
          <a:p>
            <a:r>
              <a:rPr lang="en-GB" sz="2200" dirty="0">
                <a:latin typeface="Arial" panose="020B0604020202020204" pitchFamily="34" charset="0"/>
                <a:cs typeface="Arial" panose="020B0604020202020204" pitchFamily="34" charset="0"/>
              </a:rPr>
              <a:t>There are no set requirements to becoming a Game Master. However, if you have a degree in a relevant subject such as computer games development or software engineering this will be help you to get into this career.</a:t>
            </a:r>
          </a:p>
        </p:txBody>
      </p:sp>
    </p:spTree>
    <p:extLst>
      <p:ext uri="{BB962C8B-B14F-4D97-AF65-F5344CB8AC3E}">
        <p14:creationId xmlns:p14="http://schemas.microsoft.com/office/powerpoint/2010/main" val="609845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7266" y="299197"/>
            <a:ext cx="10515600" cy="706438"/>
          </a:xfrm>
        </p:spPr>
        <p:txBody>
          <a:bodyPr>
            <a:normAutofit fontScale="90000"/>
          </a:bodyPr>
          <a:lstStyle/>
          <a:p>
            <a:r>
              <a:rPr lang="en-GB" dirty="0">
                <a:latin typeface="Arial" panose="020B0604020202020204" pitchFamily="34" charset="0"/>
                <a:cs typeface="Arial" panose="020B0604020202020204" pitchFamily="34" charset="0"/>
              </a:rPr>
              <a:t>Games Producer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688622" y="1005635"/>
            <a:ext cx="10515600" cy="5254625"/>
          </a:xfrm>
        </p:spPr>
        <p:txBody>
          <a:bodyPr>
            <a:normAutofit/>
          </a:bodyPr>
          <a:lstStyle/>
          <a:p>
            <a:pPr marL="0" indent="0">
              <a:buNone/>
            </a:pPr>
            <a:r>
              <a:rPr lang="en-GB" sz="1600" dirty="0">
                <a:latin typeface="Arial" panose="020B0604020202020204" pitchFamily="34" charset="0"/>
                <a:cs typeface="Arial" panose="020B0604020202020204" pitchFamily="34" charset="0"/>
              </a:rPr>
              <a:t>Computer games are great fun to play - but how would you actually like to have a career working in the world of computer games?</a:t>
            </a:r>
          </a:p>
          <a:p>
            <a:pPr marL="0" indent="0">
              <a:buNone/>
            </a:pPr>
            <a:r>
              <a:rPr lang="en-GB" sz="1600" dirty="0">
                <a:latin typeface="Arial" panose="020B0604020202020204" pitchFamily="34" charset="0"/>
                <a:cs typeface="Arial" panose="020B0604020202020204" pitchFamily="34" charset="0"/>
              </a:rPr>
              <a:t>The final game which you play at home is the result of a long and complicated business process, which takes the game from the first initial idea in someone's head, to the finished product at your fingertips.</a:t>
            </a:r>
          </a:p>
          <a:p>
            <a:pPr marL="0" indent="0">
              <a:buNone/>
            </a:pPr>
            <a:r>
              <a:rPr lang="en-GB" sz="1600" dirty="0">
                <a:latin typeface="Arial" panose="020B0604020202020204" pitchFamily="34" charset="0"/>
                <a:cs typeface="Arial" panose="020B0604020202020204" pitchFamily="34" charset="0"/>
              </a:rPr>
              <a:t>Games Producers play a vital role in this process, overseeing and managing the project as it progresses. As a Games Producer you will manage the production schedule, budget, and development team, as well as working closely with the marketing, advertising and public relations side.</a:t>
            </a:r>
          </a:p>
          <a:p>
            <a:pPr marL="0" indent="0">
              <a:buNone/>
            </a:pPr>
            <a:r>
              <a:rPr lang="en-GB" sz="1600" dirty="0">
                <a:latin typeface="Arial" panose="020B0604020202020204" pitchFamily="34" charset="0"/>
                <a:cs typeface="Arial" panose="020B0604020202020204" pitchFamily="34" charset="0"/>
              </a:rPr>
              <a:t>You will need to be able to communicate effectively with people working in the different areas of the project, and to bring everything together on time, and within budget. This will take great people and management skills.</a:t>
            </a:r>
          </a:p>
          <a:p>
            <a:pPr marL="0" indent="0">
              <a:buNone/>
            </a:pPr>
            <a:r>
              <a:rPr lang="en-GB" sz="1600" dirty="0">
                <a:latin typeface="Arial" panose="020B0604020202020204" pitchFamily="34" charset="0"/>
                <a:cs typeface="Arial" panose="020B0604020202020204" pitchFamily="34" charset="0"/>
              </a:rPr>
              <a:t>However, it is very hard to become a Games Producer, as 95% of these companies are small businesses, who employ a small number of people, and so opportunities are very rare. This job is basically one of the most sort after job roles on the planet - so be prepared to work hard!</a:t>
            </a:r>
          </a:p>
          <a:p>
            <a:pPr marL="0" indent="0">
              <a:buNone/>
            </a:pPr>
            <a:r>
              <a:rPr lang="en-GB" sz="1600" dirty="0">
                <a:latin typeface="Arial" panose="020B0604020202020204" pitchFamily="34" charset="0"/>
                <a:cs typeface="Arial" panose="020B0604020202020204" pitchFamily="34" charset="0"/>
              </a:rPr>
              <a:t>If you really want to become a Games Producer, it is vital that you get experience working in another industry or area of computing first. This will give you a great advantage when rare opportunities do appear. So you will need to consider what type of work you would like to move into before considering becoming a Games Producer. Think carefully about working in an area where there are real opportunities. See the Personal Qualities and Skills section and the Entry Routes and Training area for more details.</a:t>
            </a:r>
          </a:p>
          <a:p>
            <a:pPr marL="0" indent="0">
              <a:buNone/>
            </a:pPr>
            <a:r>
              <a:rPr lang="en-GB" sz="1600" dirty="0">
                <a:latin typeface="Arial" panose="020B0604020202020204" pitchFamily="34" charset="0"/>
                <a:cs typeface="Arial" panose="020B0604020202020204" pitchFamily="34" charset="0"/>
              </a:rPr>
              <a:t>This career could involve working for an agency.</a:t>
            </a:r>
          </a:p>
        </p:txBody>
      </p:sp>
      <p:pic>
        <p:nvPicPr>
          <p:cNvPr id="5" name="Picture 4"/>
          <p:cNvPicPr/>
          <p:nvPr/>
        </p:nvPicPr>
        <p:blipFill rotWithShape="1">
          <a:blip r:embed="rId2"/>
          <a:srcRect l="29338" t="70812" r="57337" b="13282"/>
          <a:stretch/>
        </p:blipFill>
        <p:spPr bwMode="auto">
          <a:xfrm>
            <a:off x="10961509" y="47567"/>
            <a:ext cx="1123411" cy="9688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8114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EA55-CC2D-401D-9DA4-816D1CF6975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Gov Find a Job</a:t>
            </a:r>
          </a:p>
        </p:txBody>
      </p:sp>
      <p:pic>
        <p:nvPicPr>
          <p:cNvPr id="4" name="Content Placeholder 3">
            <a:extLst>
              <a:ext uri="{FF2B5EF4-FFF2-40B4-BE49-F238E27FC236}">
                <a16:creationId xmlns:a16="http://schemas.microsoft.com/office/drawing/2014/main" id="{7A771462-0F2E-484A-B12F-CEEC35DFDD8A}"/>
              </a:ext>
            </a:extLst>
          </p:cNvPr>
          <p:cNvPicPr>
            <a:picLocks noGrp="1" noChangeAspect="1"/>
          </p:cNvPicPr>
          <p:nvPr>
            <p:ph idx="1"/>
          </p:nvPr>
        </p:nvPicPr>
        <p:blipFill>
          <a:blip r:embed="rId2"/>
          <a:stretch>
            <a:fillRect/>
          </a:stretch>
        </p:blipFill>
        <p:spPr>
          <a:xfrm>
            <a:off x="3946483" y="1880130"/>
            <a:ext cx="4299033" cy="4022725"/>
          </a:xfrm>
          <a:prstGeom prst="rect">
            <a:avLst/>
          </a:prstGeom>
        </p:spPr>
      </p:pic>
    </p:spTree>
    <p:extLst>
      <p:ext uri="{BB962C8B-B14F-4D97-AF65-F5344CB8AC3E}">
        <p14:creationId xmlns:p14="http://schemas.microsoft.com/office/powerpoint/2010/main" val="303317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55672" y="261678"/>
            <a:ext cx="10515600" cy="1325563"/>
          </a:xfrm>
        </p:spPr>
        <p:txBody>
          <a:bodyPr/>
          <a:lstStyle/>
          <a:p>
            <a:r>
              <a:rPr lang="en-GB" b="1" dirty="0">
                <a:solidFill>
                  <a:srgbClr val="FF9933"/>
                </a:solidFill>
                <a:latin typeface="Calibri" panose="020F0502020204030204" pitchFamily="34" charset="0"/>
                <a:cs typeface="Calibri" panose="020F0502020204030204" pitchFamily="34" charset="0"/>
              </a:rPr>
              <a:t>Did you know?</a:t>
            </a:r>
            <a:endParaRPr lang="en-GB" b="1" dirty="0">
              <a:solidFill>
                <a:srgbClr val="FF9933"/>
              </a:solidFill>
              <a:latin typeface="Arial Rounded MT Bold" panose="020F0704030504030204" pitchFamily="34"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9373951" y="-121416"/>
            <a:ext cx="2880245" cy="1244463"/>
          </a:xfrm>
          <a:prstGeom prst="rect">
            <a:avLst/>
          </a:prstGeom>
        </p:spPr>
      </p:pic>
      <p:pic>
        <p:nvPicPr>
          <p:cNvPr id="9" name="Picture 8"/>
          <p:cNvPicPr>
            <a:picLocks noChangeAspect="1"/>
          </p:cNvPicPr>
          <p:nvPr/>
        </p:nvPicPr>
        <p:blipFill>
          <a:blip r:embed="rId3"/>
          <a:stretch>
            <a:fillRect/>
          </a:stretch>
        </p:blipFill>
        <p:spPr>
          <a:xfrm>
            <a:off x="62196" y="5724525"/>
            <a:ext cx="12192000" cy="1133475"/>
          </a:xfrm>
          <a:prstGeom prst="rect">
            <a:avLst/>
          </a:prstGeom>
        </p:spPr>
      </p:pic>
      <p:grpSp>
        <p:nvGrpSpPr>
          <p:cNvPr id="26" name="Group 25"/>
          <p:cNvGrpSpPr/>
          <p:nvPr/>
        </p:nvGrpSpPr>
        <p:grpSpPr>
          <a:xfrm>
            <a:off x="8054730" y="1587240"/>
            <a:ext cx="3870000" cy="1814400"/>
            <a:chOff x="4260350" y="1436271"/>
            <a:chExt cx="3869266" cy="1687912"/>
          </a:xfrm>
        </p:grpSpPr>
        <p:sp>
          <p:nvSpPr>
            <p:cNvPr id="13" name="TextBox 12"/>
            <p:cNvSpPr txBox="1"/>
            <p:nvPr/>
          </p:nvSpPr>
          <p:spPr>
            <a:xfrm>
              <a:off x="4260350" y="1436271"/>
              <a:ext cx="3869266" cy="1687912"/>
            </a:xfrm>
            <a:prstGeom prst="rect">
              <a:avLst/>
            </a:prstGeom>
            <a:solidFill>
              <a:schemeClr val="bg2"/>
            </a:solidFill>
            <a:ln>
              <a:solidFill>
                <a:schemeClr val="tx1"/>
              </a:solidFill>
            </a:ln>
          </p:spPr>
          <p:txBody>
            <a:bodyPr wrap="square" rtlCol="0">
              <a:spAutoFit/>
            </a:bodyPr>
            <a:lstStyle/>
            <a:p>
              <a:r>
                <a:rPr lang="en-GB" sz="2000" b="1" dirty="0">
                  <a:solidFill>
                    <a:srgbClr val="00B0F0"/>
                  </a:solidFill>
                </a:rPr>
                <a:t>12 months is the minimum length of all Apprenticeship </a:t>
              </a:r>
            </a:p>
            <a:p>
              <a:r>
                <a:rPr lang="en-GB" sz="2000" b="1" dirty="0">
                  <a:solidFill>
                    <a:srgbClr val="00B0F0"/>
                  </a:solidFill>
                </a:rPr>
                <a:t>Programmes.</a:t>
              </a:r>
            </a:p>
            <a:p>
              <a:endParaRPr lang="en-GB" sz="2000" b="1" dirty="0">
                <a:solidFill>
                  <a:srgbClr val="00B0F0"/>
                </a:solidFill>
              </a:endParaRPr>
            </a:p>
            <a:p>
              <a:endParaRPr lang="en-GB" sz="2000" b="1" dirty="0">
                <a:solidFill>
                  <a:srgbClr val="00B0F0"/>
                </a:solidFill>
              </a:endParaRPr>
            </a:p>
          </p:txBody>
        </p:sp>
        <p:pic>
          <p:nvPicPr>
            <p:cNvPr id="2" name="Picture 1"/>
            <p:cNvPicPr>
              <a:picLocks noChangeAspect="1"/>
            </p:cNvPicPr>
            <p:nvPr/>
          </p:nvPicPr>
          <p:blipFill>
            <a:blip r:embed="rId4"/>
            <a:stretch>
              <a:fillRect/>
            </a:stretch>
          </p:blipFill>
          <p:spPr>
            <a:xfrm>
              <a:off x="7105585" y="2100560"/>
              <a:ext cx="845815" cy="804555"/>
            </a:xfrm>
            <a:prstGeom prst="rect">
              <a:avLst/>
            </a:prstGeom>
            <a:ln>
              <a:solidFill>
                <a:schemeClr val="tx1"/>
              </a:solidFill>
            </a:ln>
          </p:spPr>
        </p:pic>
      </p:grpSp>
      <p:grpSp>
        <p:nvGrpSpPr>
          <p:cNvPr id="7" name="Group 6"/>
          <p:cNvGrpSpPr/>
          <p:nvPr/>
        </p:nvGrpSpPr>
        <p:grpSpPr>
          <a:xfrm>
            <a:off x="319553" y="3720467"/>
            <a:ext cx="3632646" cy="1814400"/>
            <a:chOff x="8090466" y="3425953"/>
            <a:chExt cx="3869266" cy="1625307"/>
          </a:xfrm>
        </p:grpSpPr>
        <p:sp>
          <p:nvSpPr>
            <p:cNvPr id="15" name="TextBox 14"/>
            <p:cNvSpPr txBox="1"/>
            <p:nvPr/>
          </p:nvSpPr>
          <p:spPr>
            <a:xfrm>
              <a:off x="8090466" y="3425953"/>
              <a:ext cx="3869266" cy="1625307"/>
            </a:xfrm>
            <a:prstGeom prst="rect">
              <a:avLst/>
            </a:prstGeom>
            <a:solidFill>
              <a:schemeClr val="bg2"/>
            </a:solidFill>
            <a:ln>
              <a:solidFill>
                <a:schemeClr val="tx1"/>
              </a:solidFill>
            </a:ln>
          </p:spPr>
          <p:txBody>
            <a:bodyPr wrap="square" rtlCol="0">
              <a:spAutoFit/>
            </a:bodyPr>
            <a:lstStyle/>
            <a:p>
              <a:r>
                <a:rPr lang="en-GB" sz="2000" b="1" dirty="0">
                  <a:solidFill>
                    <a:srgbClr val="FF9933"/>
                  </a:solidFill>
                </a:rPr>
                <a:t>An Apprentice usually </a:t>
              </a:r>
            </a:p>
            <a:p>
              <a:r>
                <a:rPr lang="en-GB" sz="2000" b="1" dirty="0">
                  <a:solidFill>
                    <a:srgbClr val="FF9933"/>
                  </a:solidFill>
                </a:rPr>
                <a:t>works for a minimum</a:t>
              </a:r>
            </a:p>
            <a:p>
              <a:r>
                <a:rPr lang="en-GB" sz="2000" b="1" dirty="0">
                  <a:solidFill>
                    <a:srgbClr val="FF9933"/>
                  </a:solidFill>
                </a:rPr>
                <a:t>of 30 hours per week</a:t>
              </a:r>
            </a:p>
            <a:p>
              <a:endParaRPr lang="en-GB" sz="2000" b="1" dirty="0">
                <a:solidFill>
                  <a:srgbClr val="00B0F0"/>
                </a:solidFill>
              </a:endParaRPr>
            </a:p>
            <a:p>
              <a:endParaRPr lang="en-GB" sz="2000" b="1" dirty="0">
                <a:solidFill>
                  <a:srgbClr val="00B0F0"/>
                </a:solidFill>
              </a:endParaRPr>
            </a:p>
          </p:txBody>
        </p:sp>
        <p:pic>
          <p:nvPicPr>
            <p:cNvPr id="6" name="Picture 5"/>
            <p:cNvPicPr>
              <a:picLocks noChangeAspect="1"/>
            </p:cNvPicPr>
            <p:nvPr/>
          </p:nvPicPr>
          <p:blipFill>
            <a:blip r:embed="rId5"/>
            <a:stretch>
              <a:fillRect/>
            </a:stretch>
          </p:blipFill>
          <p:spPr>
            <a:xfrm>
              <a:off x="10867001" y="4150625"/>
              <a:ext cx="949447" cy="742080"/>
            </a:xfrm>
            <a:prstGeom prst="rect">
              <a:avLst/>
            </a:prstGeom>
            <a:ln>
              <a:solidFill>
                <a:schemeClr val="tx1"/>
              </a:solidFill>
            </a:ln>
          </p:spPr>
        </p:pic>
      </p:grpSp>
      <p:grpSp>
        <p:nvGrpSpPr>
          <p:cNvPr id="25" name="Group 24"/>
          <p:cNvGrpSpPr/>
          <p:nvPr/>
        </p:nvGrpSpPr>
        <p:grpSpPr>
          <a:xfrm>
            <a:off x="319553" y="1583601"/>
            <a:ext cx="3632646" cy="1814400"/>
            <a:chOff x="8105814" y="1535914"/>
            <a:chExt cx="3870000" cy="2114679"/>
          </a:xfrm>
        </p:grpSpPr>
        <p:sp>
          <p:nvSpPr>
            <p:cNvPr id="14" name="TextBox 13"/>
            <p:cNvSpPr txBox="1"/>
            <p:nvPr/>
          </p:nvSpPr>
          <p:spPr>
            <a:xfrm>
              <a:off x="8105814" y="1535914"/>
              <a:ext cx="3870000" cy="2114679"/>
            </a:xfrm>
            <a:prstGeom prst="rect">
              <a:avLst/>
            </a:prstGeom>
            <a:solidFill>
              <a:schemeClr val="bg2"/>
            </a:solidFill>
            <a:ln>
              <a:solidFill>
                <a:schemeClr val="tx1"/>
              </a:solidFill>
            </a:ln>
          </p:spPr>
          <p:txBody>
            <a:bodyPr wrap="square" rtlCol="0">
              <a:spAutoFit/>
            </a:bodyPr>
            <a:lstStyle/>
            <a:p>
              <a:r>
                <a:rPr lang="en-GB" sz="2000" b="1" dirty="0">
                  <a:solidFill>
                    <a:srgbClr val="00B0F0"/>
                  </a:solidFill>
                </a:rPr>
                <a:t>Anyone over the age of 16</a:t>
              </a:r>
            </a:p>
            <a:p>
              <a:r>
                <a:rPr lang="en-GB" sz="2000" b="1" dirty="0">
                  <a:solidFill>
                    <a:srgbClr val="00B0F0"/>
                  </a:solidFill>
                </a:rPr>
                <a:t>(who has finished Year 11 </a:t>
              </a:r>
            </a:p>
            <a:p>
              <a:r>
                <a:rPr lang="en-GB" sz="2000" b="1" dirty="0">
                  <a:solidFill>
                    <a:srgbClr val="00B0F0"/>
                  </a:solidFill>
                </a:rPr>
                <a:t>at school) can start an Apprenticeship.</a:t>
              </a:r>
            </a:p>
            <a:p>
              <a:endParaRPr lang="en-GB" sz="2000" b="1" dirty="0">
                <a:solidFill>
                  <a:srgbClr val="FF9933"/>
                </a:solidFill>
              </a:endParaRPr>
            </a:p>
          </p:txBody>
        </p:sp>
        <p:pic>
          <p:nvPicPr>
            <p:cNvPr id="20" name="Picture 19"/>
            <p:cNvPicPr>
              <a:picLocks noChangeAspect="1"/>
            </p:cNvPicPr>
            <p:nvPr/>
          </p:nvPicPr>
          <p:blipFill>
            <a:blip r:embed="rId6"/>
            <a:stretch>
              <a:fillRect/>
            </a:stretch>
          </p:blipFill>
          <p:spPr>
            <a:xfrm>
              <a:off x="10882729" y="2406004"/>
              <a:ext cx="894353" cy="1019199"/>
            </a:xfrm>
            <a:prstGeom prst="rect">
              <a:avLst/>
            </a:prstGeom>
            <a:ln>
              <a:solidFill>
                <a:schemeClr val="tx1"/>
              </a:solidFill>
            </a:ln>
          </p:spPr>
        </p:pic>
      </p:grpSp>
      <p:grpSp>
        <p:nvGrpSpPr>
          <p:cNvPr id="24" name="Group 23"/>
          <p:cNvGrpSpPr/>
          <p:nvPr/>
        </p:nvGrpSpPr>
        <p:grpSpPr>
          <a:xfrm>
            <a:off x="4068464" y="3720466"/>
            <a:ext cx="3869266" cy="1814400"/>
            <a:chOff x="4597635" y="3593476"/>
            <a:chExt cx="3869266" cy="1876811"/>
          </a:xfrm>
        </p:grpSpPr>
        <p:sp>
          <p:nvSpPr>
            <p:cNvPr id="19" name="TextBox 18"/>
            <p:cNvSpPr txBox="1"/>
            <p:nvPr/>
          </p:nvSpPr>
          <p:spPr>
            <a:xfrm>
              <a:off x="4597635" y="3593476"/>
              <a:ext cx="3869266" cy="1876811"/>
            </a:xfrm>
            <a:prstGeom prst="rect">
              <a:avLst/>
            </a:prstGeom>
            <a:solidFill>
              <a:schemeClr val="bg2"/>
            </a:solidFill>
            <a:ln>
              <a:solidFill>
                <a:schemeClr val="tx1"/>
              </a:solidFill>
            </a:ln>
          </p:spPr>
          <p:txBody>
            <a:bodyPr wrap="square" rtlCol="0">
              <a:spAutoFit/>
            </a:bodyPr>
            <a:lstStyle/>
            <a:p>
              <a:r>
                <a:rPr lang="en-GB" sz="2000" b="1" dirty="0">
                  <a:solidFill>
                    <a:srgbClr val="00B0F0"/>
                  </a:solidFill>
                </a:rPr>
                <a:t>20% of an Apprentice’s paid time is off-the-job. This is when </a:t>
              </a:r>
            </a:p>
            <a:p>
              <a:r>
                <a:rPr lang="en-GB" sz="2000" b="1" dirty="0">
                  <a:solidFill>
                    <a:srgbClr val="00B0F0"/>
                  </a:solidFill>
                </a:rPr>
                <a:t>you learn and develop in </a:t>
              </a:r>
            </a:p>
            <a:p>
              <a:r>
                <a:rPr lang="en-GB" sz="2000" b="1" dirty="0">
                  <a:solidFill>
                    <a:srgbClr val="00B0F0"/>
                  </a:solidFill>
                </a:rPr>
                <a:t>your role. </a:t>
              </a:r>
            </a:p>
          </p:txBody>
        </p:sp>
        <p:pic>
          <p:nvPicPr>
            <p:cNvPr id="21" name="Picture 20"/>
            <p:cNvPicPr>
              <a:picLocks noChangeAspect="1"/>
            </p:cNvPicPr>
            <p:nvPr/>
          </p:nvPicPr>
          <p:blipFill>
            <a:blip r:embed="rId7"/>
            <a:stretch>
              <a:fillRect/>
            </a:stretch>
          </p:blipFill>
          <p:spPr>
            <a:xfrm>
              <a:off x="7448813" y="4440723"/>
              <a:ext cx="823614" cy="847935"/>
            </a:xfrm>
            <a:prstGeom prst="rect">
              <a:avLst/>
            </a:prstGeom>
            <a:ln>
              <a:solidFill>
                <a:schemeClr val="tx1"/>
              </a:solidFill>
            </a:ln>
          </p:spPr>
        </p:pic>
      </p:grpSp>
      <p:grpSp>
        <p:nvGrpSpPr>
          <p:cNvPr id="27" name="Group 26"/>
          <p:cNvGrpSpPr/>
          <p:nvPr/>
        </p:nvGrpSpPr>
        <p:grpSpPr>
          <a:xfrm>
            <a:off x="4068464" y="1583601"/>
            <a:ext cx="3870000" cy="1814400"/>
            <a:chOff x="4437440" y="-1616375"/>
            <a:chExt cx="4122081" cy="1904982"/>
          </a:xfrm>
        </p:grpSpPr>
        <p:sp>
          <p:nvSpPr>
            <p:cNvPr id="12" name="TextBox 11"/>
            <p:cNvSpPr txBox="1"/>
            <p:nvPr/>
          </p:nvSpPr>
          <p:spPr>
            <a:xfrm>
              <a:off x="4437440" y="-1616375"/>
              <a:ext cx="4122081" cy="1904982"/>
            </a:xfrm>
            <a:prstGeom prst="rect">
              <a:avLst/>
            </a:prstGeom>
            <a:solidFill>
              <a:schemeClr val="bg2"/>
            </a:solidFill>
            <a:ln>
              <a:solidFill>
                <a:schemeClr val="tx1"/>
              </a:solidFill>
            </a:ln>
          </p:spPr>
          <p:txBody>
            <a:bodyPr wrap="square" rtlCol="0">
              <a:spAutoFit/>
            </a:bodyPr>
            <a:lstStyle/>
            <a:p>
              <a:r>
                <a:rPr lang="en-GB" sz="2000" b="1" dirty="0">
                  <a:solidFill>
                    <a:srgbClr val="FF9933"/>
                  </a:solidFill>
                </a:rPr>
                <a:t>There are 4 different levels of Apprenticeships.</a:t>
              </a:r>
            </a:p>
            <a:p>
              <a:pPr marL="285750" indent="-285750">
                <a:buFont typeface="Arial" panose="020B0604020202020204" pitchFamily="34" charset="0"/>
                <a:buChar char="•"/>
              </a:pPr>
              <a:r>
                <a:rPr lang="en-GB" dirty="0"/>
                <a:t>Intermediate</a:t>
              </a:r>
            </a:p>
            <a:p>
              <a:pPr marL="285750" indent="-285750">
                <a:buFont typeface="Arial" panose="020B0604020202020204" pitchFamily="34" charset="0"/>
                <a:buChar char="•"/>
              </a:pPr>
              <a:r>
                <a:rPr lang="en-GB" dirty="0"/>
                <a:t>Advanced</a:t>
              </a:r>
            </a:p>
            <a:p>
              <a:pPr marL="285750" indent="-285750">
                <a:buFont typeface="Arial" panose="020B0604020202020204" pitchFamily="34" charset="0"/>
                <a:buChar char="•"/>
              </a:pPr>
              <a:r>
                <a:rPr lang="en-GB" dirty="0"/>
                <a:t>Higher</a:t>
              </a:r>
            </a:p>
            <a:p>
              <a:pPr marL="285750" indent="-285750">
                <a:buFont typeface="Arial" panose="020B0604020202020204" pitchFamily="34" charset="0"/>
                <a:buChar char="•"/>
              </a:pPr>
              <a:r>
                <a:rPr lang="en-GB" dirty="0"/>
                <a:t>Degree</a:t>
              </a:r>
            </a:p>
          </p:txBody>
        </p:sp>
        <p:pic>
          <p:nvPicPr>
            <p:cNvPr id="22" name="Picture 21"/>
            <p:cNvPicPr>
              <a:picLocks noChangeAspect="1"/>
            </p:cNvPicPr>
            <p:nvPr/>
          </p:nvPicPr>
          <p:blipFill>
            <a:blip r:embed="rId8"/>
            <a:stretch>
              <a:fillRect/>
            </a:stretch>
          </p:blipFill>
          <p:spPr>
            <a:xfrm>
              <a:off x="6918103" y="-946777"/>
              <a:ext cx="1229012" cy="1004095"/>
            </a:xfrm>
            <a:prstGeom prst="rect">
              <a:avLst/>
            </a:prstGeom>
            <a:ln>
              <a:solidFill>
                <a:schemeClr val="tx1"/>
              </a:solidFill>
            </a:ln>
          </p:spPr>
        </p:pic>
      </p:grpSp>
      <p:grpSp>
        <p:nvGrpSpPr>
          <p:cNvPr id="5" name="Group 4"/>
          <p:cNvGrpSpPr/>
          <p:nvPr/>
        </p:nvGrpSpPr>
        <p:grpSpPr>
          <a:xfrm>
            <a:off x="8054730" y="3720466"/>
            <a:ext cx="3870000" cy="1814400"/>
            <a:chOff x="8071674" y="3721879"/>
            <a:chExt cx="3870000" cy="1938992"/>
          </a:xfrm>
        </p:grpSpPr>
        <p:sp>
          <p:nvSpPr>
            <p:cNvPr id="23" name="TextBox 22"/>
            <p:cNvSpPr txBox="1"/>
            <p:nvPr/>
          </p:nvSpPr>
          <p:spPr>
            <a:xfrm>
              <a:off x="8071674" y="3721879"/>
              <a:ext cx="3870000" cy="1938992"/>
            </a:xfrm>
            <a:prstGeom prst="rect">
              <a:avLst/>
            </a:prstGeom>
            <a:solidFill>
              <a:schemeClr val="bg2"/>
            </a:solidFill>
            <a:ln>
              <a:solidFill>
                <a:schemeClr val="tx1"/>
              </a:solidFill>
            </a:ln>
          </p:spPr>
          <p:txBody>
            <a:bodyPr wrap="square" rtlCol="0">
              <a:spAutoFit/>
            </a:bodyPr>
            <a:lstStyle/>
            <a:p>
              <a:r>
                <a:rPr lang="en-GB" sz="2000" b="1" dirty="0">
                  <a:solidFill>
                    <a:srgbClr val="FF9933"/>
                  </a:solidFill>
                </a:rPr>
                <a:t>The Minimum Wage </a:t>
              </a:r>
            </a:p>
            <a:p>
              <a:r>
                <a:rPr lang="en-GB" sz="2000" b="1" dirty="0">
                  <a:solidFill>
                    <a:srgbClr val="FF9933"/>
                  </a:solidFill>
                </a:rPr>
                <a:t>Rate for an Apprentice </a:t>
              </a:r>
            </a:p>
            <a:p>
              <a:r>
                <a:rPr lang="en-GB" sz="2000" b="1" dirty="0">
                  <a:solidFill>
                    <a:srgbClr val="FF9933"/>
                  </a:solidFill>
                </a:rPr>
                <a:t>is £3.90 per hour. </a:t>
              </a:r>
            </a:p>
            <a:p>
              <a:r>
                <a:rPr lang="en-GB" sz="2000" b="1" dirty="0">
                  <a:solidFill>
                    <a:srgbClr val="FF9933"/>
                  </a:solidFill>
                </a:rPr>
                <a:t>(Some companies will </a:t>
              </a:r>
            </a:p>
            <a:p>
              <a:r>
                <a:rPr lang="en-GB" sz="2000" b="1" dirty="0">
                  <a:solidFill>
                    <a:srgbClr val="FF9933"/>
                  </a:solidFill>
                </a:rPr>
                <a:t>offer more!)</a:t>
              </a:r>
            </a:p>
            <a:p>
              <a:endParaRPr lang="en-GB" sz="2000" b="1" dirty="0">
                <a:solidFill>
                  <a:srgbClr val="00B0F0"/>
                </a:solidFill>
              </a:endParaRPr>
            </a:p>
          </p:txBody>
        </p:sp>
        <p:pic>
          <p:nvPicPr>
            <p:cNvPr id="4" name="Picture 3"/>
            <p:cNvPicPr>
              <a:picLocks noChangeAspect="1"/>
            </p:cNvPicPr>
            <p:nvPr/>
          </p:nvPicPr>
          <p:blipFill>
            <a:blip r:embed="rId9"/>
            <a:stretch>
              <a:fillRect/>
            </a:stretch>
          </p:blipFill>
          <p:spPr>
            <a:xfrm>
              <a:off x="11014073" y="4595686"/>
              <a:ext cx="864440" cy="876028"/>
            </a:xfrm>
            <a:prstGeom prst="rect">
              <a:avLst/>
            </a:prstGeom>
            <a:ln>
              <a:solidFill>
                <a:schemeClr val="tx1"/>
              </a:solidFill>
            </a:ln>
          </p:spPr>
        </p:pic>
      </p:grpSp>
    </p:spTree>
    <p:extLst>
      <p:ext uri="{BB962C8B-B14F-4D97-AF65-F5344CB8AC3E}">
        <p14:creationId xmlns:p14="http://schemas.microsoft.com/office/powerpoint/2010/main" val="3878098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8CDE-4838-4A8C-96A2-8B95F9058ACB}"/>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Indeed</a:t>
            </a:r>
          </a:p>
        </p:txBody>
      </p:sp>
      <p:pic>
        <p:nvPicPr>
          <p:cNvPr id="4" name="Content Placeholder 3">
            <a:extLst>
              <a:ext uri="{FF2B5EF4-FFF2-40B4-BE49-F238E27FC236}">
                <a16:creationId xmlns:a16="http://schemas.microsoft.com/office/drawing/2014/main" id="{B36EE222-423F-49F7-BD9E-05A25BAC4FC6}"/>
              </a:ext>
            </a:extLst>
          </p:cNvPr>
          <p:cNvPicPr>
            <a:picLocks noGrp="1" noChangeAspect="1"/>
          </p:cNvPicPr>
          <p:nvPr>
            <p:ph idx="1"/>
          </p:nvPr>
        </p:nvPicPr>
        <p:blipFill>
          <a:blip r:embed="rId2"/>
          <a:stretch>
            <a:fillRect/>
          </a:stretch>
        </p:blipFill>
        <p:spPr>
          <a:xfrm>
            <a:off x="1177749" y="2191633"/>
            <a:ext cx="9467850" cy="3038475"/>
          </a:xfrm>
          <a:prstGeom prst="rect">
            <a:avLst/>
          </a:prstGeom>
        </p:spPr>
      </p:pic>
    </p:spTree>
    <p:extLst>
      <p:ext uri="{BB962C8B-B14F-4D97-AF65-F5344CB8AC3E}">
        <p14:creationId xmlns:p14="http://schemas.microsoft.com/office/powerpoint/2010/main" val="1274575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B14F-1363-403A-B222-63A3710A79E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Further study</a:t>
            </a:r>
          </a:p>
        </p:txBody>
      </p:sp>
      <p:sp>
        <p:nvSpPr>
          <p:cNvPr id="3" name="Content Placeholder 2">
            <a:extLst>
              <a:ext uri="{FF2B5EF4-FFF2-40B4-BE49-F238E27FC236}">
                <a16:creationId xmlns:a16="http://schemas.microsoft.com/office/drawing/2014/main" id="{2181952A-5F44-49DC-877B-562CFA8BBB2E}"/>
              </a:ext>
            </a:extLst>
          </p:cNvPr>
          <p:cNvSpPr>
            <a:spLocks noGrp="1"/>
          </p:cNvSpPr>
          <p:nvPr>
            <p:ph idx="1"/>
          </p:nvPr>
        </p:nvSpPr>
        <p:spPr>
          <a:xfrm>
            <a:off x="1097280" y="1845734"/>
            <a:ext cx="10058400" cy="4397022"/>
          </a:xfrm>
        </p:spPr>
        <p:txBody>
          <a:bodyPr>
            <a:normAutofit lnSpcReduction="10000"/>
          </a:bodyPr>
          <a:lstStyle/>
          <a:p>
            <a:r>
              <a:rPr lang="en-GB" sz="3000" dirty="0">
                <a:latin typeface="Arial" panose="020B0604020202020204" pitchFamily="34" charset="0"/>
                <a:cs typeface="Arial" panose="020B0604020202020204" pitchFamily="34" charset="0"/>
              </a:rPr>
              <a:t>There isn’t just the choice of university or no studying, there are:</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Short courses</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Professional qualifications</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Part-time courses</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2 year Foundation Degrees/HNDs/Accelerated degrees</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Distance learning</a:t>
            </a:r>
          </a:p>
          <a:p>
            <a:pPr>
              <a:buFont typeface="Arial" panose="020B0604020202020204" pitchFamily="34" charset="0"/>
              <a:buChar char="•"/>
            </a:pPr>
            <a:r>
              <a:rPr lang="en-GB" sz="3000" dirty="0">
                <a:latin typeface="Arial" panose="020B0604020202020204" pitchFamily="34" charset="0"/>
                <a:cs typeface="Arial" panose="020B0604020202020204" pitchFamily="34" charset="0"/>
              </a:rPr>
              <a:t>Sponsored degrees</a:t>
            </a:r>
          </a:p>
        </p:txBody>
      </p:sp>
    </p:spTree>
    <p:extLst>
      <p:ext uri="{BB962C8B-B14F-4D97-AF65-F5344CB8AC3E}">
        <p14:creationId xmlns:p14="http://schemas.microsoft.com/office/powerpoint/2010/main" val="142823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EA58-F45B-470C-8669-0B5BED0D231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University</a:t>
            </a:r>
          </a:p>
        </p:txBody>
      </p:sp>
      <p:sp>
        <p:nvSpPr>
          <p:cNvPr id="3" name="Content Placeholder 2">
            <a:extLst>
              <a:ext uri="{FF2B5EF4-FFF2-40B4-BE49-F238E27FC236}">
                <a16:creationId xmlns:a16="http://schemas.microsoft.com/office/drawing/2014/main" id="{277C109E-AF43-46AC-974F-65E28E13C3D8}"/>
              </a:ext>
            </a:extLst>
          </p:cNvPr>
          <p:cNvSpPr>
            <a:spLocks noGrp="1"/>
          </p:cNvSpPr>
          <p:nvPr>
            <p:ph idx="1"/>
          </p:nvPr>
        </p:nvSpPr>
        <p:spPr>
          <a:xfrm>
            <a:off x="1097280" y="1845734"/>
            <a:ext cx="10058400" cy="4408310"/>
          </a:xfrm>
        </p:spPr>
        <p:txBody>
          <a:bodyPr>
            <a:normAutofit/>
          </a:bodyPr>
          <a:lstStyle/>
          <a:p>
            <a:pPr>
              <a:buFont typeface="Arial" panose="020B0604020202020204" pitchFamily="34" charset="0"/>
              <a:buChar char="•"/>
            </a:pPr>
            <a:r>
              <a:rPr lang="en-GB" sz="2800" dirty="0">
                <a:latin typeface="Arial" panose="020B0604020202020204" pitchFamily="34" charset="0"/>
                <a:cs typeface="Arial" panose="020B0604020202020204" pitchFamily="34" charset="0"/>
              </a:rPr>
              <a:t>You could apply to university as a back up, to make sure that you have somewhere to go next year.</a:t>
            </a: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If you find an alternative before term starts, you don’t have to go. If you don’t, at least you can be doing something positive.</a:t>
            </a: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Don’t think that you have the grades?</a:t>
            </a: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You can do a sports coaching degree here for 96 UCAS points i.e. MMM or CCC or 56 points through blended learning i.e. MPP or DEE.</a:t>
            </a: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Don’t think that you can afford it? Student finance is available.</a:t>
            </a:r>
          </a:p>
          <a:p>
            <a:endParaRPr lang="en-GB" dirty="0"/>
          </a:p>
        </p:txBody>
      </p:sp>
    </p:spTree>
    <p:extLst>
      <p:ext uri="{BB962C8B-B14F-4D97-AF65-F5344CB8AC3E}">
        <p14:creationId xmlns:p14="http://schemas.microsoft.com/office/powerpoint/2010/main" val="4271160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044" y="908721"/>
            <a:ext cx="8716716" cy="828641"/>
          </a:xfrm>
        </p:spPr>
        <p:txBody>
          <a:bodyPr>
            <a:normAutofit/>
          </a:bodyPr>
          <a:lstStyle/>
          <a:p>
            <a:r>
              <a:rPr lang="en-GB" dirty="0">
                <a:latin typeface="Arial" panose="020B0604020202020204" pitchFamily="34" charset="0"/>
                <a:cs typeface="Arial" panose="020B0604020202020204" pitchFamily="34" charset="0"/>
              </a:rPr>
              <a:t>Gap Year</a:t>
            </a:r>
          </a:p>
        </p:txBody>
      </p:sp>
      <p:sp>
        <p:nvSpPr>
          <p:cNvPr id="3" name="Content Placeholder 2"/>
          <p:cNvSpPr>
            <a:spLocks noGrp="1"/>
          </p:cNvSpPr>
          <p:nvPr>
            <p:ph idx="1"/>
          </p:nvPr>
        </p:nvSpPr>
        <p:spPr>
          <a:xfrm>
            <a:off x="1174044" y="1921365"/>
            <a:ext cx="8183880" cy="3429024"/>
          </a:xfrm>
        </p:spPr>
        <p:txBody>
          <a:bodyPr/>
          <a:lstStyle/>
          <a:p>
            <a:pPr algn="ctr">
              <a:buNone/>
            </a:pPr>
            <a:endParaRPr lang="en-GB" b="1" dirty="0"/>
          </a:p>
        </p:txBody>
      </p:sp>
      <p:sp>
        <p:nvSpPr>
          <p:cNvPr id="4" name="Flowchart: Sequential Access Storage 3"/>
          <p:cNvSpPr/>
          <p:nvPr/>
        </p:nvSpPr>
        <p:spPr>
          <a:xfrm>
            <a:off x="2350943" y="1897825"/>
            <a:ext cx="2357454" cy="121444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Volunteering in UK or abroad</a:t>
            </a:r>
          </a:p>
        </p:txBody>
      </p:sp>
      <p:sp>
        <p:nvSpPr>
          <p:cNvPr id="5" name="Flowchart: Sequential Access Storage 4"/>
          <p:cNvSpPr/>
          <p:nvPr/>
        </p:nvSpPr>
        <p:spPr>
          <a:xfrm>
            <a:off x="7676182" y="2064241"/>
            <a:ext cx="2214578" cy="157163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Travel –learn languages, cultures</a:t>
            </a:r>
          </a:p>
        </p:txBody>
      </p:sp>
      <p:sp>
        <p:nvSpPr>
          <p:cNvPr id="6" name="Oval Callout 5"/>
          <p:cNvSpPr/>
          <p:nvPr/>
        </p:nvSpPr>
        <p:spPr>
          <a:xfrm>
            <a:off x="5181280" y="3993067"/>
            <a:ext cx="2286016" cy="7858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Sports coaching</a:t>
            </a:r>
          </a:p>
        </p:txBody>
      </p:sp>
      <p:sp>
        <p:nvSpPr>
          <p:cNvPr id="7" name="Rounded Rectangular Callout 6"/>
          <p:cNvSpPr/>
          <p:nvPr/>
        </p:nvSpPr>
        <p:spPr>
          <a:xfrm>
            <a:off x="2461092" y="3406010"/>
            <a:ext cx="2286016" cy="92869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Environmental projects </a:t>
            </a:r>
          </a:p>
        </p:txBody>
      </p:sp>
      <p:sp>
        <p:nvSpPr>
          <p:cNvPr id="8" name="Oval Callout 7"/>
          <p:cNvSpPr/>
          <p:nvPr/>
        </p:nvSpPr>
        <p:spPr>
          <a:xfrm>
            <a:off x="5051556" y="1817472"/>
            <a:ext cx="2500330" cy="107157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Working / paid placements</a:t>
            </a:r>
          </a:p>
        </p:txBody>
      </p:sp>
      <p:sp>
        <p:nvSpPr>
          <p:cNvPr id="9" name="Rounded Rectangular Callout 8"/>
          <p:cNvSpPr/>
          <p:nvPr/>
        </p:nvSpPr>
        <p:spPr>
          <a:xfrm>
            <a:off x="5246402" y="3048820"/>
            <a:ext cx="2000264" cy="71438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Studying in UK or abroad</a:t>
            </a:r>
          </a:p>
        </p:txBody>
      </p:sp>
      <p:sp>
        <p:nvSpPr>
          <p:cNvPr id="10" name="Flowchart: Sequential Access Storage 9"/>
          <p:cNvSpPr/>
          <p:nvPr/>
        </p:nvSpPr>
        <p:spPr>
          <a:xfrm>
            <a:off x="7846944" y="5041764"/>
            <a:ext cx="2071702" cy="857256"/>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Teaching</a:t>
            </a:r>
          </a:p>
        </p:txBody>
      </p:sp>
      <p:sp>
        <p:nvSpPr>
          <p:cNvPr id="11" name="Oval Callout 10"/>
          <p:cNvSpPr/>
          <p:nvPr/>
        </p:nvSpPr>
        <p:spPr>
          <a:xfrm>
            <a:off x="2416813" y="4696067"/>
            <a:ext cx="2357454" cy="142876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Summer camps / holiday resort reps</a:t>
            </a:r>
          </a:p>
        </p:txBody>
      </p:sp>
      <p:sp>
        <p:nvSpPr>
          <p:cNvPr id="12" name="Rounded Rectangular Callout 11"/>
          <p:cNvSpPr/>
          <p:nvPr/>
        </p:nvSpPr>
        <p:spPr>
          <a:xfrm>
            <a:off x="4931247" y="5041764"/>
            <a:ext cx="2786082" cy="92869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Gaining or using professional skills and qualifications</a:t>
            </a:r>
          </a:p>
        </p:txBody>
      </p:sp>
      <p:sp>
        <p:nvSpPr>
          <p:cNvPr id="14" name="Rounded Rectangular Callout 13"/>
          <p:cNvSpPr/>
          <p:nvPr/>
        </p:nvSpPr>
        <p:spPr>
          <a:xfrm>
            <a:off x="7846971" y="3838811"/>
            <a:ext cx="2071702" cy="85725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Drama / music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251E-EB65-42A5-B8B0-A8D5421619F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Own Business - Benefits</a:t>
            </a:r>
            <a:endParaRPr lang="en-GB" dirty="0"/>
          </a:p>
        </p:txBody>
      </p:sp>
      <p:sp>
        <p:nvSpPr>
          <p:cNvPr id="3" name="Content Placeholder 2">
            <a:extLst>
              <a:ext uri="{FF2B5EF4-FFF2-40B4-BE49-F238E27FC236}">
                <a16:creationId xmlns:a16="http://schemas.microsoft.com/office/drawing/2014/main" id="{966C9F66-E041-486C-9161-C6E328DBC9CC}"/>
              </a:ext>
            </a:extLst>
          </p:cNvPr>
          <p:cNvSpPr>
            <a:spLocks noGrp="1"/>
          </p:cNvSpPr>
          <p:nvPr>
            <p:ph idx="1"/>
          </p:nvPr>
        </p:nvSpPr>
        <p:spPr>
          <a:xfrm>
            <a:off x="1097280" y="1845733"/>
            <a:ext cx="10058400" cy="4278619"/>
          </a:xfrm>
        </p:spPr>
        <p:txBody>
          <a:bodyPr>
            <a:noAutofit/>
          </a:bodyPr>
          <a:lstStyle/>
          <a:p>
            <a:pPr>
              <a:buFont typeface="Arial" panose="020B0604020202020204" pitchFamily="34" charset="0"/>
              <a:buChar char="•"/>
            </a:pPr>
            <a:r>
              <a:rPr lang="en-GB" sz="2200" dirty="0">
                <a:latin typeface="Arial" panose="020B0604020202020204" pitchFamily="34" charset="0"/>
                <a:cs typeface="Arial" panose="020B0604020202020204" pitchFamily="34" charset="0"/>
              </a:rPr>
              <a:t>Exciting</a:t>
            </a:r>
          </a:p>
          <a:p>
            <a:pPr>
              <a:buFont typeface="Arial" panose="020B0604020202020204" pitchFamily="34" charset="0"/>
              <a:buChar char="•"/>
            </a:pPr>
            <a:r>
              <a:rPr lang="en-GB" sz="2200" dirty="0">
                <a:latin typeface="Arial" panose="020B0604020202020204" pitchFamily="34" charset="0"/>
                <a:cs typeface="Arial" panose="020B0604020202020204" pitchFamily="34" charset="0"/>
              </a:rPr>
              <a:t>You have power and control, can make decisions for yourself, whatever you do is down to you, you can do plan your own time, you can work at night if it suits you</a:t>
            </a:r>
          </a:p>
          <a:p>
            <a:pPr>
              <a:buFont typeface="Arial" panose="020B0604020202020204" pitchFamily="34" charset="0"/>
              <a:buChar char="•"/>
            </a:pPr>
            <a:r>
              <a:rPr lang="en-GB" sz="2200" dirty="0">
                <a:latin typeface="Arial" panose="020B0604020202020204" pitchFamily="34" charset="0"/>
                <a:cs typeface="Arial" panose="020B0604020202020204" pitchFamily="34" charset="0"/>
              </a:rPr>
              <a:t>You can stand for something that reflects your values</a:t>
            </a:r>
          </a:p>
          <a:p>
            <a:pPr>
              <a:buFont typeface="Arial" panose="020B0604020202020204" pitchFamily="34" charset="0"/>
              <a:buChar char="•"/>
            </a:pPr>
            <a:r>
              <a:rPr lang="en-GB" sz="2200" dirty="0">
                <a:latin typeface="Arial" panose="020B0604020202020204" pitchFamily="34" charset="0"/>
                <a:cs typeface="Arial" panose="020B0604020202020204" pitchFamily="34" charset="0"/>
              </a:rPr>
              <a:t>You can make money and wealth (your reputation, what you know, who you know)</a:t>
            </a:r>
          </a:p>
          <a:p>
            <a:pPr>
              <a:buFont typeface="Arial" panose="020B0604020202020204" pitchFamily="34" charset="0"/>
              <a:buChar char="•"/>
            </a:pPr>
            <a:r>
              <a:rPr lang="en-GB" sz="2200" dirty="0">
                <a:latin typeface="Arial" panose="020B0604020202020204" pitchFamily="34" charset="0"/>
                <a:cs typeface="Arial" panose="020B0604020202020204" pitchFamily="34" charset="0"/>
              </a:rPr>
              <a:t>As the team grows, you can start taking a bit more time off</a:t>
            </a:r>
          </a:p>
          <a:p>
            <a:pPr>
              <a:buFont typeface="Arial" panose="020B0604020202020204" pitchFamily="34" charset="0"/>
              <a:buChar char="•"/>
            </a:pPr>
            <a:r>
              <a:rPr lang="en-GB" sz="2200" dirty="0">
                <a:latin typeface="Arial" panose="020B0604020202020204" pitchFamily="34" charset="0"/>
                <a:cs typeface="Arial" panose="020B0604020202020204" pitchFamily="34" charset="0"/>
              </a:rPr>
              <a:t>You get a sense of satisfaction when you see a new product or service that is going to work and pride when you see people buying it or talking about it in a positive way</a:t>
            </a:r>
            <a:endParaRPr lang="en-GB" sz="2200" dirty="0"/>
          </a:p>
        </p:txBody>
      </p:sp>
      <p:pic>
        <p:nvPicPr>
          <p:cNvPr id="4" name="Picture 3">
            <a:extLst>
              <a:ext uri="{FF2B5EF4-FFF2-40B4-BE49-F238E27FC236}">
                <a16:creationId xmlns:a16="http://schemas.microsoft.com/office/drawing/2014/main" id="{AC01CA5C-0472-4CEE-8691-1023871E617E}"/>
              </a:ext>
            </a:extLst>
          </p:cNvPr>
          <p:cNvPicPr>
            <a:picLocks noChangeAspect="1"/>
          </p:cNvPicPr>
          <p:nvPr/>
        </p:nvPicPr>
        <p:blipFill>
          <a:blip r:embed="rId2"/>
          <a:stretch>
            <a:fillRect/>
          </a:stretch>
        </p:blipFill>
        <p:spPr>
          <a:xfrm>
            <a:off x="8048847" y="178230"/>
            <a:ext cx="2005234" cy="1382332"/>
          </a:xfrm>
          <a:prstGeom prst="rect">
            <a:avLst/>
          </a:prstGeom>
        </p:spPr>
      </p:pic>
    </p:spTree>
    <p:extLst>
      <p:ext uri="{BB962C8B-B14F-4D97-AF65-F5344CB8AC3E}">
        <p14:creationId xmlns:p14="http://schemas.microsoft.com/office/powerpoint/2010/main" val="3052568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D0B1-77BA-4469-8877-40EA242B2E4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Own Business - Challenges</a:t>
            </a:r>
            <a:endParaRPr lang="en-GB" dirty="0"/>
          </a:p>
        </p:txBody>
      </p:sp>
      <p:sp>
        <p:nvSpPr>
          <p:cNvPr id="3" name="Content Placeholder 2">
            <a:extLst>
              <a:ext uri="{FF2B5EF4-FFF2-40B4-BE49-F238E27FC236}">
                <a16:creationId xmlns:a16="http://schemas.microsoft.com/office/drawing/2014/main" id="{230BC0C7-175C-4093-A67B-F2550DF0CFA6}"/>
              </a:ext>
            </a:extLst>
          </p:cNvPr>
          <p:cNvSpPr>
            <a:spLocks noGrp="1"/>
          </p:cNvSpPr>
          <p:nvPr>
            <p:ph idx="1"/>
          </p:nvPr>
        </p:nvSpPr>
        <p:spPr>
          <a:xfrm>
            <a:off x="1097280" y="1845734"/>
            <a:ext cx="10058400" cy="4372186"/>
          </a:xfrm>
        </p:spPr>
        <p:txBody>
          <a:bodyPr>
            <a:noAutofit/>
          </a:bodyPr>
          <a:lstStyle/>
          <a:p>
            <a:pPr>
              <a:buFont typeface="Arial" panose="020B0604020202020204" pitchFamily="34" charset="0"/>
              <a:buChar char="•"/>
            </a:pPr>
            <a:r>
              <a:rPr lang="en-GB" sz="1900" dirty="0">
                <a:latin typeface="Arial" panose="020B0604020202020204" pitchFamily="34" charset="0"/>
                <a:cs typeface="Arial" panose="020B0604020202020204" pitchFamily="34" charset="0"/>
              </a:rPr>
              <a:t>Hurdles are thrown at you e.g. suppliers factories close, quality problems, negative media exposure, bank refusing credit, fall out with business partner</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All successful entrepreneurs have had some really tough times, it is scary, you have to believe in your idea, be agile, driven, optimistic, overcome fear, pick yourself up and start all over again </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You need to find finance – banks, crowdfunding e.g. Kickstarter, Indiegogo, Crowdfunder.co.uk</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At the start, all the money made is invested into growing the business</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You can go broke in an instant for reasons that are your fault or not, initially you have nothing to loose, but later you can be responsible for the jobs of your staff, as well as your own</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Most entrepreneurs work long hours because there are pressures of keeping success going</a:t>
            </a:r>
          </a:p>
          <a:p>
            <a:pPr>
              <a:buFont typeface="Arial" panose="020B0604020202020204" pitchFamily="34" charset="0"/>
              <a:buChar char="•"/>
            </a:pPr>
            <a:r>
              <a:rPr lang="en-GB" sz="1900" dirty="0">
                <a:latin typeface="Arial" panose="020B0604020202020204" pitchFamily="34" charset="0"/>
                <a:cs typeface="Arial" panose="020B0604020202020204" pitchFamily="34" charset="0"/>
              </a:rPr>
              <a:t>It is relentless; you have to throw yourself into it, be alert and ready to grab any opportunity</a:t>
            </a:r>
          </a:p>
        </p:txBody>
      </p:sp>
      <p:pic>
        <p:nvPicPr>
          <p:cNvPr id="4" name="Picture 3">
            <a:extLst>
              <a:ext uri="{FF2B5EF4-FFF2-40B4-BE49-F238E27FC236}">
                <a16:creationId xmlns:a16="http://schemas.microsoft.com/office/drawing/2014/main" id="{11BD5AE3-D355-4AF0-A007-07803DBFFA4A}"/>
              </a:ext>
            </a:extLst>
          </p:cNvPr>
          <p:cNvPicPr>
            <a:picLocks noChangeAspect="1"/>
          </p:cNvPicPr>
          <p:nvPr/>
        </p:nvPicPr>
        <p:blipFill>
          <a:blip r:embed="rId2"/>
          <a:stretch>
            <a:fillRect/>
          </a:stretch>
        </p:blipFill>
        <p:spPr>
          <a:xfrm>
            <a:off x="8768579" y="286603"/>
            <a:ext cx="2625244" cy="1316661"/>
          </a:xfrm>
          <a:prstGeom prst="rect">
            <a:avLst/>
          </a:prstGeom>
        </p:spPr>
      </p:pic>
    </p:spTree>
    <p:extLst>
      <p:ext uri="{BB962C8B-B14F-4D97-AF65-F5344CB8AC3E}">
        <p14:creationId xmlns:p14="http://schemas.microsoft.com/office/powerpoint/2010/main" val="78406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DBD3-584B-4F51-B948-83E308CD2C5B}"/>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Over to you…</a:t>
            </a:r>
          </a:p>
        </p:txBody>
      </p:sp>
      <p:sp>
        <p:nvSpPr>
          <p:cNvPr id="3" name="Content Placeholder 2">
            <a:extLst>
              <a:ext uri="{FF2B5EF4-FFF2-40B4-BE49-F238E27FC236}">
                <a16:creationId xmlns:a16="http://schemas.microsoft.com/office/drawing/2014/main" id="{008D96EC-2ACE-49CB-9C05-9271A613D1AC}"/>
              </a:ext>
            </a:extLst>
          </p:cNvPr>
          <p:cNvSpPr>
            <a:spLocks noGrp="1"/>
          </p:cNvSpPr>
          <p:nvPr>
            <p:ph idx="1"/>
          </p:nvPr>
        </p:nvSpPr>
        <p:spPr>
          <a:xfrm>
            <a:off x="1207910" y="1845734"/>
            <a:ext cx="9947769" cy="4023360"/>
          </a:xfrm>
        </p:spPr>
        <p:txBody>
          <a:bodyPr>
            <a:normAutofit/>
          </a:bodyPr>
          <a:lstStyle/>
          <a:p>
            <a:pPr>
              <a:buFont typeface="Arial" panose="020B0604020202020204" pitchFamily="34" charset="0"/>
              <a:buChar char="•"/>
            </a:pPr>
            <a:r>
              <a:rPr lang="en-GB" sz="2800" dirty="0">
                <a:latin typeface="Arial" panose="020B0604020202020204" pitchFamily="34" charset="0"/>
                <a:cs typeface="Arial" panose="020B0604020202020204" pitchFamily="34" charset="0"/>
              </a:rPr>
              <a:t>Consider taking another qualification.</a:t>
            </a: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Look on </a:t>
            </a:r>
            <a:r>
              <a:rPr lang="en-GB" sz="2800" dirty="0">
                <a:hlinkClick r:id="rId2"/>
              </a:rPr>
              <a:t>https://www.notgoingtouni.co.uk/</a:t>
            </a:r>
            <a:endParaRPr lang="en-GB"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Look on </a:t>
            </a:r>
            <a:r>
              <a:rPr lang="en-GB" sz="2800" dirty="0">
                <a:hlinkClick r:id="rId3"/>
              </a:rPr>
              <a:t>https://www.gov.uk/apply-apprenticeship</a:t>
            </a:r>
            <a:endParaRPr lang="en-GB"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GB" sz="2800" dirty="0">
                <a:latin typeface="Arial" panose="020B0604020202020204" pitchFamily="34" charset="0"/>
                <a:cs typeface="Arial" panose="020B0604020202020204" pitchFamily="34" charset="0"/>
              </a:rPr>
              <a:t>Look on job search websites such as </a:t>
            </a:r>
            <a:r>
              <a:rPr lang="en-GB" sz="2800" dirty="0">
                <a:latin typeface="Arial" panose="020B0604020202020204" pitchFamily="34" charset="0"/>
                <a:cs typeface="Arial" panose="020B0604020202020204" pitchFamily="34" charset="0"/>
                <a:hlinkClick r:id="rId4"/>
              </a:rPr>
              <a:t>https://www.gov.uk/find-a-job</a:t>
            </a:r>
            <a:r>
              <a:rPr lang="en-GB" sz="2800" dirty="0">
                <a:latin typeface="Arial" panose="020B0604020202020204" pitchFamily="34" charset="0"/>
                <a:cs typeface="Arial" panose="020B0604020202020204" pitchFamily="34" charset="0"/>
              </a:rPr>
              <a:t> or </a:t>
            </a:r>
            <a:r>
              <a:rPr lang="en-GB" sz="2800" dirty="0">
                <a:hlinkClick r:id="rId5"/>
              </a:rPr>
              <a:t>https://www.indeed.co.uk/</a:t>
            </a:r>
            <a:endParaRPr lang="en-GB" sz="2800" dirty="0"/>
          </a:p>
          <a:p>
            <a:pPr>
              <a:buFont typeface="Arial" panose="020B0604020202020204" pitchFamily="34" charset="0"/>
              <a:buChar char="•"/>
            </a:pPr>
            <a:r>
              <a:rPr lang="en-GB" sz="2800" dirty="0">
                <a:latin typeface="Arial" panose="020B0604020202020204" pitchFamily="34" charset="0"/>
                <a:cs typeface="Arial" panose="020B0604020202020204" pitchFamily="34" charset="0"/>
              </a:rPr>
              <a:t>Go on Kudos </a:t>
            </a:r>
            <a:r>
              <a:rPr lang="en-GB" sz="2800" dirty="0">
                <a:hlinkClick r:id="rId6"/>
              </a:rPr>
              <a:t>https://kudos.cascaid.co.uk/#/</a:t>
            </a:r>
            <a:r>
              <a:rPr lang="en-GB" sz="2800" dirty="0"/>
              <a:t> </a:t>
            </a:r>
            <a:r>
              <a:rPr lang="en-GB" sz="2800" dirty="0">
                <a:latin typeface="Arial" panose="020B0604020202020204" pitchFamily="34" charset="0"/>
                <a:cs typeface="Arial" panose="020B0604020202020204" pitchFamily="34" charset="0"/>
              </a:rPr>
              <a:t>and </a:t>
            </a:r>
            <a:r>
              <a:rPr lang="en-GB" sz="2800" dirty="0" err="1">
                <a:latin typeface="Arial" panose="020B0604020202020204" pitchFamily="34" charset="0"/>
                <a:cs typeface="Arial" panose="020B0604020202020204" pitchFamily="34" charset="0"/>
              </a:rPr>
              <a:t>CareerZone</a:t>
            </a:r>
            <a:r>
              <a:rPr lang="en-GB" sz="2800" dirty="0">
                <a:latin typeface="Arial" panose="020B0604020202020204" pitchFamily="34" charset="0"/>
                <a:cs typeface="Arial" panose="020B0604020202020204" pitchFamily="34" charset="0"/>
              </a:rPr>
              <a:t> to research career ideas.</a:t>
            </a:r>
          </a:p>
          <a:p>
            <a:pPr marL="0" indent="0">
              <a:buNone/>
            </a:pPr>
            <a:endParaRPr lang="en-GB"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7331ACA-B153-4457-9A8C-60F9ED99F099}"/>
              </a:ext>
            </a:extLst>
          </p:cNvPr>
          <p:cNvPicPr>
            <a:picLocks noChangeAspect="1"/>
          </p:cNvPicPr>
          <p:nvPr/>
        </p:nvPicPr>
        <p:blipFill>
          <a:blip r:embed="rId7"/>
          <a:stretch>
            <a:fillRect/>
          </a:stretch>
        </p:blipFill>
        <p:spPr>
          <a:xfrm>
            <a:off x="7710311" y="178229"/>
            <a:ext cx="3151858" cy="1418336"/>
          </a:xfrm>
          <a:prstGeom prst="rect">
            <a:avLst/>
          </a:prstGeom>
        </p:spPr>
      </p:pic>
      <p:pic>
        <p:nvPicPr>
          <p:cNvPr id="5" name="Picture 4">
            <a:extLst>
              <a:ext uri="{FF2B5EF4-FFF2-40B4-BE49-F238E27FC236}">
                <a16:creationId xmlns:a16="http://schemas.microsoft.com/office/drawing/2014/main" id="{30A95F4A-978E-4CEC-86CA-ECCF7C4B4E71}"/>
              </a:ext>
            </a:extLst>
          </p:cNvPr>
          <p:cNvPicPr>
            <a:picLocks noChangeAspect="1"/>
          </p:cNvPicPr>
          <p:nvPr/>
        </p:nvPicPr>
        <p:blipFill>
          <a:blip r:embed="rId8"/>
          <a:stretch>
            <a:fillRect/>
          </a:stretch>
        </p:blipFill>
        <p:spPr>
          <a:xfrm>
            <a:off x="7857067" y="4907476"/>
            <a:ext cx="2048228" cy="1239326"/>
          </a:xfrm>
          <a:prstGeom prst="rect">
            <a:avLst/>
          </a:prstGeom>
        </p:spPr>
      </p:pic>
    </p:spTree>
    <p:extLst>
      <p:ext uri="{BB962C8B-B14F-4D97-AF65-F5344CB8AC3E}">
        <p14:creationId xmlns:p14="http://schemas.microsoft.com/office/powerpoint/2010/main" val="306075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600" y="407521"/>
            <a:ext cx="10515600" cy="1325563"/>
          </a:xfrm>
        </p:spPr>
        <p:txBody>
          <a:bodyPr/>
          <a:lstStyle/>
          <a:p>
            <a:r>
              <a:rPr lang="en-GB" b="1" dirty="0">
                <a:solidFill>
                  <a:srgbClr val="FF9933"/>
                </a:solidFill>
                <a:latin typeface="Calibri" panose="020F0502020204030204" pitchFamily="34" charset="0"/>
                <a:cs typeface="Calibri" panose="020F0502020204030204" pitchFamily="34" charset="0"/>
              </a:rPr>
              <a:t>What are the benefits?</a:t>
            </a:r>
            <a:endParaRPr lang="en-GB" dirty="0">
              <a:solidFill>
                <a:srgbClr val="FF9933"/>
              </a:solidFill>
            </a:endParaRPr>
          </a:p>
        </p:txBody>
      </p:sp>
      <p:pic>
        <p:nvPicPr>
          <p:cNvPr id="13" name="Picture 12"/>
          <p:cNvPicPr>
            <a:picLocks noChangeAspect="1"/>
          </p:cNvPicPr>
          <p:nvPr/>
        </p:nvPicPr>
        <p:blipFill>
          <a:blip r:embed="rId3"/>
          <a:stretch>
            <a:fillRect/>
          </a:stretch>
        </p:blipFill>
        <p:spPr>
          <a:xfrm>
            <a:off x="0" y="5724525"/>
            <a:ext cx="12192000" cy="1133475"/>
          </a:xfrm>
          <a:prstGeom prst="rect">
            <a:avLst/>
          </a:prstGeom>
        </p:spPr>
      </p:pic>
      <p:pic>
        <p:nvPicPr>
          <p:cNvPr id="3" name="Picture 2"/>
          <p:cNvPicPr>
            <a:picLocks noChangeAspect="1"/>
          </p:cNvPicPr>
          <p:nvPr/>
        </p:nvPicPr>
        <p:blipFill>
          <a:blip r:embed="rId4"/>
          <a:stretch>
            <a:fillRect/>
          </a:stretch>
        </p:blipFill>
        <p:spPr>
          <a:xfrm>
            <a:off x="744354" y="1799273"/>
            <a:ext cx="2671199" cy="1736413"/>
          </a:xfrm>
          <a:prstGeom prst="rect">
            <a:avLst/>
          </a:prstGeom>
        </p:spPr>
      </p:pic>
      <p:pic>
        <p:nvPicPr>
          <p:cNvPr id="4" name="Picture 3"/>
          <p:cNvPicPr>
            <a:picLocks noChangeAspect="1"/>
          </p:cNvPicPr>
          <p:nvPr/>
        </p:nvPicPr>
        <p:blipFill>
          <a:blip r:embed="rId5"/>
          <a:stretch>
            <a:fillRect/>
          </a:stretch>
        </p:blipFill>
        <p:spPr>
          <a:xfrm>
            <a:off x="3551492" y="1799273"/>
            <a:ext cx="2673385" cy="1700203"/>
          </a:xfrm>
          <a:prstGeom prst="rect">
            <a:avLst/>
          </a:prstGeom>
        </p:spPr>
      </p:pic>
      <p:pic>
        <p:nvPicPr>
          <p:cNvPr id="5" name="Picture 4"/>
          <p:cNvPicPr>
            <a:picLocks noChangeAspect="1"/>
          </p:cNvPicPr>
          <p:nvPr/>
        </p:nvPicPr>
        <p:blipFill>
          <a:blip r:embed="rId6"/>
          <a:stretch>
            <a:fillRect/>
          </a:stretch>
        </p:blipFill>
        <p:spPr>
          <a:xfrm>
            <a:off x="9254225" y="1799273"/>
            <a:ext cx="2673222" cy="1699200"/>
          </a:xfrm>
          <a:prstGeom prst="rect">
            <a:avLst/>
          </a:prstGeom>
        </p:spPr>
      </p:pic>
      <p:pic>
        <p:nvPicPr>
          <p:cNvPr id="6" name="Picture 5"/>
          <p:cNvPicPr>
            <a:picLocks noChangeAspect="1"/>
          </p:cNvPicPr>
          <p:nvPr/>
        </p:nvPicPr>
        <p:blipFill>
          <a:blip r:embed="rId7"/>
          <a:stretch>
            <a:fillRect/>
          </a:stretch>
        </p:blipFill>
        <p:spPr>
          <a:xfrm>
            <a:off x="744354" y="3630249"/>
            <a:ext cx="2674800" cy="1711337"/>
          </a:xfrm>
          <a:prstGeom prst="rect">
            <a:avLst/>
          </a:prstGeom>
        </p:spPr>
      </p:pic>
      <p:pic>
        <p:nvPicPr>
          <p:cNvPr id="8" name="Picture 7"/>
          <p:cNvPicPr>
            <a:picLocks noChangeAspect="1"/>
          </p:cNvPicPr>
          <p:nvPr/>
        </p:nvPicPr>
        <p:blipFill>
          <a:blip r:embed="rId8"/>
          <a:stretch>
            <a:fillRect/>
          </a:stretch>
        </p:blipFill>
        <p:spPr>
          <a:xfrm>
            <a:off x="6392582" y="3647272"/>
            <a:ext cx="2674800" cy="1694314"/>
          </a:xfrm>
          <a:prstGeom prst="rect">
            <a:avLst/>
          </a:prstGeom>
        </p:spPr>
      </p:pic>
      <p:pic>
        <p:nvPicPr>
          <p:cNvPr id="1026"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55639" y="3621739"/>
            <a:ext cx="2674800" cy="1715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51492" y="3647272"/>
            <a:ext cx="2674800" cy="16943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2582" y="1799272"/>
            <a:ext cx="2674800" cy="170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42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barn(inVertical)">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barn(inVertical)">
                                      <p:cBhvr>
                                        <p:cTn id="4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082" y="212382"/>
            <a:ext cx="10515600" cy="1325563"/>
          </a:xfrm>
        </p:spPr>
        <p:txBody>
          <a:bodyPr/>
          <a:lstStyle/>
          <a:p>
            <a:r>
              <a:rPr lang="en-GB" b="1" dirty="0">
                <a:solidFill>
                  <a:srgbClr val="FF9933"/>
                </a:solidFill>
                <a:latin typeface="Calibri" panose="020F0502020204030204" pitchFamily="34" charset="0"/>
                <a:cs typeface="Calibri" panose="020F0502020204030204" pitchFamily="34" charset="0"/>
              </a:rPr>
              <a:t>What sectors do we cover?</a:t>
            </a:r>
            <a:endParaRPr lang="en-GB" dirty="0"/>
          </a:p>
        </p:txBody>
      </p:sp>
      <p:sp>
        <p:nvSpPr>
          <p:cNvPr id="4" name="TextBox 3"/>
          <p:cNvSpPr txBox="1"/>
          <p:nvPr/>
        </p:nvSpPr>
        <p:spPr>
          <a:xfrm>
            <a:off x="464976" y="1408261"/>
            <a:ext cx="3869266" cy="2062103"/>
          </a:xfrm>
          <a:prstGeom prst="rect">
            <a:avLst/>
          </a:prstGeom>
          <a:solidFill>
            <a:schemeClr val="bg2"/>
          </a:solidFill>
          <a:ln>
            <a:solidFill>
              <a:schemeClr val="tx1"/>
            </a:solidFill>
          </a:ln>
        </p:spPr>
        <p:txBody>
          <a:bodyPr wrap="square" rtlCol="0">
            <a:spAutoFit/>
          </a:bodyPr>
          <a:lstStyle/>
          <a:p>
            <a:r>
              <a:rPr lang="en-GB" sz="2000" b="1" dirty="0">
                <a:solidFill>
                  <a:srgbClr val="FF9933"/>
                </a:solidFill>
              </a:rPr>
              <a:t>PROFESSIONAL SERVICES</a:t>
            </a:r>
          </a:p>
          <a:p>
            <a:pPr marL="285750" indent="-285750">
              <a:buFont typeface="Arial" panose="020B0604020202020204" pitchFamily="34" charset="0"/>
              <a:buChar char="•"/>
            </a:pPr>
            <a:r>
              <a:rPr lang="en-GB" dirty="0"/>
              <a:t>Accounting</a:t>
            </a:r>
          </a:p>
          <a:p>
            <a:pPr marL="285750" indent="-285750">
              <a:buFont typeface="Arial" panose="020B0604020202020204" pitchFamily="34" charset="0"/>
              <a:buChar char="•"/>
            </a:pPr>
            <a:r>
              <a:rPr lang="en-GB" dirty="0"/>
              <a:t>Business Administration</a:t>
            </a:r>
          </a:p>
          <a:p>
            <a:pPr marL="285750" indent="-285750">
              <a:buFont typeface="Arial" panose="020B0604020202020204" pitchFamily="34" charset="0"/>
              <a:buChar char="•"/>
            </a:pPr>
            <a:r>
              <a:rPr lang="en-GB" dirty="0"/>
              <a:t>Customer Service</a:t>
            </a:r>
          </a:p>
          <a:p>
            <a:pPr marL="285750" indent="-285750">
              <a:buFont typeface="Arial" panose="020B0604020202020204" pitchFamily="34" charset="0"/>
              <a:buChar char="•"/>
            </a:pPr>
            <a:r>
              <a:rPr lang="en-GB" dirty="0"/>
              <a:t>Team Leader / Supervisor</a:t>
            </a:r>
          </a:p>
          <a:p>
            <a:pPr marL="285750" indent="-285750">
              <a:buFont typeface="Arial" panose="020B0604020202020204" pitchFamily="34" charset="0"/>
              <a:buChar char="•"/>
            </a:pPr>
            <a:r>
              <a:rPr lang="en-GB" dirty="0"/>
              <a:t>Operations / Departmental Manager</a:t>
            </a:r>
          </a:p>
          <a:p>
            <a:endParaRPr lang="en-GB" dirty="0"/>
          </a:p>
        </p:txBody>
      </p:sp>
      <p:sp>
        <p:nvSpPr>
          <p:cNvPr id="5" name="TextBox 4"/>
          <p:cNvSpPr txBox="1"/>
          <p:nvPr/>
        </p:nvSpPr>
        <p:spPr>
          <a:xfrm>
            <a:off x="6257942" y="1439038"/>
            <a:ext cx="3868730" cy="2031325"/>
          </a:xfrm>
          <a:prstGeom prst="rect">
            <a:avLst/>
          </a:prstGeom>
          <a:solidFill>
            <a:schemeClr val="bg2"/>
          </a:solidFill>
          <a:ln>
            <a:solidFill>
              <a:schemeClr val="tx1"/>
            </a:solidFill>
          </a:ln>
        </p:spPr>
        <p:txBody>
          <a:bodyPr wrap="square" rtlCol="0">
            <a:spAutoFit/>
          </a:bodyPr>
          <a:lstStyle/>
          <a:p>
            <a:r>
              <a:rPr lang="en-GB" b="1" dirty="0">
                <a:solidFill>
                  <a:srgbClr val="00B0F0"/>
                </a:solidFill>
              </a:rPr>
              <a:t>SERVICE INDUSTRIES</a:t>
            </a:r>
          </a:p>
          <a:p>
            <a:pPr marL="285750" indent="-285750">
              <a:buFont typeface="Arial" panose="020B0604020202020204" pitchFamily="34" charset="0"/>
              <a:buChar char="•"/>
            </a:pPr>
            <a:r>
              <a:rPr lang="en-GB" dirty="0"/>
              <a:t>Hairdressing</a:t>
            </a:r>
          </a:p>
          <a:p>
            <a:pPr marL="285750" indent="-285750">
              <a:buFont typeface="Arial" panose="020B0604020202020204" pitchFamily="34" charset="0"/>
              <a:buChar char="•"/>
            </a:pPr>
            <a:r>
              <a:rPr lang="en-GB" dirty="0"/>
              <a:t>Commis Chef</a:t>
            </a:r>
          </a:p>
          <a:p>
            <a:pPr marL="285750" indent="-285750">
              <a:buFont typeface="Arial" panose="020B0604020202020204" pitchFamily="34" charset="0"/>
              <a:buChar char="•"/>
            </a:pPr>
            <a:r>
              <a:rPr lang="en-GB" dirty="0"/>
              <a:t>Chef De Partie</a:t>
            </a:r>
          </a:p>
          <a:p>
            <a:pPr marL="285750" indent="-285750">
              <a:buFont typeface="Arial" panose="020B0604020202020204" pitchFamily="34" charset="0"/>
              <a:buChar char="•"/>
            </a:pPr>
            <a:r>
              <a:rPr lang="en-GB" dirty="0"/>
              <a:t>Hospitality Team Member</a:t>
            </a:r>
          </a:p>
          <a:p>
            <a:pPr marL="285750" indent="-285750">
              <a:buFont typeface="Arial" panose="020B0604020202020204" pitchFamily="34" charset="0"/>
              <a:buChar char="•"/>
            </a:pPr>
            <a:r>
              <a:rPr lang="en-GB" dirty="0"/>
              <a:t>Hospitality Supervisor</a:t>
            </a:r>
          </a:p>
          <a:p>
            <a:pPr marL="285750" indent="-285750">
              <a:buFont typeface="Arial" panose="020B0604020202020204" pitchFamily="34" charset="0"/>
              <a:buChar char="•"/>
            </a:pPr>
            <a:endParaRPr lang="en-GB" dirty="0"/>
          </a:p>
        </p:txBody>
      </p:sp>
      <p:sp>
        <p:nvSpPr>
          <p:cNvPr id="6" name="TextBox 5"/>
          <p:cNvSpPr txBox="1"/>
          <p:nvPr/>
        </p:nvSpPr>
        <p:spPr>
          <a:xfrm>
            <a:off x="464976" y="3572983"/>
            <a:ext cx="3869266" cy="2031325"/>
          </a:xfrm>
          <a:prstGeom prst="rect">
            <a:avLst/>
          </a:prstGeom>
          <a:solidFill>
            <a:schemeClr val="bg2"/>
          </a:solidFill>
          <a:ln>
            <a:solidFill>
              <a:schemeClr val="tx1"/>
            </a:solidFill>
          </a:ln>
        </p:spPr>
        <p:txBody>
          <a:bodyPr wrap="square" rtlCol="0">
            <a:spAutoFit/>
          </a:bodyPr>
          <a:lstStyle/>
          <a:p>
            <a:r>
              <a:rPr lang="en-GB" b="1" dirty="0">
                <a:solidFill>
                  <a:srgbClr val="00B0F0"/>
                </a:solidFill>
              </a:rPr>
              <a:t>CARING SERVICES</a:t>
            </a:r>
          </a:p>
          <a:p>
            <a:pPr marL="285750" indent="-285750">
              <a:buFont typeface="Arial" panose="020B0604020202020204" pitchFamily="34" charset="0"/>
              <a:buChar char="•"/>
            </a:pPr>
            <a:r>
              <a:rPr lang="en-GB" dirty="0"/>
              <a:t>Children &amp; Young People’s Workforce</a:t>
            </a:r>
          </a:p>
          <a:p>
            <a:pPr marL="285750" indent="-285750">
              <a:buFont typeface="Arial" panose="020B0604020202020204" pitchFamily="34" charset="0"/>
              <a:buChar char="•"/>
            </a:pPr>
            <a:r>
              <a:rPr lang="en-GB" dirty="0"/>
              <a:t>Early Years Educator</a:t>
            </a:r>
          </a:p>
          <a:p>
            <a:pPr marL="285750" indent="-285750">
              <a:buFont typeface="Arial" panose="020B0604020202020204" pitchFamily="34" charset="0"/>
              <a:buChar char="•"/>
            </a:pPr>
            <a:r>
              <a:rPr lang="en-GB" dirty="0"/>
              <a:t>Teaching Assistant</a:t>
            </a:r>
          </a:p>
          <a:p>
            <a:pPr marL="285750" indent="-285750">
              <a:buFont typeface="Arial" panose="020B0604020202020204" pitchFamily="34" charset="0"/>
              <a:buChar char="•"/>
            </a:pPr>
            <a:r>
              <a:rPr lang="en-GB" dirty="0"/>
              <a:t>Supportive Delivery of PE &amp; School Sport</a:t>
            </a:r>
          </a:p>
        </p:txBody>
      </p:sp>
      <p:sp>
        <p:nvSpPr>
          <p:cNvPr id="7" name="TextBox 6"/>
          <p:cNvSpPr txBox="1"/>
          <p:nvPr/>
        </p:nvSpPr>
        <p:spPr>
          <a:xfrm>
            <a:off x="6257942" y="3590581"/>
            <a:ext cx="3868730" cy="2031325"/>
          </a:xfrm>
          <a:prstGeom prst="rect">
            <a:avLst/>
          </a:prstGeom>
          <a:solidFill>
            <a:schemeClr val="bg2"/>
          </a:solidFill>
          <a:ln>
            <a:solidFill>
              <a:schemeClr val="tx1"/>
            </a:solidFill>
          </a:ln>
        </p:spPr>
        <p:txBody>
          <a:bodyPr wrap="square" rtlCol="0">
            <a:spAutoFit/>
          </a:bodyPr>
          <a:lstStyle/>
          <a:p>
            <a:r>
              <a:rPr lang="en-GB" b="1" dirty="0">
                <a:solidFill>
                  <a:srgbClr val="FF9933"/>
                </a:solidFill>
              </a:rPr>
              <a:t>TECHNICAL &amp; LOGISTICS</a:t>
            </a:r>
          </a:p>
          <a:p>
            <a:pPr marL="285750" indent="-285750">
              <a:buFont typeface="Arial" panose="020B0604020202020204" pitchFamily="34" charset="0"/>
              <a:buChar char="•"/>
            </a:pPr>
            <a:r>
              <a:rPr lang="en-GB" dirty="0"/>
              <a:t>Engineering</a:t>
            </a:r>
          </a:p>
          <a:p>
            <a:pPr marL="285750" indent="-285750">
              <a:buFont typeface="Arial" panose="020B0604020202020204" pitchFamily="34" charset="0"/>
              <a:buChar char="•"/>
            </a:pPr>
            <a:r>
              <a:rPr lang="en-GB" dirty="0"/>
              <a:t>Infrastructure Technician</a:t>
            </a:r>
          </a:p>
          <a:p>
            <a:pPr marL="285750" indent="-285750">
              <a:buFont typeface="Arial" panose="020B0604020202020204" pitchFamily="34" charset="0"/>
              <a:buChar char="•"/>
            </a:pPr>
            <a:r>
              <a:rPr lang="en-GB" dirty="0"/>
              <a:t>Laboratory Technician</a:t>
            </a:r>
          </a:p>
          <a:p>
            <a:pPr marL="285750" indent="-285750">
              <a:buFont typeface="Arial" panose="020B0604020202020204" pitchFamily="34" charset="0"/>
              <a:buChar char="•"/>
            </a:pPr>
            <a:r>
              <a:rPr lang="en-GB" dirty="0"/>
              <a:t>Supply Chain Operative / Warehouse Operative</a:t>
            </a:r>
          </a:p>
          <a:p>
            <a:pPr marL="285750" indent="-285750">
              <a:buFont typeface="Arial" panose="020B0604020202020204" pitchFamily="34" charset="0"/>
              <a:buChar char="•"/>
            </a:pPr>
            <a:endParaRPr lang="en-GB" dirty="0"/>
          </a:p>
        </p:txBody>
      </p:sp>
      <p:pic>
        <p:nvPicPr>
          <p:cNvPr id="8" name="Picture 7"/>
          <p:cNvPicPr>
            <a:picLocks noChangeAspect="1"/>
          </p:cNvPicPr>
          <p:nvPr/>
        </p:nvPicPr>
        <p:blipFill>
          <a:blip r:embed="rId2"/>
          <a:stretch>
            <a:fillRect/>
          </a:stretch>
        </p:blipFill>
        <p:spPr>
          <a:xfrm>
            <a:off x="0" y="5724525"/>
            <a:ext cx="12192000" cy="1133475"/>
          </a:xfrm>
          <a:prstGeom prst="rect">
            <a:avLst/>
          </a:prstGeom>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426" y="1420406"/>
            <a:ext cx="1887332" cy="12343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4685847" y="2367887"/>
            <a:ext cx="1563003" cy="1042002"/>
          </a:xfrm>
          <a:prstGeom prst="rect">
            <a:avLst/>
          </a:prstGeom>
        </p:spPr>
      </p:pic>
      <p:pic>
        <p:nvPicPr>
          <p:cNvPr id="16" name="Picture 15"/>
          <p:cNvPicPr>
            <a:picLocks noChangeAspect="1"/>
          </p:cNvPicPr>
          <p:nvPr/>
        </p:nvPicPr>
        <p:blipFill>
          <a:blip r:embed="rId5"/>
          <a:stretch>
            <a:fillRect/>
          </a:stretch>
        </p:blipFill>
        <p:spPr>
          <a:xfrm>
            <a:off x="4333460" y="3484019"/>
            <a:ext cx="1925264" cy="1083187"/>
          </a:xfrm>
          <a:prstGeom prst="rect">
            <a:avLst/>
          </a:prstGeom>
        </p:spPr>
      </p:pic>
      <p:pic>
        <p:nvPicPr>
          <p:cNvPr id="14" name="Picture 13"/>
          <p:cNvPicPr>
            <a:picLocks noChangeAspect="1"/>
          </p:cNvPicPr>
          <p:nvPr/>
        </p:nvPicPr>
        <p:blipFill>
          <a:blip r:embed="rId6"/>
          <a:stretch>
            <a:fillRect/>
          </a:stretch>
        </p:blipFill>
        <p:spPr>
          <a:xfrm>
            <a:off x="4448438" y="4385148"/>
            <a:ext cx="1647562" cy="1236758"/>
          </a:xfrm>
          <a:prstGeom prst="rect">
            <a:avLst/>
          </a:prstGeom>
        </p:spPr>
      </p:pic>
      <p:pic>
        <p:nvPicPr>
          <p:cNvPr id="1030" name="Picture 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0681" y="915558"/>
            <a:ext cx="1941116" cy="13421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7808" y="2288655"/>
            <a:ext cx="1306890" cy="13068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9"/>
          <a:stretch>
            <a:fillRect/>
          </a:stretch>
        </p:blipFill>
        <p:spPr>
          <a:xfrm>
            <a:off x="10070381" y="3646704"/>
            <a:ext cx="2128137" cy="1023143"/>
          </a:xfrm>
          <a:prstGeom prst="rect">
            <a:avLst/>
          </a:prstGeom>
        </p:spPr>
      </p:pic>
      <p:pic>
        <p:nvPicPr>
          <p:cNvPr id="18" name="Picture 17"/>
          <p:cNvPicPr>
            <a:picLocks noChangeAspect="1"/>
          </p:cNvPicPr>
          <p:nvPr/>
        </p:nvPicPr>
        <p:blipFill>
          <a:blip r:embed="rId10"/>
          <a:stretch>
            <a:fillRect/>
          </a:stretch>
        </p:blipFill>
        <p:spPr>
          <a:xfrm>
            <a:off x="10227710" y="4519801"/>
            <a:ext cx="1807086" cy="1204724"/>
          </a:xfrm>
          <a:prstGeom prst="rect">
            <a:avLst/>
          </a:prstGeom>
        </p:spPr>
      </p:pic>
    </p:spTree>
    <p:extLst>
      <p:ext uri="{BB962C8B-B14F-4D97-AF65-F5344CB8AC3E}">
        <p14:creationId xmlns:p14="http://schemas.microsoft.com/office/powerpoint/2010/main" val="3473385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barn(inVertical)">
                                      <p:cBhvr>
                                        <p:cTn id="26" dur="500"/>
                                        <p:tgtEl>
                                          <p:spTgt spid="1030"/>
                                        </p:tgtEl>
                                      </p:cBhvr>
                                    </p:animEffect>
                                  </p:childTnLst>
                                </p:cTn>
                              </p:par>
                              <p:par>
                                <p:cTn id="27" presetID="16" presetClass="entr" presetSubtype="21"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barn(inVertical)">
                                      <p:cBhvr>
                                        <p:cTn id="29" dur="500"/>
                                        <p:tgtEl>
                                          <p:spTgt spid="10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university hospitals derby and burt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1" y="2204558"/>
            <a:ext cx="3306404" cy="3306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7318" y="2775988"/>
            <a:ext cx="2455164" cy="1084478"/>
          </a:xfrm>
          <a:prstGeom prst="rect">
            <a:avLst/>
          </a:prstGeom>
        </p:spPr>
      </p:pic>
      <p:pic>
        <p:nvPicPr>
          <p:cNvPr id="1036" name="Picture 12" descr="Image result for bloor homes logo&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649" y="2688701"/>
            <a:ext cx="1978187" cy="16690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0283" y="3565862"/>
            <a:ext cx="2432991" cy="1206977"/>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9126" y="4294890"/>
            <a:ext cx="1973204" cy="1479903"/>
          </a:xfrm>
          <a:prstGeom prst="rect">
            <a:avLst/>
          </a:prstGeom>
        </p:spPr>
      </p:pic>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337472" y="1523211"/>
            <a:ext cx="1005867" cy="1522833"/>
          </a:xfr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91" y="4623809"/>
            <a:ext cx="1863045" cy="91558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2458" y="813204"/>
            <a:ext cx="2753986" cy="1946717"/>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04899" y="4357796"/>
            <a:ext cx="1490309" cy="660791"/>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1886" y="1553606"/>
            <a:ext cx="2722590" cy="129241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04607" y="4514232"/>
            <a:ext cx="1084678" cy="1450757"/>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9749" y="5034842"/>
            <a:ext cx="1860610" cy="1665546"/>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4089" y="7263"/>
            <a:ext cx="5855108" cy="1092351"/>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59234" y="9855104"/>
            <a:ext cx="467713" cy="71280"/>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1330" y="326774"/>
            <a:ext cx="3310211" cy="732642"/>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4175" y="1328639"/>
            <a:ext cx="1007400" cy="1384269"/>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86223" y="5708858"/>
            <a:ext cx="1555600" cy="862720"/>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82496" y="2112798"/>
            <a:ext cx="1542871" cy="1294246"/>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11902" y="5962414"/>
            <a:ext cx="3094639" cy="716331"/>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70066" y="3699150"/>
            <a:ext cx="2105491" cy="804879"/>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9431" y="6092875"/>
            <a:ext cx="2498831" cy="666355"/>
          </a:xfrm>
          <a:prstGeom prst="rect">
            <a:avLst/>
          </a:prstGeom>
        </p:spPr>
      </p:pic>
      <p:pic>
        <p:nvPicPr>
          <p:cNvPr id="28"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00805" y="1397043"/>
            <a:ext cx="2785229" cy="832278"/>
          </a:xfrm>
          <a:prstGeom prst="rect">
            <a:avLst/>
          </a:prstGeom>
        </p:spPr>
      </p:pic>
      <p:pic>
        <p:nvPicPr>
          <p:cNvPr id="29" name="Picture 2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64428" y="2440666"/>
            <a:ext cx="1477076" cy="1044438"/>
          </a:xfrm>
          <a:prstGeom prst="rect">
            <a:avLst/>
          </a:prstGeom>
        </p:spPr>
      </p:pic>
      <p:pic>
        <p:nvPicPr>
          <p:cNvPr id="1026" name="Picture 2" descr="Image result for mars petcare logo 2019&quot;"/>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91482" y="443936"/>
            <a:ext cx="1886934" cy="12579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isher scientific logo&quo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08242" y="4079970"/>
            <a:ext cx="1920861" cy="1279294"/>
          </a:xfrm>
          <a:prstGeom prst="rect">
            <a:avLst/>
          </a:prstGeom>
          <a:noFill/>
          <a:extLst>
            <a:ext uri="{909E8E84-426E-40DD-AFC4-6F175D3DCCD1}">
              <a14:hiddenFill xmlns:a14="http://schemas.microsoft.com/office/drawing/2010/main">
                <a:solidFill>
                  <a:srgbClr val="FFFFFF"/>
                </a:solidFill>
              </a14:hiddenFill>
            </a:ext>
          </a:extLst>
        </p:spPr>
      </p:pic>
      <p:sp>
        <p:nvSpPr>
          <p:cNvPr id="1024" name="AutoShape 10" descr="Image result for bloor homes log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38" name="Picture 14" descr="Image result for loughborough college logo&quot;"/>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83883" y="5178399"/>
            <a:ext cx="2690952" cy="46370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286770" y="1397043"/>
            <a:ext cx="6909890" cy="4299123"/>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1"/>
                </a:solidFill>
              </a:rPr>
              <a:t>We work with over 600 employers!</a:t>
            </a:r>
          </a:p>
        </p:txBody>
      </p:sp>
    </p:spTree>
    <p:extLst>
      <p:ext uri="{BB962C8B-B14F-4D97-AF65-F5344CB8AC3E}">
        <p14:creationId xmlns:p14="http://schemas.microsoft.com/office/powerpoint/2010/main" val="2375035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eer Success – Do You Know How to Secure a Sponso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543206" y="3640975"/>
            <a:ext cx="1378596" cy="2339948"/>
          </a:xfrm>
          <a:prstGeom prst="rect">
            <a:avLst/>
          </a:prstGeom>
        </p:spPr>
      </p:pic>
      <p:sp>
        <p:nvSpPr>
          <p:cNvPr id="2" name="Title 1"/>
          <p:cNvSpPr>
            <a:spLocks noGrp="1"/>
          </p:cNvSpPr>
          <p:nvPr>
            <p:ph type="title"/>
          </p:nvPr>
        </p:nvSpPr>
        <p:spPr/>
        <p:txBody>
          <a:bodyPr/>
          <a:lstStyle/>
          <a:p>
            <a:r>
              <a:rPr lang="en-GB" b="1" dirty="0">
                <a:solidFill>
                  <a:srgbClr val="FF9933"/>
                </a:solidFill>
                <a:latin typeface="+mn-lt"/>
              </a:rPr>
              <a:t>Step Into Apprenticeships Programme</a:t>
            </a:r>
          </a:p>
        </p:txBody>
      </p:sp>
      <p:sp>
        <p:nvSpPr>
          <p:cNvPr id="3" name="Content Placeholder 2"/>
          <p:cNvSpPr>
            <a:spLocks noGrp="1"/>
          </p:cNvSpPr>
          <p:nvPr>
            <p:ph idx="1"/>
          </p:nvPr>
        </p:nvSpPr>
        <p:spPr>
          <a:xfrm>
            <a:off x="838200" y="1867188"/>
            <a:ext cx="10515600" cy="2322427"/>
          </a:xfrm>
        </p:spPr>
        <p:txBody>
          <a:bodyPr/>
          <a:lstStyle/>
          <a:p>
            <a:r>
              <a:rPr lang="en-GB" dirty="0"/>
              <a:t>A brand new support system available to all!</a:t>
            </a:r>
          </a:p>
          <a:p>
            <a:r>
              <a:rPr lang="en-GB" dirty="0"/>
              <a:t>Offering one-to-one guidance or small group setting workshops.</a:t>
            </a:r>
          </a:p>
          <a:p>
            <a:r>
              <a:rPr lang="en-GB" b="1" dirty="0"/>
              <a:t>Application Support, Interview Preparation </a:t>
            </a:r>
            <a:r>
              <a:rPr lang="en-GB" dirty="0"/>
              <a:t>&amp; </a:t>
            </a:r>
            <a:r>
              <a:rPr lang="en-GB" b="1" dirty="0"/>
              <a:t>Mock Interview/Assessment Centres </a:t>
            </a:r>
            <a:r>
              <a:rPr lang="en-GB" dirty="0"/>
              <a:t>all designed to support you through the Recruitment process.</a:t>
            </a:r>
          </a:p>
          <a:p>
            <a:pPr marL="0" indent="0">
              <a:buNone/>
            </a:pPr>
            <a:endParaRPr lang="en-GB" dirty="0"/>
          </a:p>
        </p:txBody>
      </p:sp>
      <p:pic>
        <p:nvPicPr>
          <p:cNvPr id="4" name="Picture 3"/>
          <p:cNvPicPr>
            <a:picLocks noChangeAspect="1"/>
          </p:cNvPicPr>
          <p:nvPr/>
        </p:nvPicPr>
        <p:blipFill>
          <a:blip r:embed="rId3"/>
          <a:stretch>
            <a:fillRect/>
          </a:stretch>
        </p:blipFill>
        <p:spPr>
          <a:xfrm>
            <a:off x="0" y="5724525"/>
            <a:ext cx="12192000" cy="1133475"/>
          </a:xfrm>
          <a:prstGeom prst="rect">
            <a:avLst/>
          </a:prstGeom>
        </p:spPr>
      </p:pic>
    </p:spTree>
    <p:extLst>
      <p:ext uri="{BB962C8B-B14F-4D97-AF65-F5344CB8AC3E}">
        <p14:creationId xmlns:p14="http://schemas.microsoft.com/office/powerpoint/2010/main" val="2106352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9933"/>
                </a:solidFill>
                <a:latin typeface="Calibri" panose="020F0502020204030204" pitchFamily="34" charset="0"/>
                <a:cs typeface="Calibri" panose="020F0502020204030204" pitchFamily="34" charset="0"/>
              </a:rPr>
              <a:t>Step Into Apprenticeships Programme</a:t>
            </a:r>
            <a:endParaRPr lang="en-GB" dirty="0"/>
          </a:p>
        </p:txBody>
      </p:sp>
      <p:pic>
        <p:nvPicPr>
          <p:cNvPr id="8" name="Picture 7"/>
          <p:cNvPicPr>
            <a:picLocks noChangeAspect="1"/>
          </p:cNvPicPr>
          <p:nvPr/>
        </p:nvPicPr>
        <p:blipFill>
          <a:blip r:embed="rId2"/>
          <a:stretch>
            <a:fillRect/>
          </a:stretch>
        </p:blipFill>
        <p:spPr>
          <a:xfrm>
            <a:off x="0" y="5724525"/>
            <a:ext cx="12192000" cy="1133475"/>
          </a:xfrm>
          <a:prstGeom prst="rect">
            <a:avLst/>
          </a:prstGeom>
        </p:spPr>
      </p:pic>
      <p:grpSp>
        <p:nvGrpSpPr>
          <p:cNvPr id="20" name="Group 19"/>
          <p:cNvGrpSpPr/>
          <p:nvPr/>
        </p:nvGrpSpPr>
        <p:grpSpPr>
          <a:xfrm>
            <a:off x="347433" y="1663902"/>
            <a:ext cx="2675302" cy="3414444"/>
            <a:chOff x="347433" y="1663902"/>
            <a:chExt cx="2675302" cy="3139321"/>
          </a:xfrm>
        </p:grpSpPr>
        <p:sp>
          <p:nvSpPr>
            <p:cNvPr id="4" name="TextBox 3"/>
            <p:cNvSpPr txBox="1"/>
            <p:nvPr/>
          </p:nvSpPr>
          <p:spPr>
            <a:xfrm>
              <a:off x="347433" y="1663902"/>
              <a:ext cx="2675302" cy="3139321"/>
            </a:xfrm>
            <a:prstGeom prst="rect">
              <a:avLst/>
            </a:prstGeom>
            <a:solidFill>
              <a:schemeClr val="bg2"/>
            </a:solidFill>
            <a:ln>
              <a:solidFill>
                <a:schemeClr val="tx1"/>
              </a:solidFill>
            </a:ln>
          </p:spPr>
          <p:txBody>
            <a:bodyPr wrap="square" rtlCol="0">
              <a:spAutoFit/>
            </a:bodyPr>
            <a:lstStyle/>
            <a:p>
              <a:endParaRPr lang="en-GB" dirty="0"/>
            </a:p>
            <a:p>
              <a:endParaRPr lang="en-GB" dirty="0"/>
            </a:p>
            <a:p>
              <a:endParaRPr lang="en-GB" dirty="0"/>
            </a:p>
            <a:p>
              <a:endParaRPr lang="en-GB" dirty="0"/>
            </a:p>
            <a:p>
              <a:endParaRPr lang="en-GB" dirty="0"/>
            </a:p>
            <a:p>
              <a:endParaRPr lang="en-GB" dirty="0"/>
            </a:p>
            <a:p>
              <a:r>
                <a:rPr lang="en-GB" b="1" dirty="0">
                  <a:solidFill>
                    <a:srgbClr val="FF9933"/>
                  </a:solidFill>
                </a:rPr>
                <a:t>OVERVIEW WORKSHOP</a:t>
              </a:r>
            </a:p>
            <a:p>
              <a:pPr marL="285750" indent="-285750">
                <a:buFont typeface="Arial" panose="020B0604020202020204" pitchFamily="34" charset="0"/>
                <a:buChar char="•"/>
              </a:pPr>
              <a:r>
                <a:rPr lang="en-GB" b="1" dirty="0"/>
                <a:t>What is an Apprenticeship?</a:t>
              </a:r>
            </a:p>
            <a:p>
              <a:pPr marL="285750" indent="-285750">
                <a:buFont typeface="Arial" panose="020B0604020202020204" pitchFamily="34" charset="0"/>
                <a:buChar char="•"/>
              </a:pPr>
              <a:r>
                <a:rPr lang="en-GB" b="1" dirty="0"/>
                <a:t>Registration</a:t>
              </a:r>
            </a:p>
            <a:p>
              <a:pPr marL="285750" indent="-285750">
                <a:buFont typeface="Arial" panose="020B0604020202020204" pitchFamily="34" charset="0"/>
                <a:buChar char="•"/>
              </a:pPr>
              <a:endParaRPr lang="en-GB" b="1" dirty="0"/>
            </a:p>
          </p:txBody>
        </p:sp>
        <p:sp>
          <p:nvSpPr>
            <p:cNvPr id="7" name="Oval 6"/>
            <p:cNvSpPr/>
            <p:nvPr/>
          </p:nvSpPr>
          <p:spPr>
            <a:xfrm>
              <a:off x="963940" y="1749382"/>
              <a:ext cx="1438102" cy="133834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bg1"/>
                  </a:solidFill>
                </a:rPr>
                <a:t>1</a:t>
              </a:r>
            </a:p>
          </p:txBody>
        </p:sp>
      </p:grpSp>
      <p:grpSp>
        <p:nvGrpSpPr>
          <p:cNvPr id="9" name="Group 8"/>
          <p:cNvGrpSpPr/>
          <p:nvPr/>
        </p:nvGrpSpPr>
        <p:grpSpPr>
          <a:xfrm>
            <a:off x="3285651" y="1662026"/>
            <a:ext cx="2681878" cy="3416320"/>
            <a:chOff x="3251567" y="1662026"/>
            <a:chExt cx="2681878" cy="3139321"/>
          </a:xfrm>
        </p:grpSpPr>
        <p:sp>
          <p:nvSpPr>
            <p:cNvPr id="14" name="TextBox 13">
              <a:extLst>
                <a:ext uri="{FF2B5EF4-FFF2-40B4-BE49-F238E27FC236}">
                  <a16:creationId xmlns:a16="http://schemas.microsoft.com/office/drawing/2014/main" id="{19CA9608-F86C-4E38-BBAA-23F12A5CE57B}"/>
                </a:ext>
              </a:extLst>
            </p:cNvPr>
            <p:cNvSpPr txBox="1"/>
            <p:nvPr/>
          </p:nvSpPr>
          <p:spPr>
            <a:xfrm>
              <a:off x="3251567" y="1662026"/>
              <a:ext cx="2681878" cy="3139321"/>
            </a:xfrm>
            <a:prstGeom prst="rect">
              <a:avLst/>
            </a:prstGeom>
            <a:solidFill>
              <a:schemeClr val="bg2"/>
            </a:solidFill>
            <a:ln>
              <a:solidFill>
                <a:schemeClr val="tx1"/>
              </a:solidFill>
            </a:ln>
          </p:spPr>
          <p:txBody>
            <a:bodyPr wrap="square" rtlCol="0">
              <a:spAutoFit/>
            </a:bodyPr>
            <a:lstStyle/>
            <a:p>
              <a:endParaRPr lang="en-GB" dirty="0"/>
            </a:p>
            <a:p>
              <a:endParaRPr lang="en-GB" dirty="0"/>
            </a:p>
            <a:p>
              <a:endParaRPr lang="en-GB" dirty="0"/>
            </a:p>
            <a:p>
              <a:endParaRPr lang="en-GB" dirty="0"/>
            </a:p>
            <a:p>
              <a:endParaRPr lang="en-GB" dirty="0"/>
            </a:p>
            <a:p>
              <a:endParaRPr lang="en-GB" b="1" dirty="0">
                <a:solidFill>
                  <a:srgbClr val="FF9933"/>
                </a:solidFill>
              </a:endParaRPr>
            </a:p>
            <a:p>
              <a:r>
                <a:rPr lang="en-GB" b="1" dirty="0">
                  <a:solidFill>
                    <a:srgbClr val="FF9933"/>
                  </a:solidFill>
                </a:rPr>
                <a:t>APPLICATION WORKSHOP</a:t>
              </a:r>
            </a:p>
            <a:p>
              <a:pPr marL="285750" indent="-285750">
                <a:buFont typeface="Arial" panose="020B0604020202020204" pitchFamily="34" charset="0"/>
                <a:buChar char="•"/>
              </a:pPr>
              <a:r>
                <a:rPr lang="en-GB" b="1" dirty="0"/>
                <a:t>Support with writing a successful application</a:t>
              </a:r>
              <a:endParaRPr lang="en-GB" dirty="0"/>
            </a:p>
            <a:p>
              <a:endParaRPr lang="en-GB" dirty="0"/>
            </a:p>
            <a:p>
              <a:endParaRPr lang="en-GB" dirty="0"/>
            </a:p>
          </p:txBody>
        </p:sp>
        <p:sp>
          <p:nvSpPr>
            <p:cNvPr id="15" name="Oval 14"/>
            <p:cNvSpPr/>
            <p:nvPr/>
          </p:nvSpPr>
          <p:spPr>
            <a:xfrm>
              <a:off x="3887795" y="1770106"/>
              <a:ext cx="1438102" cy="133834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bg1"/>
                  </a:solidFill>
                </a:rPr>
                <a:t>2</a:t>
              </a:r>
            </a:p>
          </p:txBody>
        </p:sp>
      </p:grpSp>
      <p:grpSp>
        <p:nvGrpSpPr>
          <p:cNvPr id="11" name="Group 10"/>
          <p:cNvGrpSpPr/>
          <p:nvPr/>
        </p:nvGrpSpPr>
        <p:grpSpPr>
          <a:xfrm>
            <a:off x="6235428" y="1662026"/>
            <a:ext cx="2681878" cy="3416320"/>
            <a:chOff x="6212912" y="1663903"/>
            <a:chExt cx="2570444" cy="3139321"/>
          </a:xfrm>
        </p:grpSpPr>
        <p:sp>
          <p:nvSpPr>
            <p:cNvPr id="16" name="TextBox 15">
              <a:extLst>
                <a:ext uri="{FF2B5EF4-FFF2-40B4-BE49-F238E27FC236}">
                  <a16:creationId xmlns:a16="http://schemas.microsoft.com/office/drawing/2014/main" id="{665EC822-8D51-4164-8963-BA4A36166A9F}"/>
                </a:ext>
              </a:extLst>
            </p:cNvPr>
            <p:cNvSpPr txBox="1"/>
            <p:nvPr/>
          </p:nvSpPr>
          <p:spPr>
            <a:xfrm>
              <a:off x="6212912" y="1663903"/>
              <a:ext cx="2570444" cy="3139321"/>
            </a:xfrm>
            <a:prstGeom prst="rect">
              <a:avLst/>
            </a:prstGeom>
            <a:solidFill>
              <a:schemeClr val="bg2"/>
            </a:solidFill>
            <a:ln>
              <a:solidFill>
                <a:schemeClr val="tx1"/>
              </a:solidFill>
            </a:ln>
          </p:spPr>
          <p:txBody>
            <a:bodyPr wrap="square" rtlCol="0">
              <a:spAutoFit/>
            </a:bodyPr>
            <a:lstStyle/>
            <a:p>
              <a:endParaRPr lang="en-GB" dirty="0">
                <a:solidFill>
                  <a:srgbClr val="FF9933"/>
                </a:solidFill>
              </a:endParaRPr>
            </a:p>
            <a:p>
              <a:endParaRPr lang="en-GB" dirty="0">
                <a:solidFill>
                  <a:srgbClr val="FF9933"/>
                </a:solidFill>
              </a:endParaRPr>
            </a:p>
            <a:p>
              <a:endParaRPr lang="en-GB" dirty="0">
                <a:solidFill>
                  <a:srgbClr val="FF9933"/>
                </a:solidFill>
              </a:endParaRPr>
            </a:p>
            <a:p>
              <a:endParaRPr lang="en-GB" dirty="0">
                <a:solidFill>
                  <a:srgbClr val="FF9933"/>
                </a:solidFill>
              </a:endParaRPr>
            </a:p>
            <a:p>
              <a:endParaRPr lang="en-GB" dirty="0">
                <a:solidFill>
                  <a:srgbClr val="FF9933"/>
                </a:solidFill>
              </a:endParaRPr>
            </a:p>
            <a:p>
              <a:endParaRPr lang="en-GB" dirty="0">
                <a:solidFill>
                  <a:srgbClr val="FF9933"/>
                </a:solidFill>
              </a:endParaRPr>
            </a:p>
            <a:p>
              <a:r>
                <a:rPr lang="en-GB" b="1" dirty="0">
                  <a:solidFill>
                    <a:srgbClr val="FF9933"/>
                  </a:solidFill>
                </a:rPr>
                <a:t>INTERVIEW WORKSHOP</a:t>
              </a:r>
            </a:p>
            <a:p>
              <a:pPr marL="285750" indent="-285750">
                <a:buFont typeface="Arial" panose="020B0604020202020204" pitchFamily="34" charset="0"/>
                <a:buChar char="•"/>
              </a:pPr>
              <a:r>
                <a:rPr lang="en-GB" b="1" dirty="0"/>
                <a:t>Interactive session to support with interview preparation</a:t>
              </a:r>
            </a:p>
            <a:p>
              <a:endParaRPr lang="en-GB" b="1" dirty="0"/>
            </a:p>
            <a:p>
              <a:endParaRPr lang="en-GB" b="1" dirty="0"/>
            </a:p>
          </p:txBody>
        </p:sp>
        <p:sp>
          <p:nvSpPr>
            <p:cNvPr id="18" name="Oval 17"/>
            <p:cNvSpPr/>
            <p:nvPr/>
          </p:nvSpPr>
          <p:spPr>
            <a:xfrm>
              <a:off x="6771846" y="1737181"/>
              <a:ext cx="1438102" cy="133834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bg1"/>
                  </a:solidFill>
                </a:rPr>
                <a:t>3</a:t>
              </a:r>
            </a:p>
          </p:txBody>
        </p:sp>
      </p:grpSp>
      <p:grpSp>
        <p:nvGrpSpPr>
          <p:cNvPr id="10" name="Group 9"/>
          <p:cNvGrpSpPr/>
          <p:nvPr/>
        </p:nvGrpSpPr>
        <p:grpSpPr>
          <a:xfrm>
            <a:off x="9171002" y="1662026"/>
            <a:ext cx="2681878" cy="3416320"/>
            <a:chOff x="8988490" y="1663902"/>
            <a:chExt cx="2715936" cy="3717760"/>
          </a:xfrm>
        </p:grpSpPr>
        <p:sp>
          <p:nvSpPr>
            <p:cNvPr id="17" name="TextBox 16">
              <a:extLst>
                <a:ext uri="{FF2B5EF4-FFF2-40B4-BE49-F238E27FC236}">
                  <a16:creationId xmlns:a16="http://schemas.microsoft.com/office/drawing/2014/main" id="{673FFC26-2BAC-4120-8DAB-16E8510663EE}"/>
                </a:ext>
              </a:extLst>
            </p:cNvPr>
            <p:cNvSpPr txBox="1"/>
            <p:nvPr/>
          </p:nvSpPr>
          <p:spPr>
            <a:xfrm>
              <a:off x="8988490" y="1663902"/>
              <a:ext cx="2715936" cy="3717760"/>
            </a:xfrm>
            <a:prstGeom prst="rect">
              <a:avLst/>
            </a:prstGeom>
            <a:solidFill>
              <a:schemeClr val="bg2"/>
            </a:solidFill>
            <a:ln>
              <a:solidFill>
                <a:schemeClr val="tx1"/>
              </a:solidFill>
            </a:ln>
          </p:spPr>
          <p:txBody>
            <a:bodyPr wrap="square" rtlCol="0">
              <a:spAutoFit/>
            </a:bodyPr>
            <a:lstStyle/>
            <a:p>
              <a:endParaRPr lang="en-GB" b="1" dirty="0">
                <a:solidFill>
                  <a:srgbClr val="FFC000"/>
                </a:solidFill>
              </a:endParaRPr>
            </a:p>
            <a:p>
              <a:endParaRPr lang="en-GB" b="1" dirty="0">
                <a:solidFill>
                  <a:srgbClr val="FFC000"/>
                </a:solidFill>
              </a:endParaRPr>
            </a:p>
            <a:p>
              <a:endParaRPr lang="en-GB" b="1" dirty="0">
                <a:solidFill>
                  <a:srgbClr val="FFC000"/>
                </a:solidFill>
              </a:endParaRPr>
            </a:p>
            <a:p>
              <a:endParaRPr lang="en-GB" b="1" dirty="0">
                <a:solidFill>
                  <a:srgbClr val="FFC000"/>
                </a:solidFill>
              </a:endParaRPr>
            </a:p>
            <a:p>
              <a:endParaRPr lang="en-GB" b="1" dirty="0">
                <a:solidFill>
                  <a:srgbClr val="FFC000"/>
                </a:solidFill>
              </a:endParaRPr>
            </a:p>
            <a:p>
              <a:endParaRPr lang="en-GB" b="1" dirty="0">
                <a:solidFill>
                  <a:srgbClr val="FFC000"/>
                </a:solidFill>
              </a:endParaRPr>
            </a:p>
            <a:p>
              <a:r>
                <a:rPr lang="en-GB" b="1" dirty="0">
                  <a:solidFill>
                    <a:srgbClr val="FF9933"/>
                  </a:solidFill>
                </a:rPr>
                <a:t>MOCK INTERVIEW/ ASSESSMENT CENTRE</a:t>
              </a:r>
            </a:p>
            <a:p>
              <a:pPr marL="285750" indent="-285750">
                <a:buFont typeface="Arial" panose="020B0604020202020204" pitchFamily="34" charset="0"/>
                <a:buChar char="•"/>
              </a:pPr>
              <a:r>
                <a:rPr lang="en-GB" b="1" dirty="0"/>
                <a:t> Putting theory into practice</a:t>
              </a:r>
            </a:p>
            <a:p>
              <a:pPr marL="285750" indent="-285750">
                <a:buFont typeface="Arial" panose="020B0604020202020204" pitchFamily="34" charset="0"/>
                <a:buChar char="•"/>
              </a:pPr>
              <a:r>
                <a:rPr lang="en-GB" b="1" dirty="0"/>
                <a:t>Great for experience &amp; feedback</a:t>
              </a:r>
            </a:p>
          </p:txBody>
        </p:sp>
        <p:sp>
          <p:nvSpPr>
            <p:cNvPr id="19" name="Oval 18"/>
            <p:cNvSpPr/>
            <p:nvPr/>
          </p:nvSpPr>
          <p:spPr>
            <a:xfrm>
              <a:off x="9636231" y="1737181"/>
              <a:ext cx="1438102" cy="133834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bg1"/>
                  </a:solidFill>
                </a:rPr>
                <a:t>4</a:t>
              </a:r>
            </a:p>
          </p:txBody>
        </p:sp>
      </p:grpSp>
      <p:sp>
        <p:nvSpPr>
          <p:cNvPr id="13" name="Arrow: Right 12">
            <a:extLst>
              <a:ext uri="{FF2B5EF4-FFF2-40B4-BE49-F238E27FC236}">
                <a16:creationId xmlns:a16="http://schemas.microsoft.com/office/drawing/2014/main" id="{817CB1AB-ED58-4C36-9153-076D10E9E703}"/>
              </a:ext>
            </a:extLst>
          </p:cNvPr>
          <p:cNvSpPr/>
          <p:nvPr/>
        </p:nvSpPr>
        <p:spPr>
          <a:xfrm>
            <a:off x="2629262" y="2834580"/>
            <a:ext cx="1007442" cy="471733"/>
          </a:xfrm>
          <a:prstGeom prst="rightArrow">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Arrow: Right 12">
            <a:extLst>
              <a:ext uri="{FF2B5EF4-FFF2-40B4-BE49-F238E27FC236}">
                <a16:creationId xmlns:a16="http://schemas.microsoft.com/office/drawing/2014/main" id="{817CB1AB-ED58-4C36-9153-076D10E9E703}"/>
              </a:ext>
            </a:extLst>
          </p:cNvPr>
          <p:cNvSpPr/>
          <p:nvPr/>
        </p:nvSpPr>
        <p:spPr>
          <a:xfrm>
            <a:off x="5580434" y="2873453"/>
            <a:ext cx="1007442" cy="471733"/>
          </a:xfrm>
          <a:prstGeom prst="rightArrow">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2" name="Arrow: Right 12">
            <a:extLst>
              <a:ext uri="{FF2B5EF4-FFF2-40B4-BE49-F238E27FC236}">
                <a16:creationId xmlns:a16="http://schemas.microsoft.com/office/drawing/2014/main" id="{817CB1AB-ED58-4C36-9153-076D10E9E703}"/>
              </a:ext>
            </a:extLst>
          </p:cNvPr>
          <p:cNvSpPr/>
          <p:nvPr/>
        </p:nvSpPr>
        <p:spPr>
          <a:xfrm>
            <a:off x="8518174" y="2851864"/>
            <a:ext cx="1007442" cy="471733"/>
          </a:xfrm>
          <a:prstGeom prst="rightArrow">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3" name="Picture 22" descr="File:Checkmark green.svg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898" y="4009033"/>
            <a:ext cx="2107406" cy="1828800"/>
          </a:xfrm>
          <a:prstGeom prst="rect">
            <a:avLst/>
          </a:prstGeom>
        </p:spPr>
      </p:pic>
      <p:sp>
        <p:nvSpPr>
          <p:cNvPr id="3" name="TextBox 2"/>
          <p:cNvSpPr txBox="1"/>
          <p:nvPr/>
        </p:nvSpPr>
        <p:spPr>
          <a:xfrm>
            <a:off x="5135537" y="5216981"/>
            <a:ext cx="8503016" cy="707886"/>
          </a:xfrm>
          <a:prstGeom prst="rect">
            <a:avLst/>
          </a:prstGeom>
          <a:noFill/>
        </p:spPr>
        <p:txBody>
          <a:bodyPr wrap="square" rtlCol="0">
            <a:spAutoFit/>
          </a:bodyPr>
          <a:lstStyle/>
          <a:p>
            <a:r>
              <a:rPr lang="en-GB" sz="2000" b="1" dirty="0"/>
              <a:t>TALK TO US!  </a:t>
            </a:r>
            <a:r>
              <a:rPr lang="en-GB" sz="2000" dirty="0"/>
              <a:t>Email </a:t>
            </a:r>
            <a:r>
              <a:rPr lang="en-GB" sz="2000" dirty="0">
                <a:hlinkClick r:id="rId4"/>
              </a:rPr>
              <a:t>apprenticeships@loucoll.ac.uk</a:t>
            </a:r>
            <a:r>
              <a:rPr lang="en-GB" sz="2000" dirty="0"/>
              <a:t> for more info.</a:t>
            </a:r>
          </a:p>
          <a:p>
            <a:endParaRPr lang="en-GB" sz="2000" dirty="0"/>
          </a:p>
        </p:txBody>
      </p:sp>
    </p:spTree>
    <p:extLst>
      <p:ext uri="{BB962C8B-B14F-4D97-AF65-F5344CB8AC3E}">
        <p14:creationId xmlns:p14="http://schemas.microsoft.com/office/powerpoint/2010/main" val="238975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par>
                                <p:cTn id="26" presetID="2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par>
                                <p:cTn id="34" presetID="22" presetClass="entr" presetSubtype="2"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inVertical)">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21" grpId="0" animBg="1"/>
      <p:bldP spid="2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967451" cy="4351338"/>
          </a:xfrm>
        </p:spPr>
        <p:txBody>
          <a:bodyPr/>
          <a:lstStyle/>
          <a:p>
            <a:pPr marL="0" indent="0">
              <a:buNone/>
            </a:pPr>
            <a:r>
              <a:rPr lang="en-GB" dirty="0"/>
              <a:t>There are two ways that you could be offered an apprenticeship</a:t>
            </a:r>
          </a:p>
          <a:p>
            <a:pPr marL="0" indent="0">
              <a:buNone/>
            </a:pPr>
            <a:endParaRPr lang="en-GB" dirty="0"/>
          </a:p>
          <a:p>
            <a:r>
              <a:rPr lang="en-GB" sz="2800" b="1" dirty="0"/>
              <a:t>Route 1: </a:t>
            </a:r>
            <a:r>
              <a:rPr lang="en-GB" sz="2800" dirty="0"/>
              <a:t>Apply online for an apprenticeship vacancy and follow the recruitment process</a:t>
            </a:r>
          </a:p>
          <a:p>
            <a:pPr marL="0" indent="0">
              <a:buNone/>
            </a:pPr>
            <a:endParaRPr lang="en-GB" sz="2800" dirty="0"/>
          </a:p>
          <a:p>
            <a:r>
              <a:rPr lang="en-GB" sz="2800" b="1" dirty="0"/>
              <a:t> Route </a:t>
            </a:r>
            <a:r>
              <a:rPr lang="en-GB" b="1" dirty="0"/>
              <a:t>2: </a:t>
            </a:r>
            <a:r>
              <a:rPr lang="en-GB" sz="2800" dirty="0"/>
              <a:t>Be in touch with an employer who would like to offer you an apprenticeship</a:t>
            </a:r>
          </a:p>
        </p:txBody>
      </p:sp>
      <p:pic>
        <p:nvPicPr>
          <p:cNvPr id="4" name="Picture 3"/>
          <p:cNvPicPr>
            <a:picLocks noChangeAspect="1"/>
          </p:cNvPicPr>
          <p:nvPr/>
        </p:nvPicPr>
        <p:blipFill>
          <a:blip r:embed="rId2"/>
          <a:stretch>
            <a:fillRect/>
          </a:stretch>
        </p:blipFill>
        <p:spPr>
          <a:xfrm>
            <a:off x="0" y="5724525"/>
            <a:ext cx="12192000" cy="1133475"/>
          </a:xfrm>
          <a:prstGeom prst="rect">
            <a:avLst/>
          </a:prstGeom>
        </p:spPr>
      </p:pic>
      <p:sp>
        <p:nvSpPr>
          <p:cNvPr id="5" name="Title 1"/>
          <p:cNvSpPr>
            <a:spLocks noGrp="1"/>
          </p:cNvSpPr>
          <p:nvPr>
            <p:ph type="title"/>
          </p:nvPr>
        </p:nvSpPr>
        <p:spPr/>
        <p:txBody>
          <a:bodyPr/>
          <a:lstStyle/>
          <a:p>
            <a:r>
              <a:rPr lang="en-GB" b="1" dirty="0">
                <a:solidFill>
                  <a:srgbClr val="FF9933"/>
                </a:solidFill>
                <a:latin typeface="Calibri" panose="020F0502020204030204" pitchFamily="34" charset="0"/>
                <a:cs typeface="Calibri" panose="020F0502020204030204" pitchFamily="34" charset="0"/>
              </a:rPr>
              <a:t>How do I get an Apprenticeship?</a:t>
            </a:r>
            <a:endParaRPr lang="en-GB" dirty="0">
              <a:solidFill>
                <a:srgbClr val="FF9933"/>
              </a:solidFill>
            </a:endParaRPr>
          </a:p>
        </p:txBody>
      </p:sp>
      <p:pic>
        <p:nvPicPr>
          <p:cNvPr id="2" name="Picture 1"/>
          <p:cNvPicPr>
            <a:picLocks noChangeAspect="1"/>
          </p:cNvPicPr>
          <p:nvPr/>
        </p:nvPicPr>
        <p:blipFill>
          <a:blip r:embed="rId3"/>
          <a:stretch>
            <a:fillRect/>
          </a:stretch>
        </p:blipFill>
        <p:spPr>
          <a:xfrm>
            <a:off x="8362712" y="2777547"/>
            <a:ext cx="2991088" cy="1995056"/>
          </a:xfrm>
          <a:prstGeom prst="rect">
            <a:avLst/>
          </a:prstGeom>
        </p:spPr>
      </p:pic>
    </p:spTree>
    <p:extLst>
      <p:ext uri="{BB962C8B-B14F-4D97-AF65-F5344CB8AC3E}">
        <p14:creationId xmlns:p14="http://schemas.microsoft.com/office/powerpoint/2010/main" val="4017138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righ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5932" y="1756465"/>
            <a:ext cx="6497129" cy="3968060"/>
          </a:xfrm>
          <a:prstGeom prst="rect">
            <a:avLst/>
          </a:prstGeom>
        </p:spPr>
      </p:pic>
      <p:sp>
        <p:nvSpPr>
          <p:cNvPr id="2" name="Title 1"/>
          <p:cNvSpPr>
            <a:spLocks noGrp="1"/>
          </p:cNvSpPr>
          <p:nvPr>
            <p:ph type="title"/>
          </p:nvPr>
        </p:nvSpPr>
        <p:spPr/>
        <p:txBody>
          <a:bodyPr/>
          <a:lstStyle/>
          <a:p>
            <a:r>
              <a:rPr lang="en-GB" b="1" dirty="0">
                <a:solidFill>
                  <a:srgbClr val="FF9933"/>
                </a:solidFill>
                <a:latin typeface="+mn-lt"/>
              </a:rPr>
              <a:t>How do I find your Apprenticeships?</a:t>
            </a:r>
          </a:p>
        </p:txBody>
      </p:sp>
      <p:sp>
        <p:nvSpPr>
          <p:cNvPr id="6" name="TextBox 5"/>
          <p:cNvSpPr txBox="1"/>
          <p:nvPr/>
        </p:nvSpPr>
        <p:spPr>
          <a:xfrm>
            <a:off x="6941896" y="3028501"/>
            <a:ext cx="4834467" cy="830997"/>
          </a:xfrm>
          <a:prstGeom prst="rect">
            <a:avLst/>
          </a:prstGeom>
          <a:noFill/>
        </p:spPr>
        <p:txBody>
          <a:bodyPr wrap="square" rtlCol="0">
            <a:spAutoFit/>
          </a:bodyPr>
          <a:lstStyle/>
          <a:p>
            <a:pPr algn="ctr"/>
            <a:r>
              <a:rPr lang="en-GB" sz="2400" b="1" dirty="0"/>
              <a:t>www.loucoll.ac.uk/apprenticeships/vacancies</a:t>
            </a:r>
          </a:p>
        </p:txBody>
      </p:sp>
      <p:sp>
        <p:nvSpPr>
          <p:cNvPr id="8" name="Oval 7"/>
          <p:cNvSpPr/>
          <p:nvPr/>
        </p:nvSpPr>
        <p:spPr>
          <a:xfrm>
            <a:off x="335932" y="2111433"/>
            <a:ext cx="1351552" cy="551308"/>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a:off x="3028343" y="4813070"/>
            <a:ext cx="1236086" cy="471346"/>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a:blip r:embed="rId3"/>
          <a:stretch>
            <a:fillRect/>
          </a:stretch>
        </p:blipFill>
        <p:spPr>
          <a:xfrm>
            <a:off x="0" y="5724525"/>
            <a:ext cx="12192000" cy="1133475"/>
          </a:xfrm>
          <a:prstGeom prst="rect">
            <a:avLst/>
          </a:prstGeom>
        </p:spPr>
      </p:pic>
    </p:spTree>
    <p:extLst>
      <p:ext uri="{BB962C8B-B14F-4D97-AF65-F5344CB8AC3E}">
        <p14:creationId xmlns:p14="http://schemas.microsoft.com/office/powerpoint/2010/main" val="149442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animBg="1"/>
      <p:bldP spid="9" grpId="0"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1240</TotalTime>
  <Words>2249</Words>
  <Application>Microsoft Office PowerPoint</Application>
  <PresentationFormat>Widescreen</PresentationFormat>
  <Paragraphs>213</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Rounded MT Bold</vt:lpstr>
      <vt:lpstr>Calibri</vt:lpstr>
      <vt:lpstr>Calibri Light</vt:lpstr>
      <vt:lpstr>Wingdings</vt:lpstr>
      <vt:lpstr>Retrospect</vt:lpstr>
      <vt:lpstr>Careers &amp; Progression L3 Games Development</vt:lpstr>
      <vt:lpstr>Did you know?</vt:lpstr>
      <vt:lpstr>What are the benefits?</vt:lpstr>
      <vt:lpstr>What sectors do we cover?</vt:lpstr>
      <vt:lpstr>PowerPoint Presentation</vt:lpstr>
      <vt:lpstr>Step Into Apprenticeships Programme</vt:lpstr>
      <vt:lpstr>Step Into Apprenticeships Programme</vt:lpstr>
      <vt:lpstr>How do I get an Apprenticeship?</vt:lpstr>
      <vt:lpstr>How do I find your Apprenticeships?</vt:lpstr>
      <vt:lpstr>Or to find all current apprenticeship vacancies…</vt:lpstr>
      <vt:lpstr>Creating an account on GOV.UK</vt:lpstr>
      <vt:lpstr>Searching on GOV.UK</vt:lpstr>
      <vt:lpstr>Employment</vt:lpstr>
      <vt:lpstr>Computer Games Designer</vt:lpstr>
      <vt:lpstr>Computer Games Developer</vt:lpstr>
      <vt:lpstr>Computer Games Writer</vt:lpstr>
      <vt:lpstr>Game Master</vt:lpstr>
      <vt:lpstr>Games Producer</vt:lpstr>
      <vt:lpstr>Gov Find a Job</vt:lpstr>
      <vt:lpstr>Indeed</vt:lpstr>
      <vt:lpstr>Further study</vt:lpstr>
      <vt:lpstr>University</vt:lpstr>
      <vt:lpstr>Gap Year</vt:lpstr>
      <vt:lpstr>Own Business - Benefits</vt:lpstr>
      <vt:lpstr>Own Business - Challenges</vt:lpstr>
      <vt:lpstr>Over to you…</vt:lpstr>
    </vt:vector>
  </TitlesOfParts>
  <Company>Loughborough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Drewry</dc:creator>
  <cp:lastModifiedBy>Susanna Mason</cp:lastModifiedBy>
  <cp:revision>135</cp:revision>
  <dcterms:created xsi:type="dcterms:W3CDTF">2018-08-09T10:57:25Z</dcterms:created>
  <dcterms:modified xsi:type="dcterms:W3CDTF">2020-03-13T08:52:34Z</dcterms:modified>
</cp:coreProperties>
</file>