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tags/tag1.xml" ContentType="application/vnd.openxmlformats-officedocument.presentationml.tags+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5"/>
  </p:notesMasterIdLst>
  <p:sldIdLst>
    <p:sldId id="256" r:id="rId5"/>
    <p:sldId id="796" r:id="rId6"/>
    <p:sldId id="800" r:id="rId7"/>
    <p:sldId id="804" r:id="rId8"/>
    <p:sldId id="803" r:id="rId9"/>
    <p:sldId id="799" r:id="rId10"/>
    <p:sldId id="259" r:id="rId11"/>
    <p:sldId id="271" r:id="rId12"/>
    <p:sldId id="805" r:id="rId13"/>
    <p:sldId id="793"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651" autoAdjust="0"/>
    <p:restoredTop sz="86303" autoAdjust="0"/>
  </p:normalViewPr>
  <p:slideViewPr>
    <p:cSldViewPr snapToGrid="0">
      <p:cViewPr varScale="1">
        <p:scale>
          <a:sx n="75" d="100"/>
          <a:sy n="75" d="100"/>
        </p:scale>
        <p:origin x="1128" y="4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loe Bray" userId="f576e7be-7f38-4ae6-bf76-62e302fb79ef" providerId="ADAL" clId="{9467DA61-0088-4249-B7FF-8813EEE9B7D6}"/>
    <pc:docChg chg="modSld">
      <pc:chgData name="Chloe Bray" userId="f576e7be-7f38-4ae6-bf76-62e302fb79ef" providerId="ADAL" clId="{9467DA61-0088-4249-B7FF-8813EEE9B7D6}" dt="2022-01-04T16:22:25.811" v="26" actId="20577"/>
      <pc:docMkLst>
        <pc:docMk/>
      </pc:docMkLst>
      <pc:sldChg chg="modSp">
        <pc:chgData name="Chloe Bray" userId="f576e7be-7f38-4ae6-bf76-62e302fb79ef" providerId="ADAL" clId="{9467DA61-0088-4249-B7FF-8813EEE9B7D6}" dt="2022-01-04T16:22:25.811" v="26" actId="20577"/>
        <pc:sldMkLst>
          <pc:docMk/>
          <pc:sldMk cId="340587677" sldId="256"/>
        </pc:sldMkLst>
        <pc:spChg chg="mod">
          <ac:chgData name="Chloe Bray" userId="f576e7be-7f38-4ae6-bf76-62e302fb79ef" providerId="ADAL" clId="{9467DA61-0088-4249-B7FF-8813EEE9B7D6}" dt="2022-01-04T16:22:25.811" v="26" actId="20577"/>
          <ac:spMkLst>
            <pc:docMk/>
            <pc:sldMk cId="340587677" sldId="256"/>
            <ac:spMk id="2" creationId="{9521AFC0-9399-493E-B0E1-4F7829266AD5}"/>
          </ac:spMkLst>
        </pc:spChg>
      </pc:sldChg>
    </pc:docChg>
  </pc:docChgLst>
  <pc:docChgLst>
    <pc:chgData name="Chloe Bray" userId="f576e7be-7f38-4ae6-bf76-62e302fb79ef" providerId="ADAL" clId="{F835F74D-DC3A-4664-BFEA-D709ED021ABE}"/>
    <pc:docChg chg="modSld">
      <pc:chgData name="Chloe Bray" userId="f576e7be-7f38-4ae6-bf76-62e302fb79ef" providerId="ADAL" clId="{F835F74D-DC3A-4664-BFEA-D709ED021ABE}" dt="2021-11-17T12:49:14.133" v="5" actId="20577"/>
      <pc:docMkLst>
        <pc:docMk/>
      </pc:docMkLst>
      <pc:sldChg chg="modSp">
        <pc:chgData name="Chloe Bray" userId="f576e7be-7f38-4ae6-bf76-62e302fb79ef" providerId="ADAL" clId="{F835F74D-DC3A-4664-BFEA-D709ED021ABE}" dt="2021-11-17T12:49:14.133" v="5" actId="20577"/>
        <pc:sldMkLst>
          <pc:docMk/>
          <pc:sldMk cId="3985377793" sldId="271"/>
        </pc:sldMkLst>
        <pc:spChg chg="mod">
          <ac:chgData name="Chloe Bray" userId="f576e7be-7f38-4ae6-bf76-62e302fb79ef" providerId="ADAL" clId="{F835F74D-DC3A-4664-BFEA-D709ED021ABE}" dt="2021-11-17T12:49:14.133" v="5" actId="20577"/>
          <ac:spMkLst>
            <pc:docMk/>
            <pc:sldMk cId="3985377793" sldId="271"/>
            <ac:spMk id="6"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3FA648A-2DF4-417A-A20E-D2BEA50ED129}" type="datetimeFigureOut">
              <a:rPr lang="en-GB" smtClean="0"/>
              <a:t>04/01/2022</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5EB0D00-7864-404A-8AD4-DF0D79F61E9A}" type="slidenum">
              <a:rPr lang="en-GB" smtClean="0"/>
              <a:t>‹#›</a:t>
            </a:fld>
            <a:endParaRPr lang="en-GB"/>
          </a:p>
        </p:txBody>
      </p:sp>
    </p:spTree>
    <p:extLst>
      <p:ext uri="{BB962C8B-B14F-4D97-AF65-F5344CB8AC3E}">
        <p14:creationId xmlns:p14="http://schemas.microsoft.com/office/powerpoint/2010/main" val="7144016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 official name of this course is the Applied Diploma in Criminology.</a:t>
            </a:r>
          </a:p>
          <a:p>
            <a:endParaRPr lang="en-GB" dirty="0"/>
          </a:p>
          <a:p>
            <a:r>
              <a:rPr lang="en-GB" dirty="0"/>
              <a:t>As a Level 3 qualification, it’s equivalent to an A Level and attracts the same number of UCAS points as all other A Levels - so this will help with your university applications.</a:t>
            </a:r>
          </a:p>
          <a:p>
            <a:endParaRPr lang="en-GB" dirty="0"/>
          </a:p>
          <a:p>
            <a:r>
              <a:rPr lang="en-GB" dirty="0"/>
              <a:t>Because it is an ‘applied’ qualification, the course focuses on aspects of the criminal justice system quite a bit: for instance, how the police investigate crime and how the criminal courts in England and Wales sentence offenders. We’ll also be looking at other issues such as how media reports influence our perception of the crime rate and explanations of why some people commit crime.</a:t>
            </a:r>
          </a:p>
          <a:p>
            <a:endParaRPr lang="en-GB" dirty="0"/>
          </a:p>
          <a:p>
            <a:r>
              <a:rPr lang="en-GB" dirty="0"/>
              <a:t>So, as you’ll spotted already, there are </a:t>
            </a:r>
            <a:r>
              <a:rPr lang="en-GB" b="1" dirty="0"/>
              <a:t>FOUR UNITS. </a:t>
            </a:r>
            <a:r>
              <a:rPr lang="en-GB" b="0" dirty="0"/>
              <a:t>W</a:t>
            </a:r>
            <a:r>
              <a:rPr lang="en-GB" dirty="0"/>
              <a:t>e will study two per year. Briefly, the units are about the following issues:</a:t>
            </a:r>
          </a:p>
          <a:p>
            <a:endParaRPr lang="en-GB" dirty="0"/>
          </a:p>
          <a:p>
            <a:r>
              <a:rPr lang="en-GB" b="1" dirty="0"/>
              <a:t>Unit 1 </a:t>
            </a:r>
            <a:r>
              <a:rPr lang="en-GB" dirty="0"/>
              <a:t>is about how – and why – our perception of crime may change over time. We’ll investigate the factors that might influence or cause these changes. For instance, the Vagrancy Act 1824 makes vagrancy – specifically </a:t>
            </a:r>
            <a:r>
              <a:rPr lang="en-GB" i="1" dirty="0"/>
              <a:t>begging</a:t>
            </a:r>
            <a:r>
              <a:rPr lang="en-GB" dirty="0"/>
              <a:t> - an offence. Why would we criminalise this? Increasingly, politicians, charities and other groups working with the homeless claim that turning these individuals into criminals is not the right way to deal with this particular social problem. How do we bring about changes in the criminal law and why, over time, do some activities stop being criminalised? Can individuals or groups influence the criminal law, law-makers, police and the courts through their campaigns for change? Another example for you: like most countries, we’ve had to deal with different types of terrorism and in the last two decades, our Parliament (and sometimes our criminal courts) has created many new terrorist offences to deal with this threat. Which terrorist incidents in particular, have led to the creation of new offences? Do you think that people might feel safer as a result of them? Why is that most countries no longer impose the death penalty on murderers while China, Iran, Saudi Arabia, Iraq and Egypt execute the most offenders (according the campaigning group, </a:t>
            </a:r>
            <a:r>
              <a:rPr lang="en-GB" i="1" dirty="0"/>
              <a:t>Amnesty International</a:t>
            </a:r>
            <a:r>
              <a:rPr lang="en-GB" dirty="0"/>
              <a:t>)? That question leads on to another: how far is our perception of crime influence by the tv news or social media? Many people learn about the fear and fascination of crime from the media, but is the media a reliable source of information? To what extent are we misled by our tastes in programmes and newspapers about crime? Who decides what behaviours should be against the law? Who gathers information about crime? Can this information be trusted? Can we trust our own instincts? Two final questions for you: why are some crimes – such as drug misuse, domestic violence and hate crime – underreported to police? And, how do Criminologists know that some offences tend to be reported less often to police? We’ll be considering these questions and more. </a:t>
            </a:r>
          </a:p>
          <a:p>
            <a:endParaRPr lang="en-GB"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en-GB" b="1" dirty="0"/>
              <a:t>Unit 2 </a:t>
            </a:r>
            <a:r>
              <a:rPr lang="en-GB" dirty="0"/>
              <a:t>is all about theory: theories, or explanations of why some people commit crime. The fact is that every society criminalises and punishes certain behaviours such as murder and theft. This means that every society has criminals, so many groups and organisations such as politicians, are keen to understand the factors that lead some individuals to commit crime. Sociologists and Criminologists have come up with lots of theories to explain this. Much of this is about what Criminologists refer to as the </a:t>
            </a:r>
            <a:r>
              <a:rPr lang="en-GB" i="1" dirty="0"/>
              <a:t>nature-nurture</a:t>
            </a:r>
            <a:r>
              <a:rPr lang="en-GB" dirty="0"/>
              <a:t> debate. For example, do some individuals inherit a ‘criminal’ gene or might they have a combination of genes that make its more likely that they will commit crime? Is a fault with their personality? Is their family background or lack of meaningful opportunities, education or poverty the cause of their behaviour? Which is the most useful? Are these theories relevant to all types of crime? What can we learn from the strengths and weaknesses of each? How can these theories be applied to real life scenarios and real life crimes?</a:t>
            </a:r>
          </a:p>
          <a:p>
            <a:r>
              <a:rPr lang="en-GB" dirty="0"/>
              <a:t>Also, how do we decide what behaviour is criminal? What is the difference between criminal behaviour and deviance? </a:t>
            </a:r>
          </a:p>
          <a:p>
            <a:endParaRPr lang="en-GB" dirty="0"/>
          </a:p>
        </p:txBody>
      </p:sp>
      <p:sp>
        <p:nvSpPr>
          <p:cNvPr id="4" name="Slide Number Placeholder 3"/>
          <p:cNvSpPr>
            <a:spLocks noGrp="1"/>
          </p:cNvSpPr>
          <p:nvPr>
            <p:ph type="sldNum" sz="quarter" idx="5"/>
          </p:nvPr>
        </p:nvSpPr>
        <p:spPr/>
        <p:txBody>
          <a:bodyPr/>
          <a:lstStyle/>
          <a:p>
            <a:pPr>
              <a:defRPr/>
            </a:pPr>
            <a:fld id="{9A45FB30-B059-4098-A6DE-CE0F2E8BBAFF}" type="slidenum">
              <a:rPr lang="en-GB" smtClean="0"/>
              <a:pPr>
                <a:defRPr/>
              </a:pPr>
              <a:t>3</a:t>
            </a:fld>
            <a:endParaRPr lang="en-GB"/>
          </a:p>
        </p:txBody>
      </p:sp>
    </p:spTree>
    <p:extLst>
      <p:ext uri="{BB962C8B-B14F-4D97-AF65-F5344CB8AC3E}">
        <p14:creationId xmlns:p14="http://schemas.microsoft.com/office/powerpoint/2010/main" val="30306950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a:t>In year 13 </a:t>
            </a:r>
            <a:r>
              <a:rPr lang="en-GB" b="0" dirty="0"/>
              <a:t>– the second year of your study – you’ll complete Units 3 and 4. </a:t>
            </a:r>
          </a:p>
          <a:p>
            <a:endParaRPr lang="en-GB" b="0" dirty="0"/>
          </a:p>
          <a:p>
            <a:r>
              <a:rPr lang="en-GB" b="1" dirty="0"/>
              <a:t>Unit 3</a:t>
            </a:r>
            <a:r>
              <a:rPr lang="en-GB" dirty="0"/>
              <a:t> is all about applying your knowledge. We’ll be following the investigation of crime. So, there are lots of officials who will be involved in the investigation of serious crime such as murder.  We’ll examine the powers of police officers as they do their job and how, sometimes, offenders profilers – who tend to be psychologists – can help the police narrow down their search for suspects. We’ll examine the different types of evidence that may be gathered in an investigation and ask how the Crown Prosecution Service decides which cases to pursue. What are the rights of suspects during police interviews? What do solicitors do and what factors inside – and outside the courtroom – may influence a jury’s decision in a criminal case?</a:t>
            </a:r>
          </a:p>
          <a:p>
            <a:endParaRPr lang="en-GB" dirty="0"/>
          </a:p>
          <a:p>
            <a:r>
              <a:rPr lang="en-GB" b="1" dirty="0"/>
              <a:t>Unit 4</a:t>
            </a:r>
            <a:r>
              <a:rPr lang="en-GB" dirty="0"/>
              <a:t> focuses on social control, punishment and the aims of sentencing. We’ll be asking a lot of questions here. For example, why do most of us </a:t>
            </a:r>
            <a:r>
              <a:rPr lang="en-GB" i="1" dirty="0"/>
              <a:t>not</a:t>
            </a:r>
            <a:r>
              <a:rPr lang="en-GB" dirty="0"/>
              <a:t> commit crime? What social controls stop us? We’ll investigate the aims of sentencing – retribution, deterrence and rehabilitation - and investigate how different types of sentences reflect these aims. There are lots of agencies involved in the management of offenders once they’ve been sentenced for their crimes so we’ll look at the role of government agencies like the Prison Service and Probation Officers as well. </a:t>
            </a:r>
          </a:p>
        </p:txBody>
      </p:sp>
      <p:sp>
        <p:nvSpPr>
          <p:cNvPr id="4" name="Slide Number Placeholder 3"/>
          <p:cNvSpPr>
            <a:spLocks noGrp="1"/>
          </p:cNvSpPr>
          <p:nvPr>
            <p:ph type="sldNum" sz="quarter" idx="5"/>
          </p:nvPr>
        </p:nvSpPr>
        <p:spPr/>
        <p:txBody>
          <a:bodyPr/>
          <a:lstStyle/>
          <a:p>
            <a:pPr>
              <a:defRPr/>
            </a:pPr>
            <a:fld id="{9A45FB30-B059-4098-A6DE-CE0F2E8BBAFF}" type="slidenum">
              <a:rPr lang="en-GB" smtClean="0"/>
              <a:pPr>
                <a:defRPr/>
              </a:pPr>
              <a:t>4</a:t>
            </a:fld>
            <a:endParaRPr lang="en-GB"/>
          </a:p>
        </p:txBody>
      </p:sp>
    </p:spTree>
    <p:extLst>
      <p:ext uri="{BB962C8B-B14F-4D97-AF65-F5344CB8AC3E}">
        <p14:creationId xmlns:p14="http://schemas.microsoft.com/office/powerpoint/2010/main" val="22941402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In a nutshell, this course is assessed in TWO ways: </a:t>
            </a:r>
            <a:r>
              <a:rPr lang="en-GB" b="1" dirty="0"/>
              <a:t>coursework</a:t>
            </a:r>
            <a:r>
              <a:rPr lang="en-GB" dirty="0"/>
              <a:t> and </a:t>
            </a:r>
            <a:r>
              <a:rPr lang="en-GB" b="1" dirty="0"/>
              <a:t>exams</a:t>
            </a:r>
            <a:r>
              <a:rPr lang="en-GB" dirty="0"/>
              <a:t>. It’s a straightforward split between them: </a:t>
            </a:r>
            <a:r>
              <a:rPr lang="en-GB" b="1" dirty="0"/>
              <a:t>50%</a:t>
            </a:r>
            <a:r>
              <a:rPr lang="en-GB" dirty="0"/>
              <a:t> coursework and </a:t>
            </a:r>
            <a:r>
              <a:rPr lang="en-GB" b="1" dirty="0"/>
              <a:t>50%</a:t>
            </a:r>
            <a:r>
              <a:rPr lang="en-GB" dirty="0"/>
              <a:t> exams.</a:t>
            </a:r>
          </a:p>
          <a:p>
            <a:endParaRPr lang="en-GB" dirty="0"/>
          </a:p>
          <a:p>
            <a:r>
              <a:rPr lang="en-GB" dirty="0"/>
              <a:t>So, here’s a quick run-through of how this will work:</a:t>
            </a:r>
          </a:p>
          <a:p>
            <a:endParaRPr lang="en-GB" dirty="0"/>
          </a:p>
          <a:p>
            <a:r>
              <a:rPr lang="en-GB" b="1" dirty="0"/>
              <a:t>Unit 1</a:t>
            </a:r>
            <a:r>
              <a:rPr lang="en-GB" dirty="0"/>
              <a:t> is assessed through </a:t>
            </a:r>
            <a:r>
              <a:rPr lang="en-GB" b="1" dirty="0"/>
              <a:t>CONTROLLED ASSESSMENT</a:t>
            </a:r>
            <a:r>
              <a:rPr lang="en-GB" dirty="0"/>
              <a:t>. You’re probably familiar with this already from GSCE. You’ll have 8 hours to respond to an unseen case study. Just to reassure you, this will be completed over several days! This will probably take place in January 2021. You’ll be able to take your notes into the classroom so it’s a good idea to make sure their accurate and complete.</a:t>
            </a:r>
          </a:p>
          <a:p>
            <a:endParaRPr lang="en-GB" dirty="0"/>
          </a:p>
          <a:p>
            <a:r>
              <a:rPr lang="en-GB" b="1" dirty="0"/>
              <a:t>Unit 2</a:t>
            </a:r>
            <a:r>
              <a:rPr lang="en-GB" dirty="0"/>
              <a:t> is assessed in a one and a half hour </a:t>
            </a:r>
            <a:r>
              <a:rPr lang="en-GB" b="1" dirty="0"/>
              <a:t>EXAM.</a:t>
            </a:r>
            <a:r>
              <a:rPr lang="en-GB" dirty="0"/>
              <a:t> Usually, the exam board will give students scenarios – you may know them as case studies – and ask a series of questions where you’ll be required to apply your knowledge in order to get marks. The exam will take place in May or June 2021.</a:t>
            </a:r>
          </a:p>
          <a:p>
            <a:endParaRPr lang="en-GB" dirty="0"/>
          </a:p>
          <a:p>
            <a:r>
              <a:rPr lang="en-GB" b="1" dirty="0"/>
              <a:t>Unit 3:</a:t>
            </a:r>
            <a:r>
              <a:rPr lang="en-GB" dirty="0"/>
              <a:t> again, this will be assessed through </a:t>
            </a:r>
            <a:r>
              <a:rPr lang="en-GB" b="1" dirty="0"/>
              <a:t>controlled coursework. </a:t>
            </a:r>
          </a:p>
          <a:p>
            <a:endParaRPr lang="en-GB" dirty="0"/>
          </a:p>
          <a:p>
            <a:r>
              <a:rPr lang="en-GB" b="1" dirty="0"/>
              <a:t>Unit 4:</a:t>
            </a:r>
            <a:r>
              <a:rPr lang="en-GB" dirty="0"/>
              <a:t> it’s another </a:t>
            </a:r>
            <a:r>
              <a:rPr lang="en-GB" b="1" dirty="0"/>
              <a:t>exam</a:t>
            </a:r>
            <a:r>
              <a:rPr lang="en-GB" dirty="0"/>
              <a:t> – to be sat in May/June 2022.</a:t>
            </a:r>
          </a:p>
          <a:p>
            <a:endParaRPr lang="en-GB" dirty="0"/>
          </a:p>
          <a:p>
            <a:r>
              <a:rPr lang="en-GB" dirty="0"/>
              <a:t>The next slide contains questions from past exam papers – just to give you an idea of the styles of questions in the exam papers.</a:t>
            </a:r>
          </a:p>
          <a:p>
            <a:endParaRPr lang="en-GB" dirty="0"/>
          </a:p>
          <a:p>
            <a:endParaRPr lang="en-GB" dirty="0"/>
          </a:p>
        </p:txBody>
      </p:sp>
      <p:sp>
        <p:nvSpPr>
          <p:cNvPr id="4" name="Slide Number Placeholder 3"/>
          <p:cNvSpPr>
            <a:spLocks noGrp="1"/>
          </p:cNvSpPr>
          <p:nvPr>
            <p:ph type="sldNum" sz="quarter" idx="5"/>
          </p:nvPr>
        </p:nvSpPr>
        <p:spPr/>
        <p:txBody>
          <a:bodyPr/>
          <a:lstStyle/>
          <a:p>
            <a:pPr>
              <a:defRPr/>
            </a:pPr>
            <a:fld id="{9A45FB30-B059-4098-A6DE-CE0F2E8BBAFF}" type="slidenum">
              <a:rPr lang="en-GB" smtClean="0"/>
              <a:pPr>
                <a:defRPr/>
              </a:pPr>
              <a:t>5</a:t>
            </a:fld>
            <a:endParaRPr lang="en-GB"/>
          </a:p>
        </p:txBody>
      </p:sp>
    </p:spTree>
    <p:extLst>
      <p:ext uri="{BB962C8B-B14F-4D97-AF65-F5344CB8AC3E}">
        <p14:creationId xmlns:p14="http://schemas.microsoft.com/office/powerpoint/2010/main" val="23680537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Good writing skills and ability to put together detailed, accurate explanations of things are essential skills for this course. So, we ask for a grade 5 in English. Above all though, an enquiring mind is a must for success in Criminology: it’s ok to ask questions and to think about the complexities of issues.</a:t>
            </a:r>
          </a:p>
        </p:txBody>
      </p:sp>
      <p:sp>
        <p:nvSpPr>
          <p:cNvPr id="4" name="Slide Number Placeholder 3"/>
          <p:cNvSpPr>
            <a:spLocks noGrp="1"/>
          </p:cNvSpPr>
          <p:nvPr>
            <p:ph type="sldNum" sz="quarter" idx="5"/>
          </p:nvPr>
        </p:nvSpPr>
        <p:spPr/>
        <p:txBody>
          <a:bodyPr/>
          <a:lstStyle/>
          <a:p>
            <a:pPr>
              <a:defRPr/>
            </a:pPr>
            <a:fld id="{9A45FB30-B059-4098-A6DE-CE0F2E8BBAFF}" type="slidenum">
              <a:rPr lang="en-GB" smtClean="0"/>
              <a:pPr>
                <a:defRPr/>
              </a:pPr>
              <a:t>6</a:t>
            </a:fld>
            <a:endParaRPr lang="en-GB"/>
          </a:p>
        </p:txBody>
      </p:sp>
    </p:spTree>
    <p:extLst>
      <p:ext uri="{BB962C8B-B14F-4D97-AF65-F5344CB8AC3E}">
        <p14:creationId xmlns:p14="http://schemas.microsoft.com/office/powerpoint/2010/main" val="36202308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9A45FB30-B059-4098-A6DE-CE0F2E8BBAFF}" type="slidenum">
              <a:rPr lang="en-GB" smtClean="0"/>
              <a:pPr>
                <a:defRPr/>
              </a:pPr>
              <a:t>10</a:t>
            </a:fld>
            <a:endParaRPr lang="en-GB"/>
          </a:p>
        </p:txBody>
      </p:sp>
    </p:spTree>
    <p:extLst>
      <p:ext uri="{BB962C8B-B14F-4D97-AF65-F5344CB8AC3E}">
        <p14:creationId xmlns:p14="http://schemas.microsoft.com/office/powerpoint/2010/main" val="8554535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CA0133-AFFD-4C43-8527-5CF6CF4CC26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5883E69B-334B-4E8B-A95E-067807AFBC2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16B278FE-A841-4AC1-B1CF-BEAA9538F47E}"/>
              </a:ext>
            </a:extLst>
          </p:cNvPr>
          <p:cNvSpPr>
            <a:spLocks noGrp="1"/>
          </p:cNvSpPr>
          <p:nvPr>
            <p:ph type="dt" sz="half" idx="10"/>
          </p:nvPr>
        </p:nvSpPr>
        <p:spPr/>
        <p:txBody>
          <a:bodyPr/>
          <a:lstStyle/>
          <a:p>
            <a:fld id="{EDFB201E-DB36-4E5E-87C5-C73BB1972D18}" type="datetime1">
              <a:rPr lang="en-GB" smtClean="0"/>
              <a:t>04/01/2022</a:t>
            </a:fld>
            <a:endParaRPr lang="en-GB"/>
          </a:p>
        </p:txBody>
      </p:sp>
      <p:sp>
        <p:nvSpPr>
          <p:cNvPr id="5" name="Footer Placeholder 4">
            <a:extLst>
              <a:ext uri="{FF2B5EF4-FFF2-40B4-BE49-F238E27FC236}">
                <a16:creationId xmlns:a16="http://schemas.microsoft.com/office/drawing/2014/main" id="{A0FF85E3-E132-4F6D-9719-32AAA00A61B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7CB2C67-A6B1-4F52-85BB-90948851DC54}"/>
              </a:ext>
            </a:extLst>
          </p:cNvPr>
          <p:cNvSpPr>
            <a:spLocks noGrp="1"/>
          </p:cNvSpPr>
          <p:nvPr>
            <p:ph type="sldNum" sz="quarter" idx="12"/>
          </p:nvPr>
        </p:nvSpPr>
        <p:spPr/>
        <p:txBody>
          <a:bodyPr/>
          <a:lstStyle/>
          <a:p>
            <a:fld id="{2F022E58-9510-4EA0-A0C5-2EFC65F47B47}" type="slidenum">
              <a:rPr lang="en-GB" smtClean="0"/>
              <a:t>‹#›</a:t>
            </a:fld>
            <a:endParaRPr lang="en-GB"/>
          </a:p>
        </p:txBody>
      </p:sp>
    </p:spTree>
    <p:extLst>
      <p:ext uri="{BB962C8B-B14F-4D97-AF65-F5344CB8AC3E}">
        <p14:creationId xmlns:p14="http://schemas.microsoft.com/office/powerpoint/2010/main" val="12928519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0146BB-0614-4A2A-8937-0191EA0B1C1F}"/>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D9EBC57-4391-477F-B4CE-E02A8EA47E05}"/>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CC3F69C-309B-4F2F-8062-FDF63014C780}"/>
              </a:ext>
            </a:extLst>
          </p:cNvPr>
          <p:cNvSpPr>
            <a:spLocks noGrp="1"/>
          </p:cNvSpPr>
          <p:nvPr>
            <p:ph type="dt" sz="half" idx="10"/>
          </p:nvPr>
        </p:nvSpPr>
        <p:spPr/>
        <p:txBody>
          <a:bodyPr/>
          <a:lstStyle/>
          <a:p>
            <a:fld id="{2C4D8D0A-4E66-4DC9-B1BA-6EFE9F229FE4}" type="datetime1">
              <a:rPr lang="en-GB" smtClean="0"/>
              <a:t>04/01/2022</a:t>
            </a:fld>
            <a:endParaRPr lang="en-GB"/>
          </a:p>
        </p:txBody>
      </p:sp>
      <p:sp>
        <p:nvSpPr>
          <p:cNvPr id="5" name="Footer Placeholder 4">
            <a:extLst>
              <a:ext uri="{FF2B5EF4-FFF2-40B4-BE49-F238E27FC236}">
                <a16:creationId xmlns:a16="http://schemas.microsoft.com/office/drawing/2014/main" id="{7225ADAF-6274-4582-812F-44956AC446D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B659517-B7F3-4B0F-9D19-716F7F46776F}"/>
              </a:ext>
            </a:extLst>
          </p:cNvPr>
          <p:cNvSpPr>
            <a:spLocks noGrp="1"/>
          </p:cNvSpPr>
          <p:nvPr>
            <p:ph type="sldNum" sz="quarter" idx="12"/>
          </p:nvPr>
        </p:nvSpPr>
        <p:spPr/>
        <p:txBody>
          <a:bodyPr/>
          <a:lstStyle/>
          <a:p>
            <a:fld id="{2F022E58-9510-4EA0-A0C5-2EFC65F47B47}" type="slidenum">
              <a:rPr lang="en-GB" smtClean="0"/>
              <a:t>‹#›</a:t>
            </a:fld>
            <a:endParaRPr lang="en-GB"/>
          </a:p>
        </p:txBody>
      </p:sp>
    </p:spTree>
    <p:extLst>
      <p:ext uri="{BB962C8B-B14F-4D97-AF65-F5344CB8AC3E}">
        <p14:creationId xmlns:p14="http://schemas.microsoft.com/office/powerpoint/2010/main" val="21517242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C7CC52C-39E5-4812-8703-F2A897A942B8}"/>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E8D8CF3-97D0-464B-83E4-08D907AB0227}"/>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395BFCA-E59A-441F-B7E7-765ECCB5B352}"/>
              </a:ext>
            </a:extLst>
          </p:cNvPr>
          <p:cNvSpPr>
            <a:spLocks noGrp="1"/>
          </p:cNvSpPr>
          <p:nvPr>
            <p:ph type="dt" sz="half" idx="10"/>
          </p:nvPr>
        </p:nvSpPr>
        <p:spPr/>
        <p:txBody>
          <a:bodyPr/>
          <a:lstStyle/>
          <a:p>
            <a:fld id="{53A8887A-33A3-4B7B-BB0B-B225F14CA02E}" type="datetime1">
              <a:rPr lang="en-GB" smtClean="0"/>
              <a:t>04/01/2022</a:t>
            </a:fld>
            <a:endParaRPr lang="en-GB"/>
          </a:p>
        </p:txBody>
      </p:sp>
      <p:sp>
        <p:nvSpPr>
          <p:cNvPr id="5" name="Footer Placeholder 4">
            <a:extLst>
              <a:ext uri="{FF2B5EF4-FFF2-40B4-BE49-F238E27FC236}">
                <a16:creationId xmlns:a16="http://schemas.microsoft.com/office/drawing/2014/main" id="{19C52AC7-D1F5-4F37-A67E-FA980342F9C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787897A-C4C0-4B7A-97B9-D2D923EB24FE}"/>
              </a:ext>
            </a:extLst>
          </p:cNvPr>
          <p:cNvSpPr>
            <a:spLocks noGrp="1"/>
          </p:cNvSpPr>
          <p:nvPr>
            <p:ph type="sldNum" sz="quarter" idx="12"/>
          </p:nvPr>
        </p:nvSpPr>
        <p:spPr/>
        <p:txBody>
          <a:bodyPr/>
          <a:lstStyle/>
          <a:p>
            <a:fld id="{2F022E58-9510-4EA0-A0C5-2EFC65F47B47}" type="slidenum">
              <a:rPr lang="en-GB" smtClean="0"/>
              <a:t>‹#›</a:t>
            </a:fld>
            <a:endParaRPr lang="en-GB"/>
          </a:p>
        </p:txBody>
      </p:sp>
    </p:spTree>
    <p:extLst>
      <p:ext uri="{BB962C8B-B14F-4D97-AF65-F5344CB8AC3E}">
        <p14:creationId xmlns:p14="http://schemas.microsoft.com/office/powerpoint/2010/main" val="15444493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CB4169-A8CF-4958-B521-2CA1B7ACCDB3}"/>
              </a:ext>
            </a:extLst>
          </p:cNvPr>
          <p:cNvSpPr>
            <a:spLocks noGrp="1"/>
          </p:cNvSpPr>
          <p:nvPr>
            <p:ph type="title"/>
          </p:nvPr>
        </p:nvSpPr>
        <p:spPr>
          <a:xfrm>
            <a:off x="838200" y="282633"/>
            <a:ext cx="10515600" cy="556953"/>
          </a:xfrm>
        </p:spPr>
        <p:txBody>
          <a:bodyPr/>
          <a:lstStyle/>
          <a:p>
            <a:r>
              <a:rPr lang="en-US" dirty="0"/>
              <a:t>Click to edit Master title style</a:t>
            </a:r>
            <a:endParaRPr lang="en-GB" dirty="0"/>
          </a:p>
        </p:txBody>
      </p:sp>
      <p:sp>
        <p:nvSpPr>
          <p:cNvPr id="3" name="Content Placeholder 2">
            <a:extLst>
              <a:ext uri="{FF2B5EF4-FFF2-40B4-BE49-F238E27FC236}">
                <a16:creationId xmlns:a16="http://schemas.microsoft.com/office/drawing/2014/main" id="{DAB528E0-D4BB-472C-8099-25AF80E4FF75}"/>
              </a:ext>
            </a:extLst>
          </p:cNvPr>
          <p:cNvSpPr>
            <a:spLocks noGrp="1"/>
          </p:cNvSpPr>
          <p:nvPr>
            <p:ph idx="1"/>
          </p:nvPr>
        </p:nvSpPr>
        <p:spPr>
          <a:xfrm>
            <a:off x="838200" y="1163782"/>
            <a:ext cx="10515600" cy="501318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99F9E05-AC98-4AF5-91C2-9E7E150F9E65}"/>
              </a:ext>
            </a:extLst>
          </p:cNvPr>
          <p:cNvSpPr>
            <a:spLocks noGrp="1"/>
          </p:cNvSpPr>
          <p:nvPr>
            <p:ph type="dt" sz="half" idx="10"/>
          </p:nvPr>
        </p:nvSpPr>
        <p:spPr/>
        <p:txBody>
          <a:bodyPr/>
          <a:lstStyle/>
          <a:p>
            <a:fld id="{51B754CD-B6B4-4170-BDF7-463682C2B1E1}" type="datetime1">
              <a:rPr lang="en-GB" smtClean="0"/>
              <a:t>04/01/2022</a:t>
            </a:fld>
            <a:endParaRPr lang="en-GB"/>
          </a:p>
        </p:txBody>
      </p:sp>
      <p:sp>
        <p:nvSpPr>
          <p:cNvPr id="5" name="Footer Placeholder 4">
            <a:extLst>
              <a:ext uri="{FF2B5EF4-FFF2-40B4-BE49-F238E27FC236}">
                <a16:creationId xmlns:a16="http://schemas.microsoft.com/office/drawing/2014/main" id="{71F906F3-3FF2-4ACA-9D12-264C14060F1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0A2FC77-CA7A-4CA3-B75A-C1E7432E4E1B}"/>
              </a:ext>
            </a:extLst>
          </p:cNvPr>
          <p:cNvSpPr>
            <a:spLocks noGrp="1"/>
          </p:cNvSpPr>
          <p:nvPr>
            <p:ph type="sldNum" sz="quarter" idx="12"/>
          </p:nvPr>
        </p:nvSpPr>
        <p:spPr/>
        <p:txBody>
          <a:bodyPr/>
          <a:lstStyle/>
          <a:p>
            <a:fld id="{2F022E58-9510-4EA0-A0C5-2EFC65F47B47}" type="slidenum">
              <a:rPr lang="en-GB" smtClean="0"/>
              <a:t>‹#›</a:t>
            </a:fld>
            <a:endParaRPr lang="en-GB"/>
          </a:p>
        </p:txBody>
      </p:sp>
    </p:spTree>
    <p:extLst>
      <p:ext uri="{BB962C8B-B14F-4D97-AF65-F5344CB8AC3E}">
        <p14:creationId xmlns:p14="http://schemas.microsoft.com/office/powerpoint/2010/main" val="22063126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DFED6D-7F71-4503-BB0B-68B6B0850ED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74E496DA-3DE5-46F5-955A-A7440FE963B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D2852DF0-D0A4-4EEC-93B5-3896A8F0428D}"/>
              </a:ext>
            </a:extLst>
          </p:cNvPr>
          <p:cNvSpPr>
            <a:spLocks noGrp="1"/>
          </p:cNvSpPr>
          <p:nvPr>
            <p:ph type="dt" sz="half" idx="10"/>
          </p:nvPr>
        </p:nvSpPr>
        <p:spPr/>
        <p:txBody>
          <a:bodyPr/>
          <a:lstStyle/>
          <a:p>
            <a:fld id="{ED1D5838-38E2-42BC-9D47-9CFAFE26152E}" type="datetime1">
              <a:rPr lang="en-GB" smtClean="0"/>
              <a:t>04/01/2022</a:t>
            </a:fld>
            <a:endParaRPr lang="en-GB"/>
          </a:p>
        </p:txBody>
      </p:sp>
      <p:sp>
        <p:nvSpPr>
          <p:cNvPr id="5" name="Footer Placeholder 4">
            <a:extLst>
              <a:ext uri="{FF2B5EF4-FFF2-40B4-BE49-F238E27FC236}">
                <a16:creationId xmlns:a16="http://schemas.microsoft.com/office/drawing/2014/main" id="{5A939867-2430-44D8-BFBD-A0819AF1EDA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40A58F1-1270-4439-9911-8914F6DA64F9}"/>
              </a:ext>
            </a:extLst>
          </p:cNvPr>
          <p:cNvSpPr>
            <a:spLocks noGrp="1"/>
          </p:cNvSpPr>
          <p:nvPr>
            <p:ph type="sldNum" sz="quarter" idx="12"/>
          </p:nvPr>
        </p:nvSpPr>
        <p:spPr/>
        <p:txBody>
          <a:bodyPr/>
          <a:lstStyle/>
          <a:p>
            <a:fld id="{2F022E58-9510-4EA0-A0C5-2EFC65F47B47}" type="slidenum">
              <a:rPr lang="en-GB" smtClean="0"/>
              <a:t>‹#›</a:t>
            </a:fld>
            <a:endParaRPr lang="en-GB"/>
          </a:p>
        </p:txBody>
      </p:sp>
    </p:spTree>
    <p:extLst>
      <p:ext uri="{BB962C8B-B14F-4D97-AF65-F5344CB8AC3E}">
        <p14:creationId xmlns:p14="http://schemas.microsoft.com/office/powerpoint/2010/main" val="11558674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D289A2-6E32-4809-873C-5C0CA101675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FBDE270-0D69-4BBB-A595-17E42B6BF053}"/>
              </a:ext>
            </a:extLst>
          </p:cNvPr>
          <p:cNvSpPr>
            <a:spLocks noGrp="1"/>
          </p:cNvSpPr>
          <p:nvPr>
            <p:ph sz="half" idx="1"/>
          </p:nvPr>
        </p:nvSpPr>
        <p:spPr>
          <a:xfrm>
            <a:off x="838200" y="1122218"/>
            <a:ext cx="5181600" cy="5054745"/>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Content Placeholder 3">
            <a:extLst>
              <a:ext uri="{FF2B5EF4-FFF2-40B4-BE49-F238E27FC236}">
                <a16:creationId xmlns:a16="http://schemas.microsoft.com/office/drawing/2014/main" id="{E8AF474D-BBCD-419D-BE6C-D07AD9514378}"/>
              </a:ext>
            </a:extLst>
          </p:cNvPr>
          <p:cNvSpPr>
            <a:spLocks noGrp="1"/>
          </p:cNvSpPr>
          <p:nvPr>
            <p:ph sz="half" idx="2"/>
          </p:nvPr>
        </p:nvSpPr>
        <p:spPr>
          <a:xfrm>
            <a:off x="6172200" y="1122218"/>
            <a:ext cx="5181600" cy="5054745"/>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Date Placeholder 4">
            <a:extLst>
              <a:ext uri="{FF2B5EF4-FFF2-40B4-BE49-F238E27FC236}">
                <a16:creationId xmlns:a16="http://schemas.microsoft.com/office/drawing/2014/main" id="{AE105DB4-8D91-4C9B-8301-65CF6B5E6038}"/>
              </a:ext>
            </a:extLst>
          </p:cNvPr>
          <p:cNvSpPr>
            <a:spLocks noGrp="1"/>
          </p:cNvSpPr>
          <p:nvPr>
            <p:ph type="dt" sz="half" idx="10"/>
          </p:nvPr>
        </p:nvSpPr>
        <p:spPr/>
        <p:txBody>
          <a:bodyPr/>
          <a:lstStyle/>
          <a:p>
            <a:fld id="{7E81809A-9EA1-4279-86B8-3BFA861C18FE}" type="datetime1">
              <a:rPr lang="en-GB" smtClean="0"/>
              <a:t>04/01/2022</a:t>
            </a:fld>
            <a:endParaRPr lang="en-GB"/>
          </a:p>
        </p:txBody>
      </p:sp>
      <p:sp>
        <p:nvSpPr>
          <p:cNvPr id="6" name="Footer Placeholder 5">
            <a:extLst>
              <a:ext uri="{FF2B5EF4-FFF2-40B4-BE49-F238E27FC236}">
                <a16:creationId xmlns:a16="http://schemas.microsoft.com/office/drawing/2014/main" id="{EE297D3A-EF56-4AD0-920F-FB8D7DB0BC2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917FC39-E47B-4A04-98BD-9AF4AE84C3DD}"/>
              </a:ext>
            </a:extLst>
          </p:cNvPr>
          <p:cNvSpPr>
            <a:spLocks noGrp="1"/>
          </p:cNvSpPr>
          <p:nvPr>
            <p:ph type="sldNum" sz="quarter" idx="12"/>
          </p:nvPr>
        </p:nvSpPr>
        <p:spPr/>
        <p:txBody>
          <a:bodyPr/>
          <a:lstStyle/>
          <a:p>
            <a:fld id="{2F022E58-9510-4EA0-A0C5-2EFC65F47B47}" type="slidenum">
              <a:rPr lang="en-GB" smtClean="0"/>
              <a:t>‹#›</a:t>
            </a:fld>
            <a:endParaRPr lang="en-GB"/>
          </a:p>
        </p:txBody>
      </p:sp>
    </p:spTree>
    <p:extLst>
      <p:ext uri="{BB962C8B-B14F-4D97-AF65-F5344CB8AC3E}">
        <p14:creationId xmlns:p14="http://schemas.microsoft.com/office/powerpoint/2010/main" val="30920783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849DA1-7EBB-44FE-AC6B-FF5B86021A5B}"/>
              </a:ext>
            </a:extLst>
          </p:cNvPr>
          <p:cNvSpPr>
            <a:spLocks noGrp="1"/>
          </p:cNvSpPr>
          <p:nvPr>
            <p:ph type="title"/>
          </p:nvPr>
        </p:nvSpPr>
        <p:spPr>
          <a:xfrm>
            <a:off x="839788" y="266007"/>
            <a:ext cx="10515600" cy="573579"/>
          </a:xfrm>
        </p:spPr>
        <p:txBody>
          <a:bodyPr/>
          <a:lstStyle/>
          <a:p>
            <a:r>
              <a:rPr lang="en-US" dirty="0"/>
              <a:t>Click to edit Master title style</a:t>
            </a:r>
            <a:endParaRPr lang="en-GB" dirty="0"/>
          </a:p>
        </p:txBody>
      </p:sp>
      <p:sp>
        <p:nvSpPr>
          <p:cNvPr id="3" name="Text Placeholder 2">
            <a:extLst>
              <a:ext uri="{FF2B5EF4-FFF2-40B4-BE49-F238E27FC236}">
                <a16:creationId xmlns:a16="http://schemas.microsoft.com/office/drawing/2014/main" id="{9C301413-E8E8-4AED-BB15-7E13C6EA688E}"/>
              </a:ext>
            </a:extLst>
          </p:cNvPr>
          <p:cNvSpPr>
            <a:spLocks noGrp="1"/>
          </p:cNvSpPr>
          <p:nvPr>
            <p:ph type="body" idx="1"/>
          </p:nvPr>
        </p:nvSpPr>
        <p:spPr>
          <a:xfrm>
            <a:off x="839788" y="1057708"/>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3F4C65E8-4CF4-4F5E-99E7-76DD6DBE8445}"/>
              </a:ext>
            </a:extLst>
          </p:cNvPr>
          <p:cNvSpPr>
            <a:spLocks noGrp="1"/>
          </p:cNvSpPr>
          <p:nvPr>
            <p:ph sz="half" idx="2"/>
          </p:nvPr>
        </p:nvSpPr>
        <p:spPr>
          <a:xfrm>
            <a:off x="839788" y="1881620"/>
            <a:ext cx="5157787" cy="430804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57E2A907-BA6D-493A-A8FB-1DAC2CD95F05}"/>
              </a:ext>
            </a:extLst>
          </p:cNvPr>
          <p:cNvSpPr>
            <a:spLocks noGrp="1"/>
          </p:cNvSpPr>
          <p:nvPr>
            <p:ph type="body" sz="quarter" idx="3"/>
          </p:nvPr>
        </p:nvSpPr>
        <p:spPr>
          <a:xfrm>
            <a:off x="6172200" y="1057708"/>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66800D87-DB00-4B27-8BF5-02F87C006E48}"/>
              </a:ext>
            </a:extLst>
          </p:cNvPr>
          <p:cNvSpPr>
            <a:spLocks noGrp="1"/>
          </p:cNvSpPr>
          <p:nvPr>
            <p:ph sz="quarter" idx="4"/>
          </p:nvPr>
        </p:nvSpPr>
        <p:spPr>
          <a:xfrm>
            <a:off x="6172200" y="1881620"/>
            <a:ext cx="5183188" cy="430804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62A6FB2E-01E8-4B73-84D3-22CE06978014}"/>
              </a:ext>
            </a:extLst>
          </p:cNvPr>
          <p:cNvSpPr>
            <a:spLocks noGrp="1"/>
          </p:cNvSpPr>
          <p:nvPr>
            <p:ph type="dt" sz="half" idx="10"/>
          </p:nvPr>
        </p:nvSpPr>
        <p:spPr/>
        <p:txBody>
          <a:bodyPr/>
          <a:lstStyle/>
          <a:p>
            <a:fld id="{F9E6EB1B-AE42-4BED-842F-73F58E946F68}" type="datetime1">
              <a:rPr lang="en-GB" smtClean="0"/>
              <a:t>04/01/2022</a:t>
            </a:fld>
            <a:endParaRPr lang="en-GB"/>
          </a:p>
        </p:txBody>
      </p:sp>
      <p:sp>
        <p:nvSpPr>
          <p:cNvPr id="8" name="Footer Placeholder 7">
            <a:extLst>
              <a:ext uri="{FF2B5EF4-FFF2-40B4-BE49-F238E27FC236}">
                <a16:creationId xmlns:a16="http://schemas.microsoft.com/office/drawing/2014/main" id="{BDEA04EC-6EAD-48B3-8765-02C828C8F083}"/>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C2D1964E-CCEA-448F-9635-8FE28862372A}"/>
              </a:ext>
            </a:extLst>
          </p:cNvPr>
          <p:cNvSpPr>
            <a:spLocks noGrp="1"/>
          </p:cNvSpPr>
          <p:nvPr>
            <p:ph type="sldNum" sz="quarter" idx="12"/>
          </p:nvPr>
        </p:nvSpPr>
        <p:spPr/>
        <p:txBody>
          <a:bodyPr/>
          <a:lstStyle/>
          <a:p>
            <a:fld id="{2F022E58-9510-4EA0-A0C5-2EFC65F47B47}" type="slidenum">
              <a:rPr lang="en-GB" smtClean="0"/>
              <a:t>‹#›</a:t>
            </a:fld>
            <a:endParaRPr lang="en-GB"/>
          </a:p>
        </p:txBody>
      </p:sp>
    </p:spTree>
    <p:extLst>
      <p:ext uri="{BB962C8B-B14F-4D97-AF65-F5344CB8AC3E}">
        <p14:creationId xmlns:p14="http://schemas.microsoft.com/office/powerpoint/2010/main" val="31862919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3F0E4D-A6E7-474D-92FE-DD8ABDB8D7C9}"/>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67BC6774-C89E-424F-97BD-D31286F4A9E9}"/>
              </a:ext>
            </a:extLst>
          </p:cNvPr>
          <p:cNvSpPr>
            <a:spLocks noGrp="1"/>
          </p:cNvSpPr>
          <p:nvPr>
            <p:ph type="dt" sz="half" idx="10"/>
          </p:nvPr>
        </p:nvSpPr>
        <p:spPr/>
        <p:txBody>
          <a:bodyPr/>
          <a:lstStyle/>
          <a:p>
            <a:fld id="{3723B1B3-1643-43E7-BFCF-1208844D7CC8}" type="datetime1">
              <a:rPr lang="en-GB" smtClean="0"/>
              <a:t>04/01/2022</a:t>
            </a:fld>
            <a:endParaRPr lang="en-GB"/>
          </a:p>
        </p:txBody>
      </p:sp>
      <p:sp>
        <p:nvSpPr>
          <p:cNvPr id="4" name="Footer Placeholder 3">
            <a:extLst>
              <a:ext uri="{FF2B5EF4-FFF2-40B4-BE49-F238E27FC236}">
                <a16:creationId xmlns:a16="http://schemas.microsoft.com/office/drawing/2014/main" id="{3E5EA0EE-AB55-457A-AB4A-6484DC7860EF}"/>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3277049C-A081-406A-876F-71D717AB2A0E}"/>
              </a:ext>
            </a:extLst>
          </p:cNvPr>
          <p:cNvSpPr>
            <a:spLocks noGrp="1"/>
          </p:cNvSpPr>
          <p:nvPr>
            <p:ph type="sldNum" sz="quarter" idx="12"/>
          </p:nvPr>
        </p:nvSpPr>
        <p:spPr/>
        <p:txBody>
          <a:bodyPr/>
          <a:lstStyle/>
          <a:p>
            <a:fld id="{2F022E58-9510-4EA0-A0C5-2EFC65F47B47}" type="slidenum">
              <a:rPr lang="en-GB" smtClean="0"/>
              <a:t>‹#›</a:t>
            </a:fld>
            <a:endParaRPr lang="en-GB"/>
          </a:p>
        </p:txBody>
      </p:sp>
    </p:spTree>
    <p:extLst>
      <p:ext uri="{BB962C8B-B14F-4D97-AF65-F5344CB8AC3E}">
        <p14:creationId xmlns:p14="http://schemas.microsoft.com/office/powerpoint/2010/main" val="37537501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C85BE32-C161-4136-9C70-0C70938D905A}"/>
              </a:ext>
            </a:extLst>
          </p:cNvPr>
          <p:cNvSpPr>
            <a:spLocks noGrp="1"/>
          </p:cNvSpPr>
          <p:nvPr>
            <p:ph type="dt" sz="half" idx="10"/>
          </p:nvPr>
        </p:nvSpPr>
        <p:spPr/>
        <p:txBody>
          <a:bodyPr/>
          <a:lstStyle/>
          <a:p>
            <a:fld id="{1C47A445-BFA0-49BF-82FE-4BE3193305A3}" type="datetime1">
              <a:rPr lang="en-GB" smtClean="0"/>
              <a:t>04/01/2022</a:t>
            </a:fld>
            <a:endParaRPr lang="en-GB"/>
          </a:p>
        </p:txBody>
      </p:sp>
      <p:sp>
        <p:nvSpPr>
          <p:cNvPr id="3" name="Footer Placeholder 2">
            <a:extLst>
              <a:ext uri="{FF2B5EF4-FFF2-40B4-BE49-F238E27FC236}">
                <a16:creationId xmlns:a16="http://schemas.microsoft.com/office/drawing/2014/main" id="{097C9CC2-485A-400E-A3C0-EED38296D315}"/>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D6537678-8E06-41BF-8B69-84567545FF19}"/>
              </a:ext>
            </a:extLst>
          </p:cNvPr>
          <p:cNvSpPr>
            <a:spLocks noGrp="1"/>
          </p:cNvSpPr>
          <p:nvPr>
            <p:ph type="sldNum" sz="quarter" idx="12"/>
          </p:nvPr>
        </p:nvSpPr>
        <p:spPr/>
        <p:txBody>
          <a:bodyPr/>
          <a:lstStyle/>
          <a:p>
            <a:fld id="{2F022E58-9510-4EA0-A0C5-2EFC65F47B47}" type="slidenum">
              <a:rPr lang="en-GB" smtClean="0"/>
              <a:t>‹#›</a:t>
            </a:fld>
            <a:endParaRPr lang="en-GB"/>
          </a:p>
        </p:txBody>
      </p:sp>
      <p:sp>
        <p:nvSpPr>
          <p:cNvPr id="5" name="TextBox 4">
            <a:extLst>
              <a:ext uri="{FF2B5EF4-FFF2-40B4-BE49-F238E27FC236}">
                <a16:creationId xmlns:a16="http://schemas.microsoft.com/office/drawing/2014/main" id="{D0950ED7-23F2-4231-B510-5DA4244A2A61}"/>
              </a:ext>
            </a:extLst>
          </p:cNvPr>
          <p:cNvSpPr txBox="1"/>
          <p:nvPr userDrawn="1"/>
        </p:nvSpPr>
        <p:spPr>
          <a:xfrm>
            <a:off x="-83890" y="6056851"/>
            <a:ext cx="12275890" cy="1123384"/>
          </a:xfrm>
          <a:prstGeom prst="rect">
            <a:avLst/>
          </a:prstGeom>
          <a:solidFill>
            <a:srgbClr val="FF3399"/>
          </a:solidFill>
        </p:spPr>
        <p:txBody>
          <a:bodyPr wrap="square" rtlCol="0">
            <a:spAutoFit/>
          </a:bodyPr>
          <a:lstStyle/>
          <a:p>
            <a:pPr algn="ctr"/>
            <a:endParaRPr lang="en-GB" sz="1100" i="1" dirty="0">
              <a:solidFill>
                <a:schemeClr val="bg1"/>
              </a:solidFill>
            </a:endParaRPr>
          </a:p>
          <a:p>
            <a:pPr algn="ctr"/>
            <a:r>
              <a:rPr lang="en-GB" sz="2800" i="1" dirty="0">
                <a:solidFill>
                  <a:schemeClr val="bg1"/>
                </a:solidFill>
              </a:rPr>
              <a:t>Broadening horizons. Transforming lives.  Shaping.</a:t>
            </a:r>
          </a:p>
          <a:p>
            <a:pPr algn="ctr"/>
            <a:endParaRPr lang="en-GB" sz="2800" i="1" dirty="0">
              <a:solidFill>
                <a:schemeClr val="bg1"/>
              </a:solidFill>
            </a:endParaRPr>
          </a:p>
        </p:txBody>
      </p:sp>
    </p:spTree>
    <p:extLst>
      <p:ext uri="{BB962C8B-B14F-4D97-AF65-F5344CB8AC3E}">
        <p14:creationId xmlns:p14="http://schemas.microsoft.com/office/powerpoint/2010/main" val="37359680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7696FA-33D4-489F-BA08-1C5849664B0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25D7F2D6-F6F6-49B6-BA16-C18CF487C4E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4CD3D4E9-E2DE-4682-A9BF-4F5D5BC4CF2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03C74B46-76F0-407E-AADD-C5F56801384F}"/>
              </a:ext>
            </a:extLst>
          </p:cNvPr>
          <p:cNvSpPr>
            <a:spLocks noGrp="1"/>
          </p:cNvSpPr>
          <p:nvPr>
            <p:ph type="dt" sz="half" idx="10"/>
          </p:nvPr>
        </p:nvSpPr>
        <p:spPr/>
        <p:txBody>
          <a:bodyPr/>
          <a:lstStyle/>
          <a:p>
            <a:fld id="{19D3551B-11E6-4BB3-A46A-DD05C53E9290}" type="datetime1">
              <a:rPr lang="en-GB" smtClean="0"/>
              <a:t>04/01/2022</a:t>
            </a:fld>
            <a:endParaRPr lang="en-GB"/>
          </a:p>
        </p:txBody>
      </p:sp>
      <p:sp>
        <p:nvSpPr>
          <p:cNvPr id="6" name="Footer Placeholder 5">
            <a:extLst>
              <a:ext uri="{FF2B5EF4-FFF2-40B4-BE49-F238E27FC236}">
                <a16:creationId xmlns:a16="http://schemas.microsoft.com/office/drawing/2014/main" id="{0E268FB9-95BE-41DD-8967-8FA0F57A211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5CF715C-EDA7-474A-A830-B69D82682040}"/>
              </a:ext>
            </a:extLst>
          </p:cNvPr>
          <p:cNvSpPr>
            <a:spLocks noGrp="1"/>
          </p:cNvSpPr>
          <p:nvPr>
            <p:ph type="sldNum" sz="quarter" idx="12"/>
          </p:nvPr>
        </p:nvSpPr>
        <p:spPr/>
        <p:txBody>
          <a:bodyPr/>
          <a:lstStyle/>
          <a:p>
            <a:fld id="{2F022E58-9510-4EA0-A0C5-2EFC65F47B47}" type="slidenum">
              <a:rPr lang="en-GB" smtClean="0"/>
              <a:t>‹#›</a:t>
            </a:fld>
            <a:endParaRPr lang="en-GB"/>
          </a:p>
        </p:txBody>
      </p:sp>
    </p:spTree>
    <p:extLst>
      <p:ext uri="{BB962C8B-B14F-4D97-AF65-F5344CB8AC3E}">
        <p14:creationId xmlns:p14="http://schemas.microsoft.com/office/powerpoint/2010/main" val="5485675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940042-BEAF-4A56-BECC-69379DFB53B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9C6AF609-3B4F-4EEC-A78F-C959D7B1B2B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3AF2B687-53B8-4FAC-B30C-E0C67819D22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EE4FBB11-6EA6-4EA9-A5AE-842E3A7B9AB9}"/>
              </a:ext>
            </a:extLst>
          </p:cNvPr>
          <p:cNvSpPr>
            <a:spLocks noGrp="1"/>
          </p:cNvSpPr>
          <p:nvPr>
            <p:ph type="dt" sz="half" idx="10"/>
          </p:nvPr>
        </p:nvSpPr>
        <p:spPr/>
        <p:txBody>
          <a:bodyPr/>
          <a:lstStyle/>
          <a:p>
            <a:fld id="{C528C5B1-6AC1-48B7-B1C9-D8265E28AD9A}" type="datetime1">
              <a:rPr lang="en-GB" smtClean="0"/>
              <a:t>04/01/2022</a:t>
            </a:fld>
            <a:endParaRPr lang="en-GB"/>
          </a:p>
        </p:txBody>
      </p:sp>
      <p:sp>
        <p:nvSpPr>
          <p:cNvPr id="6" name="Footer Placeholder 5">
            <a:extLst>
              <a:ext uri="{FF2B5EF4-FFF2-40B4-BE49-F238E27FC236}">
                <a16:creationId xmlns:a16="http://schemas.microsoft.com/office/drawing/2014/main" id="{0AA44D2D-A606-43A1-B761-F670C3965EB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022FB8E-7EDE-4023-8CD7-24D99DCF942C}"/>
              </a:ext>
            </a:extLst>
          </p:cNvPr>
          <p:cNvSpPr>
            <a:spLocks noGrp="1"/>
          </p:cNvSpPr>
          <p:nvPr>
            <p:ph type="sldNum" sz="quarter" idx="12"/>
          </p:nvPr>
        </p:nvSpPr>
        <p:spPr/>
        <p:txBody>
          <a:bodyPr/>
          <a:lstStyle/>
          <a:p>
            <a:fld id="{2F022E58-9510-4EA0-A0C5-2EFC65F47B47}" type="slidenum">
              <a:rPr lang="en-GB" smtClean="0"/>
              <a:t>‹#›</a:t>
            </a:fld>
            <a:endParaRPr lang="en-GB"/>
          </a:p>
        </p:txBody>
      </p:sp>
    </p:spTree>
    <p:extLst>
      <p:ext uri="{BB962C8B-B14F-4D97-AF65-F5344CB8AC3E}">
        <p14:creationId xmlns:p14="http://schemas.microsoft.com/office/powerpoint/2010/main" val="1765306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0B469A5-9A19-4F18-9421-259F79AB8A56}"/>
              </a:ext>
            </a:extLst>
          </p:cNvPr>
          <p:cNvSpPr>
            <a:spLocks noGrp="1"/>
          </p:cNvSpPr>
          <p:nvPr>
            <p:ph type="title"/>
          </p:nvPr>
        </p:nvSpPr>
        <p:spPr>
          <a:xfrm>
            <a:off x="838200" y="197474"/>
            <a:ext cx="10515600" cy="624880"/>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a:extLst>
              <a:ext uri="{FF2B5EF4-FFF2-40B4-BE49-F238E27FC236}">
                <a16:creationId xmlns:a16="http://schemas.microsoft.com/office/drawing/2014/main" id="{132C6C0D-BB6D-4415-B3DB-DB29E07A13B2}"/>
              </a:ext>
            </a:extLst>
          </p:cNvPr>
          <p:cNvSpPr>
            <a:spLocks noGrp="1"/>
          </p:cNvSpPr>
          <p:nvPr>
            <p:ph type="body" idx="1"/>
          </p:nvPr>
        </p:nvSpPr>
        <p:spPr>
          <a:xfrm>
            <a:off x="838200" y="1067849"/>
            <a:ext cx="10515600" cy="5109114"/>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130713B-E890-4238-A34A-596C5CA05EC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BD58C39-2A5C-4CCE-8A70-F043C91A89F0}" type="datetime1">
              <a:rPr lang="en-GB" smtClean="0"/>
              <a:t>04/01/2022</a:t>
            </a:fld>
            <a:endParaRPr lang="en-GB"/>
          </a:p>
        </p:txBody>
      </p:sp>
      <p:sp>
        <p:nvSpPr>
          <p:cNvPr id="5" name="Footer Placeholder 4">
            <a:extLst>
              <a:ext uri="{FF2B5EF4-FFF2-40B4-BE49-F238E27FC236}">
                <a16:creationId xmlns:a16="http://schemas.microsoft.com/office/drawing/2014/main" id="{4EB8F217-6581-4B43-89F0-7C40377AD31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A3B0B9C2-CCA2-48B2-B95D-9B7F6967406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F022E58-9510-4EA0-A0C5-2EFC65F47B47}" type="slidenum">
              <a:rPr lang="en-GB" smtClean="0"/>
              <a:t>‹#›</a:t>
            </a:fld>
            <a:endParaRPr lang="en-GB"/>
          </a:p>
        </p:txBody>
      </p:sp>
      <p:sp>
        <p:nvSpPr>
          <p:cNvPr id="7" name="TextBox 6">
            <a:extLst>
              <a:ext uri="{FF2B5EF4-FFF2-40B4-BE49-F238E27FC236}">
                <a16:creationId xmlns:a16="http://schemas.microsoft.com/office/drawing/2014/main" id="{884EB909-B6EE-4DB4-9313-F55116E0C4D5}"/>
              </a:ext>
            </a:extLst>
          </p:cNvPr>
          <p:cNvSpPr txBox="1"/>
          <p:nvPr userDrawn="1"/>
        </p:nvSpPr>
        <p:spPr>
          <a:xfrm>
            <a:off x="-83890" y="6056851"/>
            <a:ext cx="12275890" cy="1123384"/>
          </a:xfrm>
          <a:prstGeom prst="rect">
            <a:avLst/>
          </a:prstGeom>
          <a:solidFill>
            <a:srgbClr val="FF3399"/>
          </a:solidFill>
        </p:spPr>
        <p:txBody>
          <a:bodyPr wrap="square" rtlCol="0">
            <a:spAutoFit/>
          </a:bodyPr>
          <a:lstStyle/>
          <a:p>
            <a:pPr algn="ctr"/>
            <a:endParaRPr lang="en-GB" sz="1100" i="1" dirty="0">
              <a:solidFill>
                <a:schemeClr val="bg1"/>
              </a:solidFill>
            </a:endParaRPr>
          </a:p>
          <a:p>
            <a:pPr algn="ctr"/>
            <a:r>
              <a:rPr lang="en-GB" sz="2800" i="1" dirty="0">
                <a:solidFill>
                  <a:schemeClr val="bg1"/>
                </a:solidFill>
              </a:rPr>
              <a:t>Broadening horizons.  Transforming lives.  Shaping.</a:t>
            </a:r>
          </a:p>
          <a:p>
            <a:pPr algn="ctr"/>
            <a:endParaRPr lang="en-GB" sz="2800" i="1" dirty="0">
              <a:solidFill>
                <a:schemeClr val="bg1"/>
              </a:solidFill>
            </a:endParaRPr>
          </a:p>
        </p:txBody>
      </p:sp>
      <p:pic>
        <p:nvPicPr>
          <p:cNvPr id="8" name="Picture 7">
            <a:extLst>
              <a:ext uri="{FF2B5EF4-FFF2-40B4-BE49-F238E27FC236}">
                <a16:creationId xmlns:a16="http://schemas.microsoft.com/office/drawing/2014/main" id="{5E127504-7FCE-48C8-9E5B-21D4C0964165}"/>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10241280" y="197473"/>
            <a:ext cx="1746712" cy="570877"/>
          </a:xfrm>
          <a:prstGeom prst="rect">
            <a:avLst/>
          </a:prstGeom>
        </p:spPr>
      </p:pic>
      <p:cxnSp>
        <p:nvCxnSpPr>
          <p:cNvPr id="9" name="Straight Connector 8">
            <a:extLst>
              <a:ext uri="{FF2B5EF4-FFF2-40B4-BE49-F238E27FC236}">
                <a16:creationId xmlns:a16="http://schemas.microsoft.com/office/drawing/2014/main" id="{B892C947-7689-4515-A2E3-87AB35A067A0}"/>
              </a:ext>
            </a:extLst>
          </p:cNvPr>
          <p:cNvCxnSpPr>
            <a:cxnSpLocks/>
          </p:cNvCxnSpPr>
          <p:nvPr userDrawn="1"/>
        </p:nvCxnSpPr>
        <p:spPr>
          <a:xfrm>
            <a:off x="349135" y="897775"/>
            <a:ext cx="11679381" cy="0"/>
          </a:xfrm>
          <a:prstGeom prst="line">
            <a:avLst/>
          </a:prstGeom>
          <a:ln w="38100">
            <a:solidFill>
              <a:srgbClr val="FF3399"/>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894976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1.xml"/><Relationship Id="rId4" Type="http://schemas.openxmlformats.org/officeDocument/2006/relationships/image" Target="../media/image5.jpeg"/></Relationships>
</file>

<file path=ppt/slides/_rels/slide7.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5" descr="Black-gloved hand holding magnifying glass over yellow crime scene tape">
            <a:extLst>
              <a:ext uri="{FF2B5EF4-FFF2-40B4-BE49-F238E27FC236}">
                <a16:creationId xmlns:a16="http://schemas.microsoft.com/office/drawing/2014/main" id="{0067570F-A5E8-4694-95C2-E72F6A878CBE}"/>
              </a:ext>
            </a:extLst>
          </p:cNvPr>
          <p:cNvPicPr>
            <a:picLocks noChangeAspect="1"/>
          </p:cNvPicPr>
          <p:nvPr/>
        </p:nvPicPr>
        <p:blipFill rotWithShape="1">
          <a:blip r:embed="rId2"/>
          <a:srcRect t="4749" b="20251"/>
          <a:stretch/>
        </p:blipFill>
        <p:spPr>
          <a:xfrm>
            <a:off x="20" y="10"/>
            <a:ext cx="12191980" cy="6857990"/>
          </a:xfrm>
          <a:prstGeom prst="rect">
            <a:avLst/>
          </a:prstGeom>
        </p:spPr>
      </p:pic>
      <p:sp>
        <p:nvSpPr>
          <p:cNvPr id="10" name="Freeform 5">
            <a:extLst>
              <a:ext uri="{FF2B5EF4-FFF2-40B4-BE49-F238E27FC236}">
                <a16:creationId xmlns:a16="http://schemas.microsoft.com/office/drawing/2014/main" id="{87CC2527-562A-4F69-B487-4371E5B243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White">
          <a:xfrm>
            <a:off x="7488621" y="2277613"/>
            <a:ext cx="4703379" cy="4580387"/>
          </a:xfrm>
          <a:custGeom>
            <a:avLst/>
            <a:gdLst>
              <a:gd name="T0" fmla="*/ 1333 w 1333"/>
              <a:gd name="T1" fmla="*/ 1031 h 1298"/>
              <a:gd name="T2" fmla="*/ 1333 w 1333"/>
              <a:gd name="T3" fmla="*/ 380 h 1298"/>
              <a:gd name="T4" fmla="*/ 706 w 1333"/>
              <a:gd name="T5" fmla="*/ 0 h 1298"/>
              <a:gd name="T6" fmla="*/ 0 w 1333"/>
              <a:gd name="T7" fmla="*/ 706 h 1298"/>
              <a:gd name="T8" fmla="*/ 323 w 1333"/>
              <a:gd name="T9" fmla="*/ 1298 h 1298"/>
              <a:gd name="T10" fmla="*/ 1090 w 1333"/>
              <a:gd name="T11" fmla="*/ 1298 h 1298"/>
              <a:gd name="T12" fmla="*/ 1333 w 1333"/>
              <a:gd name="T13" fmla="*/ 1031 h 1298"/>
            </a:gdLst>
            <a:ahLst/>
            <a:cxnLst>
              <a:cxn ang="0">
                <a:pos x="T0" y="T1"/>
              </a:cxn>
              <a:cxn ang="0">
                <a:pos x="T2" y="T3"/>
              </a:cxn>
              <a:cxn ang="0">
                <a:pos x="T4" y="T5"/>
              </a:cxn>
              <a:cxn ang="0">
                <a:pos x="T6" y="T7"/>
              </a:cxn>
              <a:cxn ang="0">
                <a:pos x="T8" y="T9"/>
              </a:cxn>
              <a:cxn ang="0">
                <a:pos x="T10" y="T11"/>
              </a:cxn>
              <a:cxn ang="0">
                <a:pos x="T12" y="T13"/>
              </a:cxn>
            </a:cxnLst>
            <a:rect l="0" t="0" r="r" b="b"/>
            <a:pathLst>
              <a:path w="1333" h="1298">
                <a:moveTo>
                  <a:pt x="1333" y="1031"/>
                </a:moveTo>
                <a:cubicBezTo>
                  <a:pt x="1333" y="380"/>
                  <a:pt x="1333" y="380"/>
                  <a:pt x="1333" y="380"/>
                </a:cubicBezTo>
                <a:cubicBezTo>
                  <a:pt x="1215" y="154"/>
                  <a:pt x="979" y="0"/>
                  <a:pt x="706" y="0"/>
                </a:cubicBezTo>
                <a:cubicBezTo>
                  <a:pt x="317" y="0"/>
                  <a:pt x="0" y="316"/>
                  <a:pt x="0" y="706"/>
                </a:cubicBezTo>
                <a:cubicBezTo>
                  <a:pt x="0" y="954"/>
                  <a:pt x="129" y="1172"/>
                  <a:pt x="323" y="1298"/>
                </a:cubicBezTo>
                <a:cubicBezTo>
                  <a:pt x="1090" y="1298"/>
                  <a:pt x="1090" y="1298"/>
                  <a:pt x="1090" y="1298"/>
                </a:cubicBezTo>
                <a:cubicBezTo>
                  <a:pt x="1193" y="1232"/>
                  <a:pt x="1276" y="1140"/>
                  <a:pt x="1333" y="1031"/>
                </a:cubicBezTo>
                <a:close/>
              </a:path>
            </a:pathLst>
          </a:custGeom>
          <a:solidFill>
            <a:schemeClr val="bg1">
              <a:alpha val="70000"/>
            </a:schemeClr>
          </a:solidFill>
          <a:ln w="50800" cap="sq" cmpd="dbl">
            <a:noFill/>
            <a:miter lim="800000"/>
          </a:ln>
          <a:effectLst/>
        </p:spPr>
        <p:txBody>
          <a:bodyPr vert="horz" lIns="91440" tIns="45720" rIns="91440" bIns="45720" rtlCol="0" anchor="t">
            <a:normAutofit/>
          </a:bodyPr>
          <a:lstStyle/>
          <a:p>
            <a:pPr algn="ctr">
              <a:spcAft>
                <a:spcPts val="1000"/>
              </a:spcAft>
              <a:buClr>
                <a:schemeClr val="tx1"/>
              </a:buClr>
              <a:buSzPct val="100000"/>
              <a:buFont typeface="Arial"/>
              <a:buNone/>
            </a:pPr>
            <a:endParaRPr lang="en-US" sz="1600" cap="all"/>
          </a:p>
        </p:txBody>
      </p:sp>
      <p:sp>
        <p:nvSpPr>
          <p:cNvPr id="2" name="Title 1">
            <a:extLst>
              <a:ext uri="{FF2B5EF4-FFF2-40B4-BE49-F238E27FC236}">
                <a16:creationId xmlns:a16="http://schemas.microsoft.com/office/drawing/2014/main" id="{9521AFC0-9399-493E-B0E1-4F7829266AD5}"/>
              </a:ext>
            </a:extLst>
          </p:cNvPr>
          <p:cNvSpPr>
            <a:spLocks noGrp="1"/>
          </p:cNvSpPr>
          <p:nvPr>
            <p:ph type="ctrTitle"/>
          </p:nvPr>
        </p:nvSpPr>
        <p:spPr>
          <a:xfrm>
            <a:off x="8022021" y="3231931"/>
            <a:ext cx="3852041" cy="1834056"/>
          </a:xfrm>
          <a:solidFill>
            <a:schemeClr val="bg1"/>
          </a:solidFill>
        </p:spPr>
        <p:txBody>
          <a:bodyPr>
            <a:normAutofit/>
          </a:bodyPr>
          <a:lstStyle/>
          <a:p>
            <a:r>
              <a:rPr lang="en-GB" sz="4000" dirty="0"/>
              <a:t>Sixth Form Applicant Event</a:t>
            </a:r>
          </a:p>
        </p:txBody>
      </p:sp>
      <p:sp>
        <p:nvSpPr>
          <p:cNvPr id="3" name="Subtitle 2">
            <a:extLst>
              <a:ext uri="{FF2B5EF4-FFF2-40B4-BE49-F238E27FC236}">
                <a16:creationId xmlns:a16="http://schemas.microsoft.com/office/drawing/2014/main" id="{7B870FC6-28EA-4568-BDB5-67CA25DBB16E}"/>
              </a:ext>
            </a:extLst>
          </p:cNvPr>
          <p:cNvSpPr>
            <a:spLocks noGrp="1"/>
          </p:cNvSpPr>
          <p:nvPr>
            <p:ph type="subTitle" idx="1"/>
          </p:nvPr>
        </p:nvSpPr>
        <p:spPr>
          <a:xfrm>
            <a:off x="7866042" y="5181600"/>
            <a:ext cx="4170011" cy="744359"/>
          </a:xfrm>
          <a:solidFill>
            <a:schemeClr val="bg1"/>
          </a:solidFill>
        </p:spPr>
        <p:txBody>
          <a:bodyPr>
            <a:normAutofit/>
          </a:bodyPr>
          <a:lstStyle/>
          <a:p>
            <a:r>
              <a:rPr lang="en-GB" sz="2000" b="1" dirty="0"/>
              <a:t>WJEC APPLIED DIPLOMA IN CRIMINOLOGY</a:t>
            </a:r>
          </a:p>
        </p:txBody>
      </p:sp>
      <p:sp>
        <p:nvSpPr>
          <p:cNvPr id="4" name="Slide Number Placeholder 3">
            <a:extLst>
              <a:ext uri="{FF2B5EF4-FFF2-40B4-BE49-F238E27FC236}">
                <a16:creationId xmlns:a16="http://schemas.microsoft.com/office/drawing/2014/main" id="{A2ED5576-AF95-43BE-AB18-05D914A2441A}"/>
              </a:ext>
            </a:extLst>
          </p:cNvPr>
          <p:cNvSpPr>
            <a:spLocks noGrp="1"/>
          </p:cNvSpPr>
          <p:nvPr>
            <p:ph type="sldNum" sz="quarter" idx="12"/>
          </p:nvPr>
        </p:nvSpPr>
        <p:spPr>
          <a:xfrm>
            <a:off x="9765161" y="2640943"/>
            <a:ext cx="365760" cy="365125"/>
          </a:xfrm>
          <a:prstGeom prst="ellipse">
            <a:avLst/>
          </a:prstGeom>
          <a:solidFill>
            <a:schemeClr val="bg1">
              <a:alpha val="30000"/>
            </a:schemeClr>
          </a:solidFill>
          <a:ln>
            <a:solidFill>
              <a:schemeClr val="tx1">
                <a:lumMod val="75000"/>
                <a:lumOff val="25000"/>
              </a:schemeClr>
            </a:solidFill>
          </a:ln>
        </p:spPr>
        <p:txBody>
          <a:bodyPr>
            <a:normAutofit/>
          </a:bodyPr>
          <a:lstStyle/>
          <a:p>
            <a:pPr algn="ctr">
              <a:lnSpc>
                <a:spcPct val="90000"/>
              </a:lnSpc>
              <a:spcAft>
                <a:spcPts val="600"/>
              </a:spcAft>
            </a:pPr>
            <a:fld id="{2F022E58-9510-4EA0-A0C5-2EFC65F47B47}" type="slidenum">
              <a:rPr lang="en-GB" sz="1100">
                <a:solidFill>
                  <a:schemeClr val="tx1"/>
                </a:solidFill>
              </a:rPr>
              <a:pPr algn="ctr">
                <a:lnSpc>
                  <a:spcPct val="90000"/>
                </a:lnSpc>
                <a:spcAft>
                  <a:spcPts val="600"/>
                </a:spcAft>
              </a:pPr>
              <a:t>1</a:t>
            </a:fld>
            <a:endParaRPr lang="en-GB" sz="1100">
              <a:solidFill>
                <a:schemeClr val="tx1"/>
              </a:solidFill>
            </a:endParaRPr>
          </a:p>
        </p:txBody>
      </p:sp>
      <p:cxnSp>
        <p:nvCxnSpPr>
          <p:cNvPr id="12" name="Straight Connector 11">
            <a:extLst>
              <a:ext uri="{FF2B5EF4-FFF2-40B4-BE49-F238E27FC236}">
                <a16:creationId xmlns:a16="http://schemas.microsoft.com/office/drawing/2014/main" id="{BCDAEC91-5BCE-4B55-9CC0-43EF94CB73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9480331" y="5123793"/>
            <a:ext cx="935420" cy="0"/>
          </a:xfrm>
          <a:prstGeom prst="line">
            <a:avLst/>
          </a:prstGeom>
          <a:ln w="25400" cap="sq">
            <a:solidFill>
              <a:schemeClr val="tx1">
                <a:lumMod val="85000"/>
                <a:lumOff val="15000"/>
              </a:schemeClr>
            </a:soli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0587677"/>
      </p:ext>
    </p:extLst>
  </p:cSld>
  <p:clrMapOvr>
    <a:masterClrMapping/>
  </p:clrMapOvr>
  <mc:AlternateContent xmlns:mc="http://schemas.openxmlformats.org/markup-compatibility/2006" xmlns:p14="http://schemas.microsoft.com/office/powerpoint/2010/main">
    <mc:Choice Requires="p14">
      <p:transition spd="slow" p14:dur="2000" advTm="37413"/>
    </mc:Choice>
    <mc:Fallback xmlns="">
      <p:transition spd="slow" advTm="37413"/>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500"/>
                                  </p:stCondLst>
                                  <p:iterate>
                                    <p:tmPct val="10000"/>
                                  </p:iterate>
                                  <p:childTnLst>
                                    <p:set>
                                      <p:cBhvr>
                                        <p:cTn id="6" dur="1" fill="hold">
                                          <p:stCondLst>
                                            <p:cond delay="0"/>
                                          </p:stCondLst>
                                        </p:cTn>
                                        <p:tgtEl>
                                          <p:spTgt spid="3">
                                            <p:bg/>
                                          </p:spTgt>
                                        </p:tgtEl>
                                        <p:attrNameLst>
                                          <p:attrName>style.visibility</p:attrName>
                                        </p:attrNameLst>
                                      </p:cBhvr>
                                      <p:to>
                                        <p:strVal val="visible"/>
                                      </p:to>
                                    </p:set>
                                    <p:animEffect transition="in" filter="fade">
                                      <p:cBhvr>
                                        <p:cTn id="7" dur="700"/>
                                        <p:tgtEl>
                                          <p:spTgt spid="3">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1500"/>
                                  </p:stCondLst>
                                  <p:iterate>
                                    <p:tmPct val="10000"/>
                                  </p:iterate>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700"/>
                                        <p:tgtEl>
                                          <p:spTgt spid="3">
                                            <p:txEl>
                                              <p:pRg st="0" end="0"/>
                                            </p:txEl>
                                          </p:spTgt>
                                        </p:tgtEl>
                                      </p:cBhvr>
                                    </p:animEffect>
                                  </p:childTnLst>
                                </p:cTn>
                              </p:par>
                              <p:par>
                                <p:cTn id="13" presetID="10" presetClass="entr" presetSubtype="0" fill="hold" grpId="0" nodeType="withEffect">
                                  <p:stCondLst>
                                    <p:cond delay="1000"/>
                                  </p:stCondLst>
                                  <p:iterate>
                                    <p:tmPct val="10000"/>
                                  </p:iterate>
                                  <p:childTnLst>
                                    <p:set>
                                      <p:cBhvr>
                                        <p:cTn id="14" dur="1" fill="hold">
                                          <p:stCondLst>
                                            <p:cond delay="0"/>
                                          </p:stCondLst>
                                        </p:cTn>
                                        <p:tgtEl>
                                          <p:spTgt spid="2"/>
                                        </p:tgtEl>
                                        <p:attrNameLst>
                                          <p:attrName>style.visibility</p:attrName>
                                        </p:attrNameLst>
                                      </p:cBhvr>
                                      <p:to>
                                        <p:strVal val="visible"/>
                                      </p:to>
                                    </p:set>
                                    <p:animEffect transition="in" filter="fade">
                                      <p:cBhvr>
                                        <p:cTn id="15"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B4BA74-B8BF-4C21-9874-6710C7CD826C}"/>
              </a:ext>
            </a:extLst>
          </p:cNvPr>
          <p:cNvSpPr>
            <a:spLocks noGrp="1"/>
          </p:cNvSpPr>
          <p:nvPr>
            <p:ph type="title"/>
          </p:nvPr>
        </p:nvSpPr>
        <p:spPr>
          <a:xfrm>
            <a:off x="7464611" y="1695824"/>
            <a:ext cx="4087306" cy="2889114"/>
          </a:xfrm>
          <a:solidFill>
            <a:schemeClr val="tx1"/>
          </a:solidFill>
        </p:spPr>
        <p:txBody>
          <a:bodyPr vert="horz" lIns="91440" tIns="45720" rIns="91440" bIns="45720" rtlCol="0" anchor="b">
            <a:normAutofit/>
          </a:bodyPr>
          <a:lstStyle/>
          <a:p>
            <a:r>
              <a:rPr lang="en-US" sz="5400" i="1" dirty="0">
                <a:solidFill>
                  <a:schemeClr val="bg1"/>
                </a:solidFill>
              </a:rPr>
              <a:t>Thanks for joining me!</a:t>
            </a:r>
          </a:p>
        </p:txBody>
      </p:sp>
      <p:sp>
        <p:nvSpPr>
          <p:cNvPr id="3" name="Content Placeholder 2">
            <a:extLst>
              <a:ext uri="{FF2B5EF4-FFF2-40B4-BE49-F238E27FC236}">
                <a16:creationId xmlns:a16="http://schemas.microsoft.com/office/drawing/2014/main" id="{52B3316D-E2A0-4F91-883A-31E92550500A}"/>
              </a:ext>
            </a:extLst>
          </p:cNvPr>
          <p:cNvSpPr>
            <a:spLocks noGrp="1"/>
          </p:cNvSpPr>
          <p:nvPr>
            <p:ph type="body" idx="1"/>
          </p:nvPr>
        </p:nvSpPr>
        <p:spPr>
          <a:xfrm>
            <a:off x="7464612" y="4750893"/>
            <a:ext cx="4087305" cy="1147863"/>
          </a:xfrm>
          <a:solidFill>
            <a:schemeClr val="tx1"/>
          </a:solidFill>
        </p:spPr>
        <p:txBody>
          <a:bodyPr vert="horz" lIns="91440" tIns="45720" rIns="91440" bIns="45720" rtlCol="0" anchor="t">
            <a:noAutofit/>
          </a:bodyPr>
          <a:lstStyle/>
          <a:p>
            <a:r>
              <a:rPr lang="en-US" i="1" dirty="0">
                <a:solidFill>
                  <a:schemeClr val="bg1"/>
                </a:solidFill>
              </a:rPr>
              <a:t>Hope to see you in September!</a:t>
            </a:r>
            <a:endParaRPr lang="en-US" i="1" dirty="0">
              <a:solidFill>
                <a:schemeClr val="bg1"/>
              </a:solidFill>
              <a:cs typeface="Calibri"/>
            </a:endParaRPr>
          </a:p>
          <a:p>
            <a:r>
              <a:rPr lang="en-US" i="1" dirty="0">
                <a:solidFill>
                  <a:schemeClr val="bg1"/>
                </a:solidFill>
              </a:rPr>
              <a:t>Questions??</a:t>
            </a:r>
            <a:endParaRPr lang="en-US" i="1" dirty="0">
              <a:solidFill>
                <a:schemeClr val="bg1"/>
              </a:solidFill>
              <a:cs typeface="Calibri"/>
            </a:endParaRPr>
          </a:p>
        </p:txBody>
      </p:sp>
      <p:sp>
        <p:nvSpPr>
          <p:cNvPr id="10" name="Freeform: Shape 9">
            <a:extLst>
              <a:ext uri="{FF2B5EF4-FFF2-40B4-BE49-F238E27FC236}">
                <a16:creationId xmlns:a16="http://schemas.microsoft.com/office/drawing/2014/main" id="{E49CC64F-7275-4E33-961B-0C5CDC4398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1" y="0"/>
            <a:ext cx="7188051" cy="6858000"/>
          </a:xfrm>
          <a:custGeom>
            <a:avLst/>
            <a:gdLst>
              <a:gd name="connsiteX0" fmla="*/ 7188051 w 7188051"/>
              <a:gd name="connsiteY0" fmla="*/ 6858000 h 6858000"/>
              <a:gd name="connsiteX1" fmla="*/ 108694 w 7188051"/>
              <a:gd name="connsiteY1" fmla="*/ 6858000 h 6858000"/>
              <a:gd name="connsiteX2" fmla="*/ 79127 w 7188051"/>
              <a:gd name="connsiteY2" fmla="*/ 6681235 h 6858000"/>
              <a:gd name="connsiteX3" fmla="*/ 0 w 7188051"/>
              <a:gd name="connsiteY3" fmla="*/ 5565888 h 6858000"/>
              <a:gd name="connsiteX4" fmla="*/ 2190696 w 7188051"/>
              <a:gd name="connsiteY4" fmla="*/ 145339 h 6858000"/>
              <a:gd name="connsiteX5" fmla="*/ 2339431 w 7188051"/>
              <a:gd name="connsiteY5" fmla="*/ 0 h 6858000"/>
              <a:gd name="connsiteX6" fmla="*/ 7188051 w 7188051"/>
              <a:gd name="connsiteY6"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88051" h="6858000">
                <a:moveTo>
                  <a:pt x="7188051" y="6858000"/>
                </a:moveTo>
                <a:lnTo>
                  <a:pt x="108694" y="6858000"/>
                </a:lnTo>
                <a:lnTo>
                  <a:pt x="79127" y="6681235"/>
                </a:lnTo>
                <a:cubicBezTo>
                  <a:pt x="26981" y="6316967"/>
                  <a:pt x="0" y="5944579"/>
                  <a:pt x="0" y="5565888"/>
                </a:cubicBezTo>
                <a:cubicBezTo>
                  <a:pt x="0" y="3459953"/>
                  <a:pt x="834428" y="1548908"/>
                  <a:pt x="2190696" y="145339"/>
                </a:cubicBezTo>
                <a:lnTo>
                  <a:pt x="2339431" y="0"/>
                </a:lnTo>
                <a:lnTo>
                  <a:pt x="7188051" y="0"/>
                </a:ln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6" name="Picture 5" descr="Magnifying glass on clear background">
            <a:extLst>
              <a:ext uri="{FF2B5EF4-FFF2-40B4-BE49-F238E27FC236}">
                <a16:creationId xmlns:a16="http://schemas.microsoft.com/office/drawing/2014/main" id="{5377F26F-A505-41AD-8A69-1D3954E0B46C}"/>
              </a:ext>
            </a:extLst>
          </p:cNvPr>
          <p:cNvPicPr>
            <a:picLocks noChangeAspect="1"/>
          </p:cNvPicPr>
          <p:nvPr/>
        </p:nvPicPr>
        <p:blipFill rotWithShape="1">
          <a:blip r:embed="rId3"/>
          <a:srcRect l="28800" r="2795" b="4"/>
          <a:stretch/>
        </p:blipFill>
        <p:spPr>
          <a:xfrm>
            <a:off x="1" y="10"/>
            <a:ext cx="7028495" cy="6857990"/>
          </a:xfrm>
          <a:custGeom>
            <a:avLst/>
            <a:gdLst/>
            <a:ahLst/>
            <a:cxnLst/>
            <a:rect l="l" t="t" r="r" b="b"/>
            <a:pathLst>
              <a:path w="7028495" h="6858000">
                <a:moveTo>
                  <a:pt x="0" y="0"/>
                </a:moveTo>
                <a:lnTo>
                  <a:pt x="6915668" y="0"/>
                </a:lnTo>
                <a:lnTo>
                  <a:pt x="6952411" y="219663"/>
                </a:lnTo>
                <a:cubicBezTo>
                  <a:pt x="7002551" y="569921"/>
                  <a:pt x="7028495" y="927986"/>
                  <a:pt x="7028495" y="1292112"/>
                </a:cubicBezTo>
                <a:cubicBezTo>
                  <a:pt x="7028495" y="3343346"/>
                  <a:pt x="6205186" y="5202289"/>
                  <a:pt x="4870994" y="6556512"/>
                </a:cubicBezTo>
                <a:lnTo>
                  <a:pt x="4556185" y="6858000"/>
                </a:lnTo>
                <a:lnTo>
                  <a:pt x="0" y="6858000"/>
                </a:lnTo>
                <a:close/>
              </a:path>
            </a:pathLst>
          </a:custGeom>
        </p:spPr>
      </p:pic>
      <p:sp>
        <p:nvSpPr>
          <p:cNvPr id="4" name="Slide Number Placeholder 3">
            <a:extLst>
              <a:ext uri="{FF2B5EF4-FFF2-40B4-BE49-F238E27FC236}">
                <a16:creationId xmlns:a16="http://schemas.microsoft.com/office/drawing/2014/main" id="{E4E9C241-9BEF-406C-8EEE-31ACF6647C01}"/>
              </a:ext>
            </a:extLst>
          </p:cNvPr>
          <p:cNvSpPr>
            <a:spLocks noGrp="1"/>
          </p:cNvSpPr>
          <p:nvPr>
            <p:ph type="sldNum" sz="quarter" idx="12"/>
          </p:nvPr>
        </p:nvSpPr>
        <p:spPr>
          <a:xfrm>
            <a:off x="11003280" y="603504"/>
            <a:ext cx="548640" cy="548640"/>
          </a:xfrm>
          <a:prstGeom prst="ellipse">
            <a:avLst/>
          </a:prstGeom>
          <a:solidFill>
            <a:srgbClr val="7F7F7F"/>
          </a:solidFill>
        </p:spPr>
        <p:txBody>
          <a:bodyPr vert="horz" lIns="91440" tIns="45720" rIns="91440" bIns="45720" rtlCol="0" anchor="ctr">
            <a:normAutofit/>
          </a:bodyPr>
          <a:lstStyle/>
          <a:p>
            <a:pPr algn="ctr">
              <a:spcAft>
                <a:spcPts val="600"/>
              </a:spcAft>
              <a:defRPr/>
            </a:pPr>
            <a:fld id="{2F022E58-9510-4EA0-A0C5-2EFC65F47B47}" type="slidenum">
              <a:rPr lang="en-US" sz="1500">
                <a:solidFill>
                  <a:schemeClr val="bg1"/>
                </a:solidFill>
                <a:latin typeface="Calibri" panose="020F0502020204030204"/>
              </a:rPr>
              <a:pPr algn="ctr">
                <a:spcAft>
                  <a:spcPts val="600"/>
                </a:spcAft>
                <a:defRPr/>
              </a:pPr>
              <a:t>10</a:t>
            </a:fld>
            <a:endParaRPr lang="en-US" sz="1500">
              <a:solidFill>
                <a:schemeClr val="bg1"/>
              </a:solidFill>
              <a:latin typeface="Calibri" panose="020F0502020204030204"/>
            </a:endParaRPr>
          </a:p>
        </p:txBody>
      </p:sp>
    </p:spTree>
    <p:extLst>
      <p:ext uri="{BB962C8B-B14F-4D97-AF65-F5344CB8AC3E}">
        <p14:creationId xmlns:p14="http://schemas.microsoft.com/office/powerpoint/2010/main" val="1142864351"/>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2000" advTm="17653"/>
    </mc:Choice>
    <mc:Fallback xmlns="">
      <p:transition spd="slow" advTm="17653"/>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F13C74B1-5B17-4795-BED0-7140497B44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7999EE1-F3B0-4715-9A48-5DA2CA0F77B9}"/>
              </a:ext>
            </a:extLst>
          </p:cNvPr>
          <p:cNvSpPr>
            <a:spLocks noGrp="1"/>
          </p:cNvSpPr>
          <p:nvPr>
            <p:ph type="title"/>
          </p:nvPr>
        </p:nvSpPr>
        <p:spPr>
          <a:xfrm>
            <a:off x="640080" y="325369"/>
            <a:ext cx="4368602" cy="1956841"/>
          </a:xfrm>
        </p:spPr>
        <p:txBody>
          <a:bodyPr anchor="b">
            <a:normAutofit/>
          </a:bodyPr>
          <a:lstStyle/>
          <a:p>
            <a:r>
              <a:rPr lang="en-GB" sz="5000"/>
              <a:t>INTRODUCTION</a:t>
            </a:r>
          </a:p>
        </p:txBody>
      </p:sp>
      <p:sp>
        <p:nvSpPr>
          <p:cNvPr id="12" name="sketchy line">
            <a:extLst>
              <a:ext uri="{FF2B5EF4-FFF2-40B4-BE49-F238E27FC236}">
                <a16:creationId xmlns:a16="http://schemas.microsoft.com/office/drawing/2014/main" id="{D4974D33-8DC5-464E-8C6D-BE58F0669C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80" y="2586994"/>
            <a:ext cx="3474720" cy="18288"/>
          </a:xfrm>
          <a:custGeom>
            <a:avLst/>
            <a:gdLst>
              <a:gd name="connsiteX0" fmla="*/ 0 w 3474720"/>
              <a:gd name="connsiteY0" fmla="*/ 0 h 18288"/>
              <a:gd name="connsiteX1" fmla="*/ 694944 w 3474720"/>
              <a:gd name="connsiteY1" fmla="*/ 0 h 18288"/>
              <a:gd name="connsiteX2" fmla="*/ 1355141 w 3474720"/>
              <a:gd name="connsiteY2" fmla="*/ 0 h 18288"/>
              <a:gd name="connsiteX3" fmla="*/ 2015338 w 3474720"/>
              <a:gd name="connsiteY3" fmla="*/ 0 h 18288"/>
              <a:gd name="connsiteX4" fmla="*/ 2779776 w 3474720"/>
              <a:gd name="connsiteY4" fmla="*/ 0 h 18288"/>
              <a:gd name="connsiteX5" fmla="*/ 3474720 w 3474720"/>
              <a:gd name="connsiteY5" fmla="*/ 0 h 18288"/>
              <a:gd name="connsiteX6" fmla="*/ 3474720 w 3474720"/>
              <a:gd name="connsiteY6" fmla="*/ 18288 h 18288"/>
              <a:gd name="connsiteX7" fmla="*/ 2779776 w 3474720"/>
              <a:gd name="connsiteY7" fmla="*/ 18288 h 18288"/>
              <a:gd name="connsiteX8" fmla="*/ 2189074 w 3474720"/>
              <a:gd name="connsiteY8" fmla="*/ 18288 h 18288"/>
              <a:gd name="connsiteX9" fmla="*/ 1528877 w 3474720"/>
              <a:gd name="connsiteY9" fmla="*/ 18288 h 18288"/>
              <a:gd name="connsiteX10" fmla="*/ 868680 w 3474720"/>
              <a:gd name="connsiteY10" fmla="*/ 18288 h 18288"/>
              <a:gd name="connsiteX11" fmla="*/ 0 w 3474720"/>
              <a:gd name="connsiteY11" fmla="*/ 18288 h 18288"/>
              <a:gd name="connsiteX12" fmla="*/ 0 w 3474720"/>
              <a:gd name="connsiteY12"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474720" h="18288" fill="none" extrusionOk="0">
                <a:moveTo>
                  <a:pt x="0" y="0"/>
                </a:moveTo>
                <a:cubicBezTo>
                  <a:pt x="224454" y="-14544"/>
                  <a:pt x="495407" y="26540"/>
                  <a:pt x="694944" y="0"/>
                </a:cubicBezTo>
                <a:cubicBezTo>
                  <a:pt x="894481" y="-26540"/>
                  <a:pt x="1130063" y="24713"/>
                  <a:pt x="1355141" y="0"/>
                </a:cubicBezTo>
                <a:cubicBezTo>
                  <a:pt x="1580219" y="-24713"/>
                  <a:pt x="1820099" y="26695"/>
                  <a:pt x="2015338" y="0"/>
                </a:cubicBezTo>
                <a:cubicBezTo>
                  <a:pt x="2210577" y="-26695"/>
                  <a:pt x="2402045" y="165"/>
                  <a:pt x="2779776" y="0"/>
                </a:cubicBezTo>
                <a:cubicBezTo>
                  <a:pt x="3157507" y="-165"/>
                  <a:pt x="3286859" y="-15571"/>
                  <a:pt x="3474720" y="0"/>
                </a:cubicBezTo>
                <a:cubicBezTo>
                  <a:pt x="3474286" y="7551"/>
                  <a:pt x="3474253" y="9822"/>
                  <a:pt x="3474720" y="18288"/>
                </a:cubicBezTo>
                <a:cubicBezTo>
                  <a:pt x="3233904" y="29845"/>
                  <a:pt x="2945134" y="-5256"/>
                  <a:pt x="2779776" y="18288"/>
                </a:cubicBezTo>
                <a:cubicBezTo>
                  <a:pt x="2614418" y="41832"/>
                  <a:pt x="2339768" y="22709"/>
                  <a:pt x="2189074" y="18288"/>
                </a:cubicBezTo>
                <a:cubicBezTo>
                  <a:pt x="2038380" y="13867"/>
                  <a:pt x="1817434" y="-4947"/>
                  <a:pt x="1528877" y="18288"/>
                </a:cubicBezTo>
                <a:cubicBezTo>
                  <a:pt x="1240320" y="41523"/>
                  <a:pt x="1042447" y="37198"/>
                  <a:pt x="868680" y="18288"/>
                </a:cubicBezTo>
                <a:cubicBezTo>
                  <a:pt x="694913" y="-622"/>
                  <a:pt x="233232" y="44909"/>
                  <a:pt x="0" y="18288"/>
                </a:cubicBezTo>
                <a:cubicBezTo>
                  <a:pt x="60" y="11696"/>
                  <a:pt x="66" y="3758"/>
                  <a:pt x="0" y="0"/>
                </a:cubicBezTo>
                <a:close/>
              </a:path>
              <a:path w="3474720" h="18288" stroke="0" extrusionOk="0">
                <a:moveTo>
                  <a:pt x="0" y="0"/>
                </a:moveTo>
                <a:cubicBezTo>
                  <a:pt x="202328" y="-14716"/>
                  <a:pt x="332722" y="-11499"/>
                  <a:pt x="625450" y="0"/>
                </a:cubicBezTo>
                <a:cubicBezTo>
                  <a:pt x="918178" y="11499"/>
                  <a:pt x="1096688" y="5123"/>
                  <a:pt x="1389888" y="0"/>
                </a:cubicBezTo>
                <a:cubicBezTo>
                  <a:pt x="1683088" y="-5123"/>
                  <a:pt x="1835981" y="-14038"/>
                  <a:pt x="1980590" y="0"/>
                </a:cubicBezTo>
                <a:cubicBezTo>
                  <a:pt x="2125199" y="14038"/>
                  <a:pt x="2396099" y="-7203"/>
                  <a:pt x="2571293" y="0"/>
                </a:cubicBezTo>
                <a:cubicBezTo>
                  <a:pt x="2746487" y="7203"/>
                  <a:pt x="3041609" y="-12036"/>
                  <a:pt x="3474720" y="0"/>
                </a:cubicBezTo>
                <a:cubicBezTo>
                  <a:pt x="3474638" y="4406"/>
                  <a:pt x="3474631" y="9982"/>
                  <a:pt x="3474720" y="18288"/>
                </a:cubicBezTo>
                <a:cubicBezTo>
                  <a:pt x="3324873" y="21876"/>
                  <a:pt x="3136771" y="12587"/>
                  <a:pt x="2814523" y="18288"/>
                </a:cubicBezTo>
                <a:cubicBezTo>
                  <a:pt x="2492275" y="23989"/>
                  <a:pt x="2294402" y="47111"/>
                  <a:pt x="2154326" y="18288"/>
                </a:cubicBezTo>
                <a:cubicBezTo>
                  <a:pt x="2014250" y="-10535"/>
                  <a:pt x="1820317" y="33903"/>
                  <a:pt x="1494130" y="18288"/>
                </a:cubicBezTo>
                <a:cubicBezTo>
                  <a:pt x="1167943" y="2673"/>
                  <a:pt x="948432" y="14868"/>
                  <a:pt x="729691" y="18288"/>
                </a:cubicBezTo>
                <a:cubicBezTo>
                  <a:pt x="510950" y="21708"/>
                  <a:pt x="264032" y="24354"/>
                  <a:pt x="0" y="18288"/>
                </a:cubicBezTo>
                <a:cubicBezTo>
                  <a:pt x="189" y="14288"/>
                  <a:pt x="-703" y="3747"/>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xmlns="" sd="2863741219">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0B7AD1B-7436-4924-9FD7-0DB286C25E3E}"/>
              </a:ext>
            </a:extLst>
          </p:cNvPr>
          <p:cNvSpPr>
            <a:spLocks noGrp="1"/>
          </p:cNvSpPr>
          <p:nvPr>
            <p:ph idx="1"/>
          </p:nvPr>
        </p:nvSpPr>
        <p:spPr>
          <a:xfrm>
            <a:off x="640080" y="2872899"/>
            <a:ext cx="4243589" cy="3320668"/>
          </a:xfrm>
        </p:spPr>
        <p:style>
          <a:lnRef idx="2">
            <a:schemeClr val="dk1"/>
          </a:lnRef>
          <a:fillRef idx="1">
            <a:schemeClr val="lt1"/>
          </a:fillRef>
          <a:effectRef idx="0">
            <a:schemeClr val="dk1"/>
          </a:effectRef>
          <a:fontRef idx="minor">
            <a:schemeClr val="dk1"/>
          </a:fontRef>
        </p:style>
        <p:txBody>
          <a:bodyPr vert="horz" lIns="91440" tIns="45720" rIns="91440" bIns="45720" rtlCol="0" anchor="t">
            <a:normAutofit/>
          </a:bodyPr>
          <a:lstStyle/>
          <a:p>
            <a:pPr algn="ctr"/>
            <a:endParaRPr lang="en-GB" sz="4000" b="1" i="1" dirty="0"/>
          </a:p>
          <a:p>
            <a:pPr algn="ctr"/>
            <a:r>
              <a:rPr lang="en-GB" sz="4000" b="1" i="1" dirty="0"/>
              <a:t>Welcome to Criminology!</a:t>
            </a:r>
            <a:endParaRPr lang="en-GB" sz="4000" i="1">
              <a:cs typeface="Calibri" panose="020F0502020204030204"/>
            </a:endParaRPr>
          </a:p>
          <a:p>
            <a:endParaRPr lang="en-GB" sz="2200" i="1"/>
          </a:p>
          <a:p>
            <a:endParaRPr lang="en-GB" sz="2200" i="1"/>
          </a:p>
          <a:p>
            <a:endParaRPr lang="en-GB" sz="2200" i="1"/>
          </a:p>
        </p:txBody>
      </p:sp>
      <p:pic>
        <p:nvPicPr>
          <p:cNvPr id="5" name="Picture 5" descr="Ronnie and Reggie Kray">
            <a:extLst>
              <a:ext uri="{FF2B5EF4-FFF2-40B4-BE49-F238E27FC236}">
                <a16:creationId xmlns:a16="http://schemas.microsoft.com/office/drawing/2014/main" id="{33925410-3C24-43EB-A186-940544FD0CDC}"/>
              </a:ext>
            </a:extLst>
          </p:cNvPr>
          <p:cNvPicPr>
            <a:picLocks noChangeAspect="1"/>
          </p:cNvPicPr>
          <p:nvPr/>
        </p:nvPicPr>
        <p:blipFill rotWithShape="1">
          <a:blip r:embed="rId2"/>
          <a:srcRect l="14521" r="11755" b="-2"/>
          <a:stretch/>
        </p:blipFill>
        <p:spPr>
          <a:xfrm>
            <a:off x="5311702" y="10"/>
            <a:ext cx="6878775" cy="6857990"/>
          </a:xfrm>
          <a:custGeom>
            <a:avLst/>
            <a:gdLst/>
            <a:ahLst/>
            <a:cxnLst/>
            <a:rect l="l" t="t" r="r" b="b"/>
            <a:pathLst>
              <a:path w="6878775" h="6858000">
                <a:moveTo>
                  <a:pt x="1102973" y="0"/>
                </a:moveTo>
                <a:lnTo>
                  <a:pt x="1160688" y="0"/>
                </a:lnTo>
                <a:lnTo>
                  <a:pt x="983189" y="331786"/>
                </a:lnTo>
                <a:cubicBezTo>
                  <a:pt x="914866" y="469145"/>
                  <a:pt x="850355" y="608712"/>
                  <a:pt x="789261" y="750263"/>
                </a:cubicBezTo>
                <a:cubicBezTo>
                  <a:pt x="774307" y="784928"/>
                  <a:pt x="759992" y="819849"/>
                  <a:pt x="745295" y="854514"/>
                </a:cubicBezTo>
                <a:cubicBezTo>
                  <a:pt x="756682" y="845393"/>
                  <a:pt x="765489" y="833492"/>
                  <a:pt x="770857" y="819975"/>
                </a:cubicBezTo>
                <a:cubicBezTo>
                  <a:pt x="879943" y="589569"/>
                  <a:pt x="999605" y="365513"/>
                  <a:pt x="1131329" y="148742"/>
                </a:cubicBezTo>
                <a:lnTo>
                  <a:pt x="1227589" y="0"/>
                </a:lnTo>
                <a:lnTo>
                  <a:pt x="6878775" y="0"/>
                </a:lnTo>
                <a:lnTo>
                  <a:pt x="6878775" y="6858000"/>
                </a:lnTo>
                <a:lnTo>
                  <a:pt x="713521" y="6858000"/>
                </a:lnTo>
                <a:lnTo>
                  <a:pt x="625642" y="6670527"/>
                </a:lnTo>
                <a:cubicBezTo>
                  <a:pt x="507232" y="6398531"/>
                  <a:pt x="403083" y="6118381"/>
                  <a:pt x="312785" y="5830359"/>
                </a:cubicBezTo>
                <a:cubicBezTo>
                  <a:pt x="278149" y="5719759"/>
                  <a:pt x="248879" y="5607635"/>
                  <a:pt x="212198" y="5480401"/>
                </a:cubicBezTo>
                <a:cubicBezTo>
                  <a:pt x="212208" y="5491601"/>
                  <a:pt x="212803" y="5502788"/>
                  <a:pt x="213988" y="5513923"/>
                </a:cubicBezTo>
                <a:cubicBezTo>
                  <a:pt x="264089" y="5723695"/>
                  <a:pt x="307290" y="5935370"/>
                  <a:pt x="365826" y="6142729"/>
                </a:cubicBezTo>
                <a:cubicBezTo>
                  <a:pt x="433152" y="6380817"/>
                  <a:pt x="510068" y="6614016"/>
                  <a:pt x="597975" y="6841549"/>
                </a:cubicBezTo>
                <a:lnTo>
                  <a:pt x="604824" y="6858000"/>
                </a:lnTo>
                <a:lnTo>
                  <a:pt x="552056" y="6858000"/>
                </a:lnTo>
                <a:lnTo>
                  <a:pt x="539576" y="6828295"/>
                </a:lnTo>
                <a:cubicBezTo>
                  <a:pt x="380597" y="6414594"/>
                  <a:pt x="260223" y="5988893"/>
                  <a:pt x="171555" y="5552906"/>
                </a:cubicBezTo>
                <a:cubicBezTo>
                  <a:pt x="91163" y="5157998"/>
                  <a:pt x="43746" y="4758899"/>
                  <a:pt x="12305" y="4357388"/>
                </a:cubicBezTo>
                <a:cubicBezTo>
                  <a:pt x="-14281" y="4013908"/>
                  <a:pt x="4507" y="3672965"/>
                  <a:pt x="46684" y="3331516"/>
                </a:cubicBezTo>
                <a:cubicBezTo>
                  <a:pt x="127203" y="2664286"/>
                  <a:pt x="277819" y="2007265"/>
                  <a:pt x="496065" y="1371196"/>
                </a:cubicBezTo>
                <a:cubicBezTo>
                  <a:pt x="636273" y="966066"/>
                  <a:pt x="800445" y="573253"/>
                  <a:pt x="995723" y="196614"/>
                </a:cubicBezTo>
                <a:close/>
              </a:path>
            </a:pathLst>
          </a:custGeom>
        </p:spPr>
      </p:pic>
      <p:sp>
        <p:nvSpPr>
          <p:cNvPr id="4" name="Slide Number Placeholder 3">
            <a:extLst>
              <a:ext uri="{FF2B5EF4-FFF2-40B4-BE49-F238E27FC236}">
                <a16:creationId xmlns:a16="http://schemas.microsoft.com/office/drawing/2014/main" id="{C77D4DC1-2D55-4F2B-A094-33045A1CE7BE}"/>
              </a:ext>
            </a:extLst>
          </p:cNvPr>
          <p:cNvSpPr>
            <a:spLocks noGrp="1"/>
          </p:cNvSpPr>
          <p:nvPr>
            <p:ph type="sldNum" sz="quarter" idx="12"/>
          </p:nvPr>
        </p:nvSpPr>
        <p:spPr>
          <a:xfrm>
            <a:off x="10439400" y="6356350"/>
            <a:ext cx="914400" cy="365125"/>
          </a:xfrm>
        </p:spPr>
        <p:txBody>
          <a:bodyPr>
            <a:normAutofit/>
          </a:bodyPr>
          <a:lstStyle/>
          <a:p>
            <a:pPr>
              <a:spcAft>
                <a:spcPts val="600"/>
              </a:spcAft>
            </a:pPr>
            <a:fld id="{2F022E58-9510-4EA0-A0C5-2EFC65F47B47}" type="slidenum">
              <a:rPr lang="en-GB">
                <a:solidFill>
                  <a:srgbClr val="FFFFFF"/>
                </a:solidFill>
              </a:rPr>
              <a:pPr>
                <a:spcAft>
                  <a:spcPts val="600"/>
                </a:spcAft>
              </a:pPr>
              <a:t>2</a:t>
            </a:fld>
            <a:endParaRPr lang="en-GB">
              <a:solidFill>
                <a:srgbClr val="FFFFFF"/>
              </a:solidFill>
            </a:endParaRPr>
          </a:p>
        </p:txBody>
      </p:sp>
    </p:spTree>
    <p:extLst>
      <p:ext uri="{BB962C8B-B14F-4D97-AF65-F5344CB8AC3E}">
        <p14:creationId xmlns:p14="http://schemas.microsoft.com/office/powerpoint/2010/main" val="23730802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pattFill prst="pct10">
          <a:fgClr>
            <a:schemeClr val="accent1"/>
          </a:fgClr>
          <a:bgClr>
            <a:schemeClr val="bg1"/>
          </a:bgClr>
        </a:pattFill>
        <a:effectLst/>
      </p:bgPr>
    </p:bg>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47845474-A880-4FC7-836C-DAAE4B1767FD}"/>
              </a:ext>
            </a:extLst>
          </p:cNvPr>
          <p:cNvSpPr>
            <a:spLocks noGrp="1"/>
          </p:cNvSpPr>
          <p:nvPr>
            <p:ph type="sldNum" sz="quarter" idx="12"/>
          </p:nvPr>
        </p:nvSpPr>
        <p:spPr/>
        <p:txBody>
          <a:bodyPr/>
          <a:lstStyle/>
          <a:p>
            <a:pPr>
              <a:defRPr/>
            </a:pPr>
            <a:fld id="{73191E61-3120-41EA-9A92-3C27CD8E1263}" type="slidenum">
              <a:rPr lang="en-GB" smtClean="0"/>
              <a:pPr>
                <a:defRPr/>
              </a:pPr>
              <a:t>3</a:t>
            </a:fld>
            <a:endParaRPr lang="en-GB"/>
          </a:p>
        </p:txBody>
      </p:sp>
      <p:sp>
        <p:nvSpPr>
          <p:cNvPr id="15" name="Title 2">
            <a:extLst>
              <a:ext uri="{FF2B5EF4-FFF2-40B4-BE49-F238E27FC236}">
                <a16:creationId xmlns:a16="http://schemas.microsoft.com/office/drawing/2014/main" id="{F5357775-8FEA-48DC-8C10-9D66BD6783FF}"/>
              </a:ext>
            </a:extLst>
          </p:cNvPr>
          <p:cNvSpPr>
            <a:spLocks noGrp="1"/>
          </p:cNvSpPr>
          <p:nvPr>
            <p:ph type="title"/>
          </p:nvPr>
        </p:nvSpPr>
        <p:spPr>
          <a:xfrm>
            <a:off x="567532" y="205335"/>
            <a:ext cx="9231312" cy="573579"/>
          </a:xfrm>
        </p:spPr>
        <p:style>
          <a:lnRef idx="2">
            <a:schemeClr val="dk1"/>
          </a:lnRef>
          <a:fillRef idx="1">
            <a:schemeClr val="lt1"/>
          </a:fillRef>
          <a:effectRef idx="0">
            <a:schemeClr val="dk1"/>
          </a:effectRef>
          <a:fontRef idx="minor">
            <a:schemeClr val="dk1"/>
          </a:fontRef>
        </p:style>
        <p:txBody>
          <a:bodyPr>
            <a:normAutofit/>
          </a:bodyPr>
          <a:lstStyle/>
          <a:p>
            <a:r>
              <a:rPr lang="en-GB" dirty="0"/>
              <a:t>CRIMINOLOGY: WHAT YOU WILL STUDY?</a:t>
            </a:r>
          </a:p>
        </p:txBody>
      </p:sp>
      <p:sp>
        <p:nvSpPr>
          <p:cNvPr id="19" name="Content Placeholder 4">
            <a:extLst>
              <a:ext uri="{FF2B5EF4-FFF2-40B4-BE49-F238E27FC236}">
                <a16:creationId xmlns:a16="http://schemas.microsoft.com/office/drawing/2014/main" id="{0047136B-9EC3-43DF-B207-2CD5CF8CAABD}"/>
              </a:ext>
            </a:extLst>
          </p:cNvPr>
          <p:cNvSpPr txBox="1">
            <a:spLocks/>
          </p:cNvSpPr>
          <p:nvPr/>
        </p:nvSpPr>
        <p:spPr>
          <a:xfrm>
            <a:off x="176271" y="980501"/>
            <a:ext cx="11777030" cy="4997570"/>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ormAutofit fontScale="92500" lnSpcReduction="10000"/>
          </a:bodyPr>
          <a:lstStyle>
            <a:lvl1pPr marL="0" indent="0" algn="l" defTabSz="914400" rtl="0" eaLnBrk="1" latinLnBrk="0" hangingPunct="1">
              <a:lnSpc>
                <a:spcPct val="90000"/>
              </a:lnSpc>
              <a:spcBef>
                <a:spcPts val="1000"/>
              </a:spcBef>
              <a:buFont typeface="Arial" panose="020B0604020202020204" pitchFamily="34" charset="0"/>
              <a:buNone/>
              <a:defRPr sz="1600" kern="1200">
                <a:solidFill>
                  <a:schemeClr val="dk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400" kern="1200">
                <a:solidFill>
                  <a:schemeClr val="dk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200" kern="1200">
                <a:solidFill>
                  <a:schemeClr val="dk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000" kern="1200">
                <a:solidFill>
                  <a:schemeClr val="dk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000" kern="1200">
                <a:solidFill>
                  <a:schemeClr val="dk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dk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dk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dk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dk1"/>
                </a:solidFill>
                <a:latin typeface="+mn-lt"/>
                <a:ea typeface="+mn-ea"/>
                <a:cs typeface="+mn-cs"/>
              </a:defRPr>
            </a:lvl9pPr>
          </a:lstStyle>
          <a:p>
            <a:pPr marL="285750" indent="-285750" algn="ctr">
              <a:buFont typeface="Arial" panose="020B0604020202020204" pitchFamily="34" charset="0"/>
              <a:buChar char="•"/>
            </a:pPr>
            <a:r>
              <a:rPr lang="en-GB" sz="2400" b="1" dirty="0">
                <a:latin typeface="Arial" panose="020B0604020202020204" pitchFamily="34" charset="0"/>
              </a:rPr>
              <a:t>YEAR 12</a:t>
            </a:r>
          </a:p>
          <a:p>
            <a:endParaRPr lang="en-GB" sz="1800" b="1" dirty="0">
              <a:latin typeface="Arial" panose="020B0604020202020204" pitchFamily="34" charset="0"/>
            </a:endParaRPr>
          </a:p>
          <a:p>
            <a:r>
              <a:rPr lang="en-GB" sz="2400" b="1" dirty="0">
                <a:latin typeface="Arial" panose="020B0604020202020204" pitchFamily="34" charset="0"/>
              </a:rPr>
              <a:t>UNIT 1</a:t>
            </a:r>
            <a:r>
              <a:rPr lang="en-GB" sz="2400" dirty="0">
                <a:latin typeface="Arial" panose="020B0604020202020204" pitchFamily="34" charset="0"/>
              </a:rPr>
              <a:t>: </a:t>
            </a:r>
            <a:r>
              <a:rPr lang="en-GB" sz="2400" i="1" dirty="0">
                <a:latin typeface="Arial" panose="020B0604020202020204" pitchFamily="34" charset="0"/>
              </a:rPr>
              <a:t>Changing Awareness of Crime</a:t>
            </a:r>
          </a:p>
          <a:p>
            <a:pPr marL="285750" indent="-285750">
              <a:buFont typeface="Arial" panose="020B0604020202020204" pitchFamily="34" charset="0"/>
              <a:buChar char="•"/>
            </a:pPr>
            <a:r>
              <a:rPr lang="en-GB" sz="2400" dirty="0">
                <a:latin typeface="Arial" panose="020B0604020202020204" pitchFamily="34" charset="0"/>
              </a:rPr>
              <a:t>Types of crime</a:t>
            </a:r>
          </a:p>
          <a:p>
            <a:pPr marL="285750" indent="-285750">
              <a:buFont typeface="Arial" panose="020B0604020202020204" pitchFamily="34" charset="0"/>
              <a:buChar char="•"/>
            </a:pPr>
            <a:r>
              <a:rPr lang="en-GB" sz="2400" dirty="0">
                <a:latin typeface="Arial" panose="020B0604020202020204" pitchFamily="34" charset="0"/>
              </a:rPr>
              <a:t>Why are some crimes underreported?</a:t>
            </a:r>
          </a:p>
          <a:p>
            <a:pPr marL="285750" indent="-285750">
              <a:buFont typeface="Arial" panose="020B0604020202020204" pitchFamily="34" charset="0"/>
              <a:buChar char="•"/>
            </a:pPr>
            <a:r>
              <a:rPr lang="en-GB" sz="2400" dirty="0">
                <a:latin typeface="Arial" panose="020B0604020202020204" pitchFamily="34" charset="0"/>
              </a:rPr>
              <a:t>Does media affect perceptions of crime?</a:t>
            </a:r>
          </a:p>
          <a:p>
            <a:pPr marL="285750" indent="-285750">
              <a:buFont typeface="Arial" panose="020B0604020202020204" pitchFamily="34" charset="0"/>
              <a:buChar char="•"/>
            </a:pPr>
            <a:r>
              <a:rPr lang="en-GB" sz="2400" dirty="0">
                <a:latin typeface="Arial" panose="020B0604020202020204" pitchFamily="34" charset="0"/>
              </a:rPr>
              <a:t>The impact on our awareness of crime of campaigns for social change</a:t>
            </a:r>
          </a:p>
          <a:p>
            <a:endParaRPr lang="en-GB" sz="2400" dirty="0">
              <a:latin typeface="Arial" panose="020B0604020202020204" pitchFamily="34" charset="0"/>
            </a:endParaRPr>
          </a:p>
          <a:p>
            <a:r>
              <a:rPr lang="en-GB" sz="2400" b="1" dirty="0">
                <a:latin typeface="Arial" panose="020B0604020202020204" pitchFamily="34" charset="0"/>
              </a:rPr>
              <a:t>UNIT 2</a:t>
            </a:r>
            <a:r>
              <a:rPr lang="en-GB" sz="2400" dirty="0">
                <a:latin typeface="Arial" panose="020B0604020202020204" pitchFamily="34" charset="0"/>
              </a:rPr>
              <a:t>: </a:t>
            </a:r>
            <a:r>
              <a:rPr lang="en-GB" sz="2400" i="1" dirty="0">
                <a:latin typeface="Arial" panose="020B0604020202020204" pitchFamily="34" charset="0"/>
              </a:rPr>
              <a:t>Criminological Theories</a:t>
            </a:r>
          </a:p>
          <a:p>
            <a:pPr marL="285750" indent="-285750">
              <a:buFont typeface="Arial" panose="020B0604020202020204" pitchFamily="34" charset="0"/>
              <a:buChar char="•"/>
            </a:pPr>
            <a:r>
              <a:rPr lang="en-GB" sz="2400" dirty="0">
                <a:latin typeface="Arial" panose="020B0604020202020204" pitchFamily="34" charset="0"/>
              </a:rPr>
              <a:t>‘Criminal’ or ‘deviant behaviour? </a:t>
            </a:r>
          </a:p>
          <a:p>
            <a:pPr marL="285750" indent="-285750">
              <a:buFont typeface="Arial" panose="020B0604020202020204" pitchFamily="34" charset="0"/>
              <a:buChar char="•"/>
            </a:pPr>
            <a:r>
              <a:rPr lang="en-GB" sz="2400" dirty="0">
                <a:latin typeface="Arial" panose="020B0604020202020204" pitchFamily="34" charset="0"/>
              </a:rPr>
              <a:t>Biological, psychological &amp; sociological explanations of criminal behaviour</a:t>
            </a:r>
          </a:p>
          <a:p>
            <a:pPr marL="285750" indent="-285750">
              <a:buFont typeface="Arial" panose="020B0604020202020204" pitchFamily="34" charset="0"/>
              <a:buChar char="•"/>
            </a:pPr>
            <a:r>
              <a:rPr lang="en-GB" sz="2400" dirty="0">
                <a:latin typeface="Arial" panose="020B0604020202020204" pitchFamily="34" charset="0"/>
              </a:rPr>
              <a:t>How do these theories influence, e.g. government policies on crime prevention or the sentencing of offenders?</a:t>
            </a:r>
          </a:p>
          <a:p>
            <a:endParaRPr lang="en-GB" sz="1800" dirty="0"/>
          </a:p>
        </p:txBody>
      </p:sp>
    </p:spTree>
    <p:extLst>
      <p:ext uri="{BB962C8B-B14F-4D97-AF65-F5344CB8AC3E}">
        <p14:creationId xmlns:p14="http://schemas.microsoft.com/office/powerpoint/2010/main" val="3485610161"/>
      </p:ext>
    </p:extLst>
  </p:cSld>
  <p:clrMapOvr>
    <a:masterClrMapping/>
  </p:clrMapOvr>
  <mc:AlternateContent xmlns:mc="http://schemas.openxmlformats.org/markup-compatibility/2006" xmlns:p14="http://schemas.microsoft.com/office/powerpoint/2010/main">
    <mc:Choice Requires="p14">
      <p:transition spd="slow" p14:dur="2000" advTm="278983"/>
    </mc:Choice>
    <mc:Fallback xmlns="">
      <p:transition spd="slow" advTm="278983"/>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7468CD89-5202-4E19-BB3B-A5235C0F1122}"/>
              </a:ext>
            </a:extLst>
          </p:cNvPr>
          <p:cNvSpPr>
            <a:spLocks noGrp="1"/>
          </p:cNvSpPr>
          <p:nvPr>
            <p:ph idx="1"/>
          </p:nvPr>
        </p:nvSpPr>
        <p:spPr>
          <a:xfrm>
            <a:off x="838201" y="1165033"/>
            <a:ext cx="10515599" cy="4527933"/>
          </a:xfrm>
          <a:pattFill prst="pct10">
            <a:fgClr>
              <a:schemeClr val="lt1"/>
            </a:fgClr>
            <a:bgClr>
              <a:schemeClr val="bg1"/>
            </a:bgClr>
          </a:pattFill>
        </p:spPr>
        <p:style>
          <a:lnRef idx="2">
            <a:schemeClr val="dk1"/>
          </a:lnRef>
          <a:fillRef idx="1">
            <a:schemeClr val="lt1"/>
          </a:fillRef>
          <a:effectRef idx="0">
            <a:schemeClr val="dk1"/>
          </a:effectRef>
          <a:fontRef idx="minor">
            <a:schemeClr val="dk1"/>
          </a:fontRef>
        </p:style>
        <p:txBody>
          <a:bodyPr>
            <a:normAutofit fontScale="92500" lnSpcReduction="10000"/>
          </a:bodyPr>
          <a:lstStyle/>
          <a:p>
            <a:pPr algn="ctr"/>
            <a:r>
              <a:rPr lang="en-GB" sz="2400" b="1" dirty="0">
                <a:latin typeface="Arial" panose="020B0604020202020204" pitchFamily="34" charset="0"/>
              </a:rPr>
              <a:t>Year 13</a:t>
            </a:r>
          </a:p>
          <a:p>
            <a:pPr marL="0" indent="0">
              <a:buNone/>
            </a:pPr>
            <a:endParaRPr lang="en-GB" sz="2400" b="1" dirty="0">
              <a:latin typeface="Arial" panose="020B0604020202020204" pitchFamily="34" charset="0"/>
            </a:endParaRPr>
          </a:p>
          <a:p>
            <a:pPr marL="0" indent="0">
              <a:buNone/>
            </a:pPr>
            <a:r>
              <a:rPr lang="en-GB" sz="2400" b="1" dirty="0">
                <a:latin typeface="Arial" panose="020B0604020202020204" pitchFamily="34" charset="0"/>
              </a:rPr>
              <a:t>UNIT 3</a:t>
            </a:r>
            <a:r>
              <a:rPr lang="en-GB" sz="2400" dirty="0">
                <a:latin typeface="Arial" panose="020B0604020202020204" pitchFamily="34" charset="0"/>
              </a:rPr>
              <a:t>: </a:t>
            </a:r>
            <a:r>
              <a:rPr lang="en-GB" sz="2400" i="1" dirty="0">
                <a:latin typeface="Arial" panose="020B0604020202020204" pitchFamily="34" charset="0"/>
              </a:rPr>
              <a:t>From crime scene to courtroom</a:t>
            </a:r>
          </a:p>
          <a:p>
            <a:r>
              <a:rPr lang="en-GB" sz="2400" dirty="0">
                <a:latin typeface="Arial" panose="020B0604020202020204" pitchFamily="34" charset="0"/>
              </a:rPr>
              <a:t>The investigation and prosecution of offences</a:t>
            </a:r>
          </a:p>
          <a:p>
            <a:r>
              <a:rPr lang="en-GB" sz="2400" dirty="0">
                <a:latin typeface="Arial" panose="020B0604020202020204" pitchFamily="34" charset="0"/>
              </a:rPr>
              <a:t>The role of police, offender profilers and other personnel in the Criminal Justice System</a:t>
            </a:r>
          </a:p>
          <a:p>
            <a:r>
              <a:rPr lang="en-GB" sz="2400" dirty="0">
                <a:latin typeface="Arial" panose="020B0604020202020204" pitchFamily="34" charset="0"/>
              </a:rPr>
              <a:t>Rights of suspects during police interview</a:t>
            </a:r>
          </a:p>
          <a:p>
            <a:endParaRPr lang="en-GB" sz="2400" b="1" dirty="0">
              <a:latin typeface="Arial" panose="020B0604020202020204" pitchFamily="34" charset="0"/>
            </a:endParaRPr>
          </a:p>
          <a:p>
            <a:pPr marL="0" indent="0">
              <a:buNone/>
            </a:pPr>
            <a:r>
              <a:rPr lang="en-GB" sz="2400" b="1" dirty="0">
                <a:latin typeface="Arial" panose="020B0604020202020204" pitchFamily="34" charset="0"/>
              </a:rPr>
              <a:t>UNIT 4</a:t>
            </a:r>
            <a:r>
              <a:rPr lang="en-GB" sz="2400" dirty="0">
                <a:latin typeface="Arial" panose="020B0604020202020204" pitchFamily="34" charset="0"/>
              </a:rPr>
              <a:t>: </a:t>
            </a:r>
            <a:r>
              <a:rPr lang="en-GB" sz="2400" i="1" dirty="0">
                <a:latin typeface="Arial" panose="020B0604020202020204" pitchFamily="34" charset="0"/>
              </a:rPr>
              <a:t>Crime and Punishment</a:t>
            </a:r>
          </a:p>
          <a:p>
            <a:r>
              <a:rPr lang="en-GB" sz="2400" dirty="0">
                <a:latin typeface="Arial" panose="020B0604020202020204" pitchFamily="34" charset="0"/>
              </a:rPr>
              <a:t>Social control, punishment and the aims of the sentencing of offenders</a:t>
            </a:r>
          </a:p>
          <a:p>
            <a:r>
              <a:rPr lang="en-GB" sz="2400" dirty="0">
                <a:latin typeface="Arial" panose="020B0604020202020204" pitchFamily="34" charset="0"/>
              </a:rPr>
              <a:t>Role of, e.g. National Probation Service and other agencies involved in the management of offenders</a:t>
            </a:r>
            <a:endParaRPr lang="en-GB" dirty="0">
              <a:latin typeface="Arial" panose="020B0604020202020204" pitchFamily="34" charset="0"/>
            </a:endParaRPr>
          </a:p>
        </p:txBody>
      </p:sp>
      <p:sp>
        <p:nvSpPr>
          <p:cNvPr id="2" name="Slide Number Placeholder 1">
            <a:extLst>
              <a:ext uri="{FF2B5EF4-FFF2-40B4-BE49-F238E27FC236}">
                <a16:creationId xmlns:a16="http://schemas.microsoft.com/office/drawing/2014/main" id="{BE8A3688-3D30-42AF-B7DE-269F58F27DFC}"/>
              </a:ext>
            </a:extLst>
          </p:cNvPr>
          <p:cNvSpPr>
            <a:spLocks noGrp="1"/>
          </p:cNvSpPr>
          <p:nvPr>
            <p:ph type="sldNum" sz="quarter" idx="12"/>
          </p:nvPr>
        </p:nvSpPr>
        <p:spPr/>
        <p:txBody>
          <a:bodyPr/>
          <a:lstStyle/>
          <a:p>
            <a:pPr>
              <a:defRPr/>
            </a:pPr>
            <a:fld id="{73191E61-3120-41EA-9A92-3C27CD8E1263}" type="slidenum">
              <a:rPr lang="en-GB" smtClean="0"/>
              <a:pPr>
                <a:defRPr/>
              </a:pPr>
              <a:t>4</a:t>
            </a:fld>
            <a:endParaRPr lang="en-GB"/>
          </a:p>
        </p:txBody>
      </p:sp>
      <p:sp>
        <p:nvSpPr>
          <p:cNvPr id="5" name="Title 2">
            <a:extLst>
              <a:ext uri="{FF2B5EF4-FFF2-40B4-BE49-F238E27FC236}">
                <a16:creationId xmlns:a16="http://schemas.microsoft.com/office/drawing/2014/main" id="{F53D0B17-2F29-47B7-A6F3-7AE4302AE65F}"/>
              </a:ext>
            </a:extLst>
          </p:cNvPr>
          <p:cNvSpPr txBox="1">
            <a:spLocks/>
          </p:cNvSpPr>
          <p:nvPr/>
        </p:nvSpPr>
        <p:spPr>
          <a:xfrm>
            <a:off x="750888" y="305487"/>
            <a:ext cx="9231312" cy="573579"/>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chor="ctr">
            <a:normAutofit fontScale="92500" lnSpcReduction="20000"/>
          </a:bodyPr>
          <a:lstStyle>
            <a:lvl1pPr algn="l" defTabSz="914400" rtl="0" eaLnBrk="1" latinLnBrk="0" hangingPunct="1">
              <a:lnSpc>
                <a:spcPct val="90000"/>
              </a:lnSpc>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en-GB"/>
              <a:t>CRIMINOLOGY: WHAT YOU WILL STUDY?</a:t>
            </a:r>
            <a:endParaRPr lang="en-GB" dirty="0"/>
          </a:p>
        </p:txBody>
      </p:sp>
    </p:spTree>
    <p:extLst>
      <p:ext uri="{BB962C8B-B14F-4D97-AF65-F5344CB8AC3E}">
        <p14:creationId xmlns:p14="http://schemas.microsoft.com/office/powerpoint/2010/main" val="177877758"/>
      </p:ext>
    </p:extLst>
  </p:cSld>
  <p:clrMapOvr>
    <a:masterClrMapping/>
  </p:clrMapOvr>
  <mc:AlternateContent xmlns:mc="http://schemas.openxmlformats.org/markup-compatibility/2006" xmlns:p14="http://schemas.microsoft.com/office/powerpoint/2010/main">
    <mc:Choice Requires="p14">
      <p:transition spd="slow" p14:dur="2000" advTm="93532"/>
    </mc:Choice>
    <mc:Fallback xmlns="">
      <p:transition spd="slow" advTm="93532"/>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useBgFill="1">
        <p:nvSpPr>
          <p:cNvPr id="22" name="!!BGRectangle">
            <a:extLst>
              <a:ext uri="{FF2B5EF4-FFF2-40B4-BE49-F238E27FC236}">
                <a16:creationId xmlns:a16="http://schemas.microsoft.com/office/drawing/2014/main" id="{9B76D444-2756-434F-AE61-96D69830C13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94BAAE3-3815-420D-AA0E-66A5822E0CB9}"/>
              </a:ext>
            </a:extLst>
          </p:cNvPr>
          <p:cNvSpPr>
            <a:spLocks noGrp="1"/>
          </p:cNvSpPr>
          <p:nvPr>
            <p:ph type="title"/>
          </p:nvPr>
        </p:nvSpPr>
        <p:spPr>
          <a:xfrm>
            <a:off x="841247" y="474146"/>
            <a:ext cx="10515593" cy="1197864"/>
          </a:xfrm>
        </p:spPr>
        <p:txBody>
          <a:bodyPr>
            <a:normAutofit/>
          </a:bodyPr>
          <a:lstStyle/>
          <a:p>
            <a:r>
              <a:rPr lang="en-GB" sz="3700">
                <a:latin typeface="Arial" panose="020B0604020202020204" pitchFamily="34" charset="0"/>
              </a:rPr>
              <a:t>Assessments: </a:t>
            </a:r>
            <a:r>
              <a:rPr lang="en-GB" sz="3700" i="1">
                <a:latin typeface="Arial" panose="020B0604020202020204" pitchFamily="34" charset="0"/>
              </a:rPr>
              <a:t>50% coursework, 50% exams</a:t>
            </a:r>
            <a:endParaRPr lang="en-GB" sz="3700">
              <a:latin typeface="Arial" panose="020B0604020202020204" pitchFamily="34" charset="0"/>
            </a:endParaRPr>
          </a:p>
        </p:txBody>
      </p:sp>
      <p:sp>
        <p:nvSpPr>
          <p:cNvPr id="24" name="!!Line">
            <a:extLst>
              <a:ext uri="{FF2B5EF4-FFF2-40B4-BE49-F238E27FC236}">
                <a16:creationId xmlns:a16="http://schemas.microsoft.com/office/drawing/2014/main" id="{B0161EF8-C8C6-4F2A-9D5C-49BD28A2BD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6344" y="585216"/>
            <a:ext cx="9144" cy="914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5" descr="A picture containing graphical user interface&#10;&#10;Description automatically generated">
            <a:extLst>
              <a:ext uri="{FF2B5EF4-FFF2-40B4-BE49-F238E27FC236}">
                <a16:creationId xmlns:a16="http://schemas.microsoft.com/office/drawing/2014/main" id="{D020F47C-6FBD-43AF-B62C-685611005132}"/>
              </a:ext>
            </a:extLst>
          </p:cNvPr>
          <p:cNvPicPr>
            <a:picLocks noChangeAspect="1"/>
          </p:cNvPicPr>
          <p:nvPr/>
        </p:nvPicPr>
        <p:blipFill rotWithShape="1">
          <a:blip r:embed="rId3"/>
          <a:srcRect r="665" b="1"/>
          <a:stretch/>
        </p:blipFill>
        <p:spPr>
          <a:xfrm>
            <a:off x="835153" y="2002117"/>
            <a:ext cx="6215794" cy="4171569"/>
          </a:xfrm>
          <a:prstGeom prst="rect">
            <a:avLst/>
          </a:prstGeom>
        </p:spPr>
      </p:pic>
      <p:sp>
        <p:nvSpPr>
          <p:cNvPr id="4" name="Content Placeholder 3">
            <a:extLst>
              <a:ext uri="{FF2B5EF4-FFF2-40B4-BE49-F238E27FC236}">
                <a16:creationId xmlns:a16="http://schemas.microsoft.com/office/drawing/2014/main" id="{147F6D38-F5BD-4238-90AD-2F107E116890}"/>
              </a:ext>
            </a:extLst>
          </p:cNvPr>
          <p:cNvSpPr>
            <a:spLocks noGrp="1"/>
          </p:cNvSpPr>
          <p:nvPr>
            <p:ph idx="1"/>
          </p:nvPr>
        </p:nvSpPr>
        <p:spPr>
          <a:xfrm>
            <a:off x="7249179" y="1508800"/>
            <a:ext cx="4688846" cy="5204786"/>
          </a:xfrm>
          <a:solidFill>
            <a:schemeClr val="bg1"/>
          </a:solidFill>
        </p:spPr>
        <p:txBody>
          <a:bodyPr vert="horz" lIns="91440" tIns="45720" rIns="91440" bIns="45720" rtlCol="0" anchor="ctr">
            <a:noAutofit/>
          </a:bodyPr>
          <a:lstStyle/>
          <a:p>
            <a:pPr marL="0" lvl="0" indent="0">
              <a:buNone/>
            </a:pPr>
            <a:endParaRPr lang="en-GB" sz="1700" dirty="0">
              <a:latin typeface="Arial"/>
              <a:cs typeface="Arial"/>
            </a:endParaRPr>
          </a:p>
          <a:p>
            <a:pPr>
              <a:buFont typeface="Wingdings" panose="05000000000000000000" pitchFamily="2" charset="2"/>
              <a:buChar char="§"/>
            </a:pPr>
            <a:r>
              <a:rPr lang="en-GB" sz="2400" dirty="0">
                <a:latin typeface="Arial"/>
                <a:cs typeface="Arial"/>
              </a:rPr>
              <a:t>4 assessments in total</a:t>
            </a:r>
          </a:p>
          <a:p>
            <a:pPr>
              <a:buFont typeface="Wingdings" panose="05000000000000000000" pitchFamily="2" charset="2"/>
              <a:buChar char="§"/>
            </a:pPr>
            <a:endParaRPr lang="en-GB" sz="2400" dirty="0">
              <a:latin typeface="Arial"/>
              <a:cs typeface="Arial"/>
            </a:endParaRPr>
          </a:p>
          <a:p>
            <a:pPr>
              <a:buFont typeface="Wingdings" panose="05000000000000000000" pitchFamily="2" charset="2"/>
              <a:buChar char="§"/>
            </a:pPr>
            <a:r>
              <a:rPr lang="en-GB" sz="2400" dirty="0">
                <a:latin typeface="Arial"/>
                <a:cs typeface="Arial"/>
              </a:rPr>
              <a:t>Each is worth 25% of the final grade</a:t>
            </a:r>
            <a:endParaRPr lang="en-GB" sz="2400">
              <a:cs typeface="Calibri"/>
            </a:endParaRPr>
          </a:p>
          <a:p>
            <a:pPr lvl="0">
              <a:buFont typeface="Wingdings" panose="05000000000000000000" pitchFamily="2" charset="2"/>
              <a:buChar char="§"/>
            </a:pPr>
            <a:endParaRPr lang="en-GB" sz="2400" dirty="0">
              <a:latin typeface="Arial" panose="020B0604020202020204" pitchFamily="34" charset="0"/>
              <a:cs typeface="Arial" panose="020B0604020202020204" pitchFamily="34" charset="0"/>
            </a:endParaRPr>
          </a:p>
          <a:p>
            <a:pPr lvl="0">
              <a:buFont typeface="Wingdings" panose="05000000000000000000" pitchFamily="2" charset="2"/>
              <a:buChar char="§"/>
            </a:pPr>
            <a:r>
              <a:rPr lang="en-GB" sz="2400" dirty="0">
                <a:latin typeface="Arial"/>
                <a:cs typeface="Arial"/>
              </a:rPr>
              <a:t>2 assessments each year</a:t>
            </a:r>
          </a:p>
          <a:p>
            <a:pPr lvl="0">
              <a:buFont typeface="Wingdings" panose="05000000000000000000" pitchFamily="2" charset="2"/>
              <a:buChar char="§"/>
            </a:pPr>
            <a:endParaRPr lang="en-GB" sz="2400" dirty="0">
              <a:latin typeface="Arial" panose="020B0604020202020204" pitchFamily="34" charset="0"/>
              <a:cs typeface="Arial" panose="020B0604020202020204" pitchFamily="34" charset="0"/>
            </a:endParaRPr>
          </a:p>
          <a:p>
            <a:pPr lvl="0">
              <a:buFont typeface="Wingdings" panose="05000000000000000000" pitchFamily="2" charset="2"/>
              <a:buChar char="§"/>
            </a:pPr>
            <a:r>
              <a:rPr lang="en-GB" sz="2400" dirty="0">
                <a:latin typeface="Arial"/>
                <a:cs typeface="Arial"/>
              </a:rPr>
              <a:t>Units 1 &amp; 3: controlled assessment (8 hours in class)</a:t>
            </a:r>
          </a:p>
          <a:p>
            <a:pPr lvl="0">
              <a:buFont typeface="Wingdings" panose="05000000000000000000" pitchFamily="2" charset="2"/>
              <a:buChar char="§"/>
            </a:pPr>
            <a:endParaRPr lang="en-GB" sz="2400" dirty="0">
              <a:latin typeface="Arial" panose="020B0604020202020204" pitchFamily="34" charset="0"/>
              <a:cs typeface="Arial" panose="020B0604020202020204" pitchFamily="34" charset="0"/>
            </a:endParaRPr>
          </a:p>
          <a:p>
            <a:pPr lvl="0">
              <a:buFont typeface="Wingdings" panose="05000000000000000000" pitchFamily="2" charset="2"/>
              <a:buChar char="§"/>
            </a:pPr>
            <a:r>
              <a:rPr lang="en-GB" sz="2400" dirty="0">
                <a:latin typeface="Arial"/>
                <a:cs typeface="Arial"/>
              </a:rPr>
              <a:t>Units 2 &amp; 4: exam (90 mins)</a:t>
            </a:r>
          </a:p>
          <a:p>
            <a:pPr>
              <a:buFont typeface="Wingdings" panose="05000000000000000000" pitchFamily="2" charset="2"/>
              <a:buChar char="§"/>
            </a:pPr>
            <a:endParaRPr lang="en-GB" sz="1700" dirty="0">
              <a:latin typeface="Arial"/>
              <a:cs typeface="Arial"/>
            </a:endParaRPr>
          </a:p>
          <a:p>
            <a:pPr>
              <a:buFont typeface="Wingdings" panose="05000000000000000000" pitchFamily="2" charset="2"/>
              <a:buChar char="§"/>
            </a:pPr>
            <a:endParaRPr lang="en-GB" sz="1700">
              <a:latin typeface="Arial"/>
              <a:cs typeface="Arial"/>
            </a:endParaRPr>
          </a:p>
        </p:txBody>
      </p:sp>
      <p:sp>
        <p:nvSpPr>
          <p:cNvPr id="3" name="Slide Number Placeholder 2">
            <a:extLst>
              <a:ext uri="{FF2B5EF4-FFF2-40B4-BE49-F238E27FC236}">
                <a16:creationId xmlns:a16="http://schemas.microsoft.com/office/drawing/2014/main" id="{A25C0315-9892-4813-BFBB-1E4D9EE3F038}"/>
              </a:ext>
            </a:extLst>
          </p:cNvPr>
          <p:cNvSpPr>
            <a:spLocks noGrp="1"/>
          </p:cNvSpPr>
          <p:nvPr>
            <p:ph type="sldNum" sz="quarter" idx="12"/>
          </p:nvPr>
        </p:nvSpPr>
        <p:spPr>
          <a:xfrm>
            <a:off x="10120313" y="6355080"/>
            <a:ext cx="1236535" cy="365125"/>
          </a:xfrm>
        </p:spPr>
        <p:txBody>
          <a:bodyPr>
            <a:normAutofit/>
          </a:bodyPr>
          <a:lstStyle/>
          <a:p>
            <a:pPr>
              <a:spcAft>
                <a:spcPts val="600"/>
              </a:spcAft>
              <a:defRPr/>
            </a:pPr>
            <a:fld id="{BD3373B7-D450-4921-863E-5DE61F2D421E}" type="slidenum">
              <a:rPr lang="en-GB">
                <a:solidFill>
                  <a:schemeClr val="tx1">
                    <a:alpha val="70000"/>
                  </a:schemeClr>
                </a:solidFill>
              </a:rPr>
              <a:pPr>
                <a:spcAft>
                  <a:spcPts val="600"/>
                </a:spcAft>
                <a:defRPr/>
              </a:pPr>
              <a:t>5</a:t>
            </a:fld>
            <a:endParaRPr lang="en-GB">
              <a:solidFill>
                <a:schemeClr val="tx1">
                  <a:alpha val="70000"/>
                </a:schemeClr>
              </a:solidFill>
            </a:endParaRPr>
          </a:p>
        </p:txBody>
      </p:sp>
    </p:spTree>
    <p:extLst>
      <p:ext uri="{BB962C8B-B14F-4D97-AF65-F5344CB8AC3E}">
        <p14:creationId xmlns:p14="http://schemas.microsoft.com/office/powerpoint/2010/main" val="106960729"/>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2000" advTm="91425"/>
    </mc:Choice>
    <mc:Fallback xmlns="">
      <p:transition spd="slow" advTm="91425"/>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89158" y="803325"/>
            <a:ext cx="5259707" cy="1325563"/>
          </a:xfrm>
        </p:spPr>
        <p:txBody>
          <a:bodyPr>
            <a:normAutofit/>
          </a:bodyPr>
          <a:lstStyle/>
          <a:p>
            <a:r>
              <a:rPr lang="en-GB" dirty="0">
                <a:latin typeface="Arial" panose="020B0604020202020204" pitchFamily="34" charset="0"/>
              </a:rPr>
              <a:t>ENTRY REQUIREMENTS</a:t>
            </a:r>
          </a:p>
        </p:txBody>
      </p:sp>
      <p:sp>
        <p:nvSpPr>
          <p:cNvPr id="11" name="Freeform: Shape 10">
            <a:extLst>
              <a:ext uri="{FF2B5EF4-FFF2-40B4-BE49-F238E27FC236}">
                <a16:creationId xmlns:a16="http://schemas.microsoft.com/office/drawing/2014/main" id="{357DD0D3-F869-46D0-944C-6EC60E19E3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136816" cy="5254922"/>
          </a:xfrm>
          <a:custGeom>
            <a:avLst/>
            <a:gdLst>
              <a:gd name="connsiteX0" fmla="*/ 0 w 6136816"/>
              <a:gd name="connsiteY0" fmla="*/ 0 h 5254922"/>
              <a:gd name="connsiteX1" fmla="*/ 6136816 w 6136816"/>
              <a:gd name="connsiteY1" fmla="*/ 0 h 5254922"/>
              <a:gd name="connsiteX2" fmla="*/ 6134892 w 6136816"/>
              <a:gd name="connsiteY2" fmla="*/ 111520 h 5254922"/>
              <a:gd name="connsiteX3" fmla="*/ 6066513 w 6136816"/>
              <a:gd name="connsiteY3" fmla="*/ 752995 h 5254922"/>
              <a:gd name="connsiteX4" fmla="*/ 140712 w 6136816"/>
              <a:gd name="connsiteY4" fmla="*/ 5219363 h 5254922"/>
              <a:gd name="connsiteX5" fmla="*/ 0 w 6136816"/>
              <a:gd name="connsiteY5" fmla="*/ 5199534 h 52549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136816" h="5254922">
                <a:moveTo>
                  <a:pt x="0" y="0"/>
                </a:moveTo>
                <a:lnTo>
                  <a:pt x="6136816" y="0"/>
                </a:lnTo>
                <a:lnTo>
                  <a:pt x="6134892" y="111520"/>
                </a:lnTo>
                <a:cubicBezTo>
                  <a:pt x="6124961" y="323936"/>
                  <a:pt x="6102367" y="538040"/>
                  <a:pt x="6066513" y="752995"/>
                </a:cubicBezTo>
                <a:cubicBezTo>
                  <a:pt x="5592281" y="3596146"/>
                  <a:pt x="2972232" y="5545369"/>
                  <a:pt x="140712" y="5219363"/>
                </a:cubicBezTo>
                <a:lnTo>
                  <a:pt x="0" y="5199534"/>
                </a:ln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pic>
        <p:nvPicPr>
          <p:cNvPr id="4" name="Picture 4" descr="Graphical user interface, application&#10;&#10;Description automatically generated">
            <a:extLst>
              <a:ext uri="{FF2B5EF4-FFF2-40B4-BE49-F238E27FC236}">
                <a16:creationId xmlns:a16="http://schemas.microsoft.com/office/drawing/2014/main" id="{E601EC7D-046B-4172-BF98-15879A76B0B5}"/>
              </a:ext>
            </a:extLst>
          </p:cNvPr>
          <p:cNvPicPr>
            <a:picLocks noChangeAspect="1"/>
          </p:cNvPicPr>
          <p:nvPr/>
        </p:nvPicPr>
        <p:blipFill rotWithShape="1">
          <a:blip r:embed="rId4"/>
          <a:srcRect l="19101" r="15026"/>
          <a:stretch/>
        </p:blipFill>
        <p:spPr>
          <a:xfrm>
            <a:off x="1" y="2"/>
            <a:ext cx="5863721" cy="4984915"/>
          </a:xfrm>
          <a:custGeom>
            <a:avLst/>
            <a:gdLst/>
            <a:ahLst/>
            <a:cxnLst/>
            <a:rect l="l" t="t" r="r" b="b"/>
            <a:pathLst>
              <a:path w="5863721" h="4984915">
                <a:moveTo>
                  <a:pt x="0" y="0"/>
                </a:moveTo>
                <a:lnTo>
                  <a:pt x="5863721" y="0"/>
                </a:lnTo>
                <a:lnTo>
                  <a:pt x="5844576" y="326138"/>
                </a:lnTo>
                <a:cubicBezTo>
                  <a:pt x="5833049" y="448313"/>
                  <a:pt x="5817094" y="570952"/>
                  <a:pt x="5796589" y="693884"/>
                </a:cubicBezTo>
                <a:cubicBezTo>
                  <a:pt x="5344573" y="3403845"/>
                  <a:pt x="2847261" y="5261756"/>
                  <a:pt x="148386" y="4951022"/>
                </a:cubicBezTo>
                <a:lnTo>
                  <a:pt x="0" y="4930112"/>
                </a:lnTo>
                <a:close/>
              </a:path>
            </a:pathLst>
          </a:custGeom>
        </p:spPr>
      </p:pic>
      <p:sp>
        <p:nvSpPr>
          <p:cNvPr id="6" name="Content Placeholder 5">
            <a:extLst>
              <a:ext uri="{FF2B5EF4-FFF2-40B4-BE49-F238E27FC236}">
                <a16:creationId xmlns:a16="http://schemas.microsoft.com/office/drawing/2014/main" id="{A5484AEB-568F-439F-B1B6-EDA3D215655F}"/>
              </a:ext>
            </a:extLst>
          </p:cNvPr>
          <p:cNvSpPr>
            <a:spLocks noGrp="1"/>
          </p:cNvSpPr>
          <p:nvPr>
            <p:ph idx="1"/>
          </p:nvPr>
        </p:nvSpPr>
        <p:spPr>
          <a:xfrm>
            <a:off x="6237497" y="2498577"/>
            <a:ext cx="5311375" cy="3156361"/>
          </a:xfrm>
        </p:spPr>
        <p:txBody>
          <a:bodyPr anchor="t">
            <a:normAutofit/>
          </a:bodyPr>
          <a:lstStyle/>
          <a:p>
            <a:r>
              <a:rPr lang="en-GB" sz="3200" dirty="0">
                <a:latin typeface="Arial"/>
                <a:cs typeface="Arial"/>
              </a:rPr>
              <a:t>5 GCSEs at grade C including English Language</a:t>
            </a:r>
          </a:p>
          <a:p>
            <a:endParaRPr lang="en-GB" sz="3200" dirty="0">
              <a:cs typeface="Calibri"/>
            </a:endParaRPr>
          </a:p>
          <a:p>
            <a:endParaRPr lang="en-GB" sz="1800"/>
          </a:p>
        </p:txBody>
      </p:sp>
      <p:sp>
        <p:nvSpPr>
          <p:cNvPr id="3" name="Slide Number Placeholder 2">
            <a:extLst>
              <a:ext uri="{FF2B5EF4-FFF2-40B4-BE49-F238E27FC236}">
                <a16:creationId xmlns:a16="http://schemas.microsoft.com/office/drawing/2014/main" id="{749493B4-1057-494F-B261-411B56EB85F8}"/>
              </a:ext>
            </a:extLst>
          </p:cNvPr>
          <p:cNvSpPr>
            <a:spLocks noGrp="1"/>
          </p:cNvSpPr>
          <p:nvPr>
            <p:ph type="sldNum" sz="quarter" idx="12"/>
          </p:nvPr>
        </p:nvSpPr>
        <p:spPr>
          <a:xfrm>
            <a:off x="11000232" y="6108192"/>
            <a:ext cx="548640" cy="548640"/>
          </a:xfrm>
          <a:prstGeom prst="ellipse">
            <a:avLst/>
          </a:prstGeom>
          <a:solidFill>
            <a:srgbClr val="413851"/>
          </a:solidFill>
        </p:spPr>
        <p:txBody>
          <a:bodyPr anchor="ctr">
            <a:normAutofit/>
          </a:bodyPr>
          <a:lstStyle/>
          <a:p>
            <a:pPr algn="ctr">
              <a:spcAft>
                <a:spcPts val="600"/>
              </a:spcAft>
              <a:defRPr/>
            </a:pPr>
            <a:fld id="{A8157239-F7A3-4F8D-B266-88770ADBEE41}" type="slidenum">
              <a:rPr lang="en-GB" sz="1500">
                <a:solidFill>
                  <a:srgbClr val="FFFFFF"/>
                </a:solidFill>
              </a:rPr>
              <a:pPr algn="ctr">
                <a:spcAft>
                  <a:spcPts val="600"/>
                </a:spcAft>
                <a:defRPr/>
              </a:pPr>
              <a:t>6</a:t>
            </a:fld>
            <a:endParaRPr lang="en-GB" sz="1500">
              <a:solidFill>
                <a:srgbClr val="FFFFFF"/>
              </a:solidFill>
            </a:endParaRPr>
          </a:p>
        </p:txBody>
      </p:sp>
    </p:spTree>
    <p:custDataLst>
      <p:tags r:id="rId1"/>
    </p:custDataLst>
    <p:extLst>
      <p:ext uri="{BB962C8B-B14F-4D97-AF65-F5344CB8AC3E}">
        <p14:creationId xmlns:p14="http://schemas.microsoft.com/office/powerpoint/2010/main" val="1268909402"/>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2000" advTm="27851"/>
    </mc:Choice>
    <mc:Fallback xmlns="">
      <p:transition spd="slow" advTm="27851"/>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45024" y="575446"/>
            <a:ext cx="10178322" cy="1492132"/>
          </a:xfrm>
        </p:spPr>
        <p:txBody>
          <a:bodyPr/>
          <a:lstStyle/>
          <a:p>
            <a:r>
              <a:rPr lang="en-GB" dirty="0"/>
              <a:t>Draw a criminal</a:t>
            </a:r>
          </a:p>
        </p:txBody>
      </p:sp>
      <p:sp>
        <p:nvSpPr>
          <p:cNvPr id="3" name="Content Placeholder 2"/>
          <p:cNvSpPr>
            <a:spLocks noGrp="1"/>
          </p:cNvSpPr>
          <p:nvPr>
            <p:ph idx="1"/>
          </p:nvPr>
        </p:nvSpPr>
        <p:spPr>
          <a:xfrm>
            <a:off x="1345024" y="2067578"/>
            <a:ext cx="6733884" cy="4032776"/>
          </a:xfrm>
        </p:spPr>
        <p:txBody>
          <a:bodyPr>
            <a:noAutofit/>
          </a:bodyPr>
          <a:lstStyle/>
          <a:p>
            <a:r>
              <a:rPr lang="en-GB" sz="2200" dirty="0"/>
              <a:t>On a piece of paper in front of you, draw your idea of what a criminal looks like.</a:t>
            </a:r>
          </a:p>
          <a:p>
            <a:pPr marL="0" indent="0">
              <a:buNone/>
            </a:pPr>
            <a:endParaRPr lang="en-GB" sz="2200" dirty="0"/>
          </a:p>
          <a:p>
            <a:r>
              <a:rPr lang="en-GB" sz="2200" dirty="0"/>
              <a:t>Think about their facial features, their expression etc.</a:t>
            </a:r>
          </a:p>
          <a:p>
            <a:endParaRPr lang="en-GB" sz="2200" dirty="0"/>
          </a:p>
          <a:p>
            <a:r>
              <a:rPr lang="en-GB" sz="2200" dirty="0"/>
              <a:t>Draw it in as much detail as you can </a:t>
            </a:r>
            <a:r>
              <a:rPr lang="en-GB" sz="2200" i="1" dirty="0"/>
              <a:t>(don’t worry if you're not an artist!!)</a:t>
            </a:r>
          </a:p>
          <a:p>
            <a:endParaRPr lang="en-GB" sz="22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72254" y="1532654"/>
            <a:ext cx="3257746" cy="4663440"/>
          </a:xfrm>
          <a:prstGeom prst="rect">
            <a:avLst/>
          </a:prstGeom>
        </p:spPr>
      </p:pic>
    </p:spTree>
    <p:extLst>
      <p:ext uri="{BB962C8B-B14F-4D97-AF65-F5344CB8AC3E}">
        <p14:creationId xmlns:p14="http://schemas.microsoft.com/office/powerpoint/2010/main" val="19487478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Go back to your criminal</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72254" y="1532654"/>
            <a:ext cx="3257746" cy="4663440"/>
          </a:xfrm>
          <a:prstGeom prst="rect">
            <a:avLst/>
          </a:prstGeom>
        </p:spPr>
      </p:pic>
      <p:sp>
        <p:nvSpPr>
          <p:cNvPr id="6" name="Content Placeholder 5"/>
          <p:cNvSpPr>
            <a:spLocks noGrp="1"/>
          </p:cNvSpPr>
          <p:nvPr>
            <p:ph idx="1"/>
          </p:nvPr>
        </p:nvSpPr>
        <p:spPr>
          <a:xfrm>
            <a:off x="1251678" y="2286001"/>
            <a:ext cx="6821168" cy="3593591"/>
          </a:xfrm>
        </p:spPr>
        <p:txBody>
          <a:bodyPr/>
          <a:lstStyle/>
          <a:p>
            <a:endParaRPr lang="en-GB" dirty="0"/>
          </a:p>
          <a:p>
            <a:r>
              <a:rPr lang="en-GB" dirty="0"/>
              <a:t>Around the outside, write down what kind of personality traits etc they might have.</a:t>
            </a:r>
          </a:p>
          <a:p>
            <a:endParaRPr lang="en-GB" dirty="0"/>
          </a:p>
        </p:txBody>
      </p:sp>
    </p:spTree>
    <p:extLst>
      <p:ext uri="{BB962C8B-B14F-4D97-AF65-F5344CB8AC3E}">
        <p14:creationId xmlns:p14="http://schemas.microsoft.com/office/powerpoint/2010/main" val="39853777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4D9206-5013-489C-A288-EE9CC6948553}"/>
              </a:ext>
            </a:extLst>
          </p:cNvPr>
          <p:cNvSpPr>
            <a:spLocks noGrp="1"/>
          </p:cNvSpPr>
          <p:nvPr>
            <p:ph type="title"/>
          </p:nvPr>
        </p:nvSpPr>
        <p:spPr/>
        <p:txBody>
          <a:bodyPr>
            <a:normAutofit fontScale="90000"/>
          </a:bodyPr>
          <a:lstStyle/>
          <a:p>
            <a:r>
              <a:rPr lang="en-GB" dirty="0"/>
              <a:t>Plenary</a:t>
            </a:r>
          </a:p>
        </p:txBody>
      </p:sp>
      <p:sp>
        <p:nvSpPr>
          <p:cNvPr id="3" name="Content Placeholder 2">
            <a:extLst>
              <a:ext uri="{FF2B5EF4-FFF2-40B4-BE49-F238E27FC236}">
                <a16:creationId xmlns:a16="http://schemas.microsoft.com/office/drawing/2014/main" id="{67A4FFD4-58D4-41DD-9CC5-5D0BA3A8FEE3}"/>
              </a:ext>
            </a:extLst>
          </p:cNvPr>
          <p:cNvSpPr>
            <a:spLocks noGrp="1"/>
          </p:cNvSpPr>
          <p:nvPr>
            <p:ph idx="1"/>
          </p:nvPr>
        </p:nvSpPr>
        <p:spPr/>
        <p:txBody>
          <a:bodyPr/>
          <a:lstStyle/>
          <a:p>
            <a:endParaRPr lang="en-GB" dirty="0"/>
          </a:p>
          <a:p>
            <a:r>
              <a:rPr lang="en-GB" dirty="0"/>
              <a:t>Where do your ideas of what a criminal looks like come from?</a:t>
            </a:r>
          </a:p>
          <a:p>
            <a:r>
              <a:rPr lang="en-GB" dirty="0"/>
              <a:t>What influences in your life could have affected your ideas?</a:t>
            </a:r>
          </a:p>
          <a:p>
            <a:r>
              <a:rPr lang="en-GB" dirty="0"/>
              <a:t>What influences in society could have affected your ideas?</a:t>
            </a:r>
          </a:p>
          <a:p>
            <a:r>
              <a:rPr lang="en-GB" dirty="0"/>
              <a:t>Why are some of your ideas similar?</a:t>
            </a:r>
          </a:p>
          <a:p>
            <a:r>
              <a:rPr lang="en-GB" dirty="0"/>
              <a:t>Why are some of your ideas different?</a:t>
            </a:r>
          </a:p>
          <a:p>
            <a:r>
              <a:rPr lang="en-GB" dirty="0"/>
              <a:t>What can we take from this about our ideas of what a criminal looks like?</a:t>
            </a:r>
          </a:p>
          <a:p>
            <a:endParaRPr lang="en-GB" dirty="0"/>
          </a:p>
        </p:txBody>
      </p:sp>
    </p:spTree>
    <p:extLst>
      <p:ext uri="{BB962C8B-B14F-4D97-AF65-F5344CB8AC3E}">
        <p14:creationId xmlns:p14="http://schemas.microsoft.com/office/powerpoint/2010/main" val="131082710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OINTS" val="1"/>
  <p:tag name="TIME" val="15"/>
  <p:tag name="TIMING" val="|8.5"/>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2F6D34B926D6EE478F24547FBD597C2D" ma:contentTypeVersion="8" ma:contentTypeDescription="Create a new document." ma:contentTypeScope="" ma:versionID="e351e420286dae2735614232cca0e639">
  <xsd:schema xmlns:xsd="http://www.w3.org/2001/XMLSchema" xmlns:xs="http://www.w3.org/2001/XMLSchema" xmlns:p="http://schemas.microsoft.com/office/2006/metadata/properties" xmlns:ns2="b0459244-f2f5-45e0-b999-edcfab156ebf" xmlns:ns3="c5648a7e-0887-4aee-92d2-2b406a472fe4" targetNamespace="http://schemas.microsoft.com/office/2006/metadata/properties" ma:root="true" ma:fieldsID="9549d5a7d88add7e6f50dc4410878dcf" ns2:_="" ns3:_="">
    <xsd:import namespace="b0459244-f2f5-45e0-b999-edcfab156ebf"/>
    <xsd:import namespace="c5648a7e-0887-4aee-92d2-2b406a472fe4"/>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0459244-f2f5-45e0-b999-edcfab156eb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LengthInSeconds" ma:index="15"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c5648a7e-0887-4aee-92d2-2b406a472fe4"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C63B62D-1EFA-4E9B-A196-F682712860C0}">
  <ds:schemaRefs>
    <ds:schemaRef ds:uri="http://schemas.microsoft.com/sharepoint/v3/contenttype/forms"/>
  </ds:schemaRefs>
</ds:datastoreItem>
</file>

<file path=customXml/itemProps2.xml><?xml version="1.0" encoding="utf-8"?>
<ds:datastoreItem xmlns:ds="http://schemas.openxmlformats.org/officeDocument/2006/customXml" ds:itemID="{4EF670E2-A81F-4F04-8FA6-8E73B795D603}">
  <ds:schemaRefs>
    <ds:schemaRef ds:uri="http://purl.org/dc/terms/"/>
    <ds:schemaRef ds:uri="http://schemas.openxmlformats.org/package/2006/metadata/core-properties"/>
    <ds:schemaRef ds:uri="c5648a7e-0887-4aee-92d2-2b406a472fe4"/>
    <ds:schemaRef ds:uri="http://purl.org/dc/dcmitype/"/>
    <ds:schemaRef ds:uri="b0459244-f2f5-45e0-b999-edcfab156ebf"/>
    <ds:schemaRef ds:uri="http://schemas.microsoft.com/office/2006/documentManagement/types"/>
    <ds:schemaRef ds:uri="http://schemas.microsoft.com/office/2006/metadata/properties"/>
    <ds:schemaRef ds:uri="http://schemas.microsoft.com/office/infopath/2007/PartnerControls"/>
    <ds:schemaRef ds:uri="http://www.w3.org/XML/1998/namespace"/>
    <ds:schemaRef ds:uri="http://purl.org/dc/elements/1.1/"/>
  </ds:schemaRefs>
</ds:datastoreItem>
</file>

<file path=customXml/itemProps3.xml><?xml version="1.0" encoding="utf-8"?>
<ds:datastoreItem xmlns:ds="http://schemas.openxmlformats.org/officeDocument/2006/customXml" ds:itemID="{00A416F1-9661-4DBF-A8F1-3484585C049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0459244-f2f5-45e0-b999-edcfab156ebf"/>
    <ds:schemaRef ds:uri="c5648a7e-0887-4aee-92d2-2b406a472fe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354</TotalTime>
  <Words>1704</Words>
  <Application>Microsoft Office PowerPoint</Application>
  <PresentationFormat>Widescreen</PresentationFormat>
  <Paragraphs>106</Paragraphs>
  <Slides>10</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Calibri Light</vt:lpstr>
      <vt:lpstr>Wingdings</vt:lpstr>
      <vt:lpstr>Office Theme</vt:lpstr>
      <vt:lpstr>Sixth Form Applicant Event</vt:lpstr>
      <vt:lpstr>INTRODUCTION</vt:lpstr>
      <vt:lpstr>CRIMINOLOGY: WHAT YOU WILL STUDY?</vt:lpstr>
      <vt:lpstr>PowerPoint Presentation</vt:lpstr>
      <vt:lpstr>Assessments: 50% coursework, 50% exams</vt:lpstr>
      <vt:lpstr>ENTRY REQUIREMENTS</vt:lpstr>
      <vt:lpstr>Draw a criminal</vt:lpstr>
      <vt:lpstr>Go back to your criminal</vt:lpstr>
      <vt:lpstr>Plenary</vt:lpstr>
      <vt:lpstr>Thanks for joining me!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Tracy Harmer</dc:creator>
  <cp:lastModifiedBy>Chloe Bray</cp:lastModifiedBy>
  <cp:revision>79</cp:revision>
  <dcterms:created xsi:type="dcterms:W3CDTF">2021-03-17T10:49:18Z</dcterms:created>
  <dcterms:modified xsi:type="dcterms:W3CDTF">2022-01-04T16:29:53Z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0x0101002F6D34B926D6EE478F24547FBD597C2D</vt:lpwstr>
  </property>
</Properties>
</file>