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90" r:id="rId14"/>
    <p:sldId id="291" r:id="rId15"/>
    <p:sldId id="294" r:id="rId16"/>
    <p:sldId id="295" r:id="rId17"/>
    <p:sldId id="296" r:id="rId18"/>
    <p:sldId id="297" r:id="rId19"/>
    <p:sldId id="298" r:id="rId20"/>
    <p:sldId id="299"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90" d="100"/>
          <a:sy n="90"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159425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191767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33358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291392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D09B2C-6907-4D18-8637-1AC2B25624F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393165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D09B2C-6907-4D18-8637-1AC2B25624F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236274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D09B2C-6907-4D18-8637-1AC2B25624F4}"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289988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D09B2C-6907-4D18-8637-1AC2B25624F4}"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335427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09B2C-6907-4D18-8637-1AC2B25624F4}"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5438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09B2C-6907-4D18-8637-1AC2B25624F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64850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D09B2C-6907-4D18-8637-1AC2B25624F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8742E5-0F51-480D-A78B-04FB4E83C642}" type="slidenum">
              <a:rPr lang="en-US" smtClean="0"/>
              <a:t>‹#›</a:t>
            </a:fld>
            <a:endParaRPr lang="en-US"/>
          </a:p>
        </p:txBody>
      </p:sp>
    </p:spTree>
    <p:extLst>
      <p:ext uri="{BB962C8B-B14F-4D97-AF65-F5344CB8AC3E}">
        <p14:creationId xmlns:p14="http://schemas.microsoft.com/office/powerpoint/2010/main" val="57889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09B2C-6907-4D18-8637-1AC2B25624F4}" type="datetimeFigureOut">
              <a:rPr lang="en-US" smtClean="0"/>
              <a:t>9/20/2019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742E5-0F51-480D-A78B-04FB4E83C642}" type="slidenum">
              <a:rPr lang="en-US" smtClean="0"/>
              <a:t>‹#›</a:t>
            </a:fld>
            <a:endParaRPr lang="en-US"/>
          </a:p>
        </p:txBody>
      </p:sp>
    </p:spTree>
    <p:extLst>
      <p:ext uri="{BB962C8B-B14F-4D97-AF65-F5344CB8AC3E}">
        <p14:creationId xmlns:p14="http://schemas.microsoft.com/office/powerpoint/2010/main" val="100614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622" y="1462137"/>
            <a:ext cx="9144000" cy="895350"/>
          </a:xfrm>
        </p:spPr>
        <p:txBody>
          <a:bodyPr>
            <a:normAutofit fontScale="90000"/>
          </a:bodyPr>
          <a:lstStyle/>
          <a:p>
            <a:r>
              <a:rPr lang="en-GB" dirty="0">
                <a:latin typeface="Arial" panose="020B0604020202020204" pitchFamily="34" charset="0"/>
                <a:cs typeface="Arial" panose="020B0604020202020204" pitchFamily="34" charset="0"/>
              </a:rPr>
              <a:t>Careers </a:t>
            </a:r>
            <a:r>
              <a:rPr lang="en-GB">
                <a:latin typeface="Arial" panose="020B0604020202020204" pitchFamily="34" charset="0"/>
                <a:cs typeface="Arial" panose="020B0604020202020204" pitchFamily="34" charset="0"/>
              </a:rPr>
              <a:t>with Public Services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736336" y="3602038"/>
            <a:ext cx="4885420" cy="1574642"/>
          </a:xfrm>
          <a:prstGeom prst="rect">
            <a:avLst/>
          </a:prstGeom>
        </p:spPr>
      </p:pic>
    </p:spTree>
    <p:extLst>
      <p:ext uri="{BB962C8B-B14F-4D97-AF65-F5344CB8AC3E}">
        <p14:creationId xmlns:p14="http://schemas.microsoft.com/office/powerpoint/2010/main" val="221433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45C1-8C5E-4773-9A3A-7121C1C9F8D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Merchant Navy Engineer Officer</a:t>
            </a:r>
            <a:endParaRPr lang="en-GB" dirty="0"/>
          </a:p>
        </p:txBody>
      </p:sp>
      <p:sp>
        <p:nvSpPr>
          <p:cNvPr id="5" name="Rectangle 4">
            <a:extLst>
              <a:ext uri="{FF2B5EF4-FFF2-40B4-BE49-F238E27FC236}">
                <a16:creationId xmlns:a16="http://schemas.microsoft.com/office/drawing/2014/main" id="{30A9D93B-E4E3-4C07-A692-F3F588E49A7B}"/>
              </a:ext>
            </a:extLst>
          </p:cNvPr>
          <p:cNvSpPr/>
          <p:nvPr/>
        </p:nvSpPr>
        <p:spPr>
          <a:xfrm>
            <a:off x="838200" y="1690688"/>
            <a:ext cx="10515600" cy="4524315"/>
          </a:xfrm>
          <a:prstGeom prst="rect">
            <a:avLst/>
          </a:prstGeom>
        </p:spPr>
        <p:txBody>
          <a:bodyPr wrap="square">
            <a:spAutoFit/>
          </a:bodyPr>
          <a:lstStyle/>
          <a:p>
            <a:r>
              <a:rPr lang="en-GB" dirty="0">
                <a:latin typeface="Arial" panose="020B0604020202020204" pitchFamily="34" charset="0"/>
                <a:cs typeface="Arial" panose="020B0604020202020204" pitchFamily="34" charset="0"/>
              </a:rPr>
              <a:t>As a Merchant Navy Engineer Officer, you will oversee the smooth running and maintenance of a ship's main propulsion machinery - the stuff that makes it move! You will work in the engine rooms of a variety of ships such as cruise liners, ferries or cargo ships.</a:t>
            </a:r>
          </a:p>
          <a:p>
            <a:r>
              <a:rPr lang="en-GB" dirty="0">
                <a:latin typeface="Arial" panose="020B0604020202020204" pitchFamily="34" charset="0"/>
                <a:cs typeface="Arial" panose="020B0604020202020204" pitchFamily="34" charset="0"/>
              </a:rPr>
              <a:t>The type of machinery you might be dealing with includes: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generators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pumps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refrigerating plant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sewage treatment plant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purifiers</a:t>
            </a:r>
          </a:p>
          <a:p>
            <a:r>
              <a:rPr lang="en-GB" dirty="0">
                <a:latin typeface="Arial" panose="020B0604020202020204" pitchFamily="34" charset="0"/>
                <a:cs typeface="Arial" panose="020B0604020202020204" pitchFamily="34" charset="0"/>
              </a:rPr>
              <a:t>You will supervise the work of a crew of Engineer ratings, and make sure they work well together.</a:t>
            </a:r>
          </a:p>
          <a:p>
            <a:r>
              <a:rPr lang="en-GB" dirty="0">
                <a:latin typeface="Arial" panose="020B0604020202020204" pitchFamily="34" charset="0"/>
                <a:cs typeface="Arial" panose="020B0604020202020204" pitchFamily="34" charset="0"/>
              </a:rPr>
              <a:t>To become a Merchant Navy Engineer Officer, you'll need:</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good problem-solving skills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confidence as you'll have to give orders and make important decisions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be a good </a:t>
            </a:r>
            <a:r>
              <a:rPr lang="en-GB" dirty="0" err="1">
                <a:latin typeface="Arial" panose="020B0604020202020204" pitchFamily="34" charset="0"/>
                <a:cs typeface="Arial" panose="020B0604020202020204" pitchFamily="34" charset="0"/>
              </a:rPr>
              <a:t>teamworker</a:t>
            </a:r>
            <a:endParaRPr lang="en-GB"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dirty="0">
                <a:latin typeface="Arial" panose="020B0604020202020204" pitchFamily="34" charset="0"/>
                <a:cs typeface="Arial" panose="020B0604020202020204" pitchFamily="34" charset="0"/>
              </a:rPr>
              <a:t>an interest in boats, ships and the sea</a:t>
            </a:r>
          </a:p>
          <a:p>
            <a:r>
              <a:rPr lang="en-GB" dirty="0">
                <a:latin typeface="Arial" panose="020B0604020202020204" pitchFamily="34" charset="0"/>
                <a:cs typeface="Arial" panose="020B0604020202020204" pitchFamily="34" charset="0"/>
              </a:rPr>
              <a:t>Jobs in the Merchant Navy often mean you'll be away from home for long periods of time.</a:t>
            </a:r>
          </a:p>
        </p:txBody>
      </p:sp>
      <p:pic>
        <p:nvPicPr>
          <p:cNvPr id="4" name="Content Placeholder 3">
            <a:extLst>
              <a:ext uri="{FF2B5EF4-FFF2-40B4-BE49-F238E27FC236}">
                <a16:creationId xmlns:a16="http://schemas.microsoft.com/office/drawing/2014/main" id="{5BF7F9CF-0CEE-422A-8B0A-53574632F464}"/>
              </a:ext>
            </a:extLst>
          </p:cNvPr>
          <p:cNvPicPr>
            <a:picLocks noGrp="1" noChangeAspect="1"/>
          </p:cNvPicPr>
          <p:nvPr>
            <p:ph idx="1"/>
          </p:nvPr>
        </p:nvPicPr>
        <p:blipFill>
          <a:blip r:embed="rId2"/>
          <a:stretch>
            <a:fillRect/>
          </a:stretch>
        </p:blipFill>
        <p:spPr>
          <a:xfrm>
            <a:off x="7271008" y="2375178"/>
            <a:ext cx="2562225" cy="1657350"/>
          </a:xfrm>
          <a:prstGeom prst="rect">
            <a:avLst/>
          </a:prstGeom>
        </p:spPr>
      </p:pic>
    </p:spTree>
    <p:extLst>
      <p:ext uri="{BB962C8B-B14F-4D97-AF65-F5344CB8AC3E}">
        <p14:creationId xmlns:p14="http://schemas.microsoft.com/office/powerpoint/2010/main" val="236172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8179-44F8-4833-9F74-0D6380E1340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Merchant Navy Rating</a:t>
            </a:r>
            <a:endParaRPr lang="en-GB" dirty="0"/>
          </a:p>
        </p:txBody>
      </p:sp>
      <p:sp>
        <p:nvSpPr>
          <p:cNvPr id="5" name="Rectangle 4">
            <a:extLst>
              <a:ext uri="{FF2B5EF4-FFF2-40B4-BE49-F238E27FC236}">
                <a16:creationId xmlns:a16="http://schemas.microsoft.com/office/drawing/2014/main" id="{E52BFD01-22FE-4E13-9FFD-107950F3A1A3}"/>
              </a:ext>
            </a:extLst>
          </p:cNvPr>
          <p:cNvSpPr/>
          <p:nvPr/>
        </p:nvSpPr>
        <p:spPr>
          <a:xfrm>
            <a:off x="838200" y="1364166"/>
            <a:ext cx="10515600" cy="5170646"/>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As a Merchant Navy Rating, you will be working in many different places on board a ship. You might be in the engine room, on deck or in the galley (ship's kitchen).</a:t>
            </a:r>
          </a:p>
          <a:p>
            <a:r>
              <a:rPr lang="en-GB" sz="1500" dirty="0">
                <a:latin typeface="Arial" panose="020B0604020202020204" pitchFamily="34" charset="0"/>
                <a:cs typeface="Arial" panose="020B0604020202020204" pitchFamily="34" charset="0"/>
              </a:rPr>
              <a:t>There are three main types of rating: Deck, Engine Room and Catering. All ratings are fully trained in the use of survival and firefighting equipment in case of emergency.</a:t>
            </a:r>
          </a:p>
          <a:p>
            <a:r>
              <a:rPr lang="en-GB" sz="1500" dirty="0">
                <a:latin typeface="Arial" panose="020B0604020202020204" pitchFamily="34" charset="0"/>
                <a:cs typeface="Arial" panose="020B0604020202020204" pitchFamily="34" charset="0"/>
              </a:rPr>
              <a:t>Deck Ratings clean and prepare the ship ready for the cargo to be loaded. You check loading and unloading, and load quantities.</a:t>
            </a:r>
          </a:p>
          <a:p>
            <a:r>
              <a:rPr lang="en-GB" sz="1500" dirty="0">
                <a:latin typeface="Arial" panose="020B0604020202020204" pitchFamily="34" charset="0"/>
                <a:cs typeface="Arial" panose="020B0604020202020204" pitchFamily="34" charset="0"/>
              </a:rPr>
              <a:t>You also work on the bridge (this is the place the Captain gives orders from). You might also act as Lookout or Steersman.</a:t>
            </a:r>
          </a:p>
          <a:p>
            <a:r>
              <a:rPr lang="en-GB" sz="1500" dirty="0">
                <a:latin typeface="Arial" panose="020B0604020202020204" pitchFamily="34" charset="0"/>
                <a:cs typeface="Arial" panose="020B0604020202020204" pitchFamily="34" charset="0"/>
              </a:rPr>
              <a:t>Engine Room Ratings carry out duties in the ship's engine department. This includes checking that the engine is running properly and also making sure that all other machinery is working.</a:t>
            </a:r>
          </a:p>
          <a:p>
            <a:r>
              <a:rPr lang="en-GB" sz="1500" dirty="0">
                <a:latin typeface="Arial" panose="020B0604020202020204" pitchFamily="34" charset="0"/>
                <a:cs typeface="Arial" panose="020B0604020202020204" pitchFamily="34" charset="0"/>
              </a:rPr>
              <a:t>Catering Ratings work in a team to provide food, drink and accommodation services on board. These services may be for the ship's crew, and, on ferries and liners, for passengers. </a:t>
            </a:r>
          </a:p>
          <a:p>
            <a:r>
              <a:rPr lang="en-GB" sz="1500" dirty="0">
                <a:latin typeface="Arial" panose="020B0604020202020204" pitchFamily="34" charset="0"/>
                <a:cs typeface="Arial" panose="020B0604020202020204" pitchFamily="34" charset="0"/>
              </a:rPr>
              <a:t>You work either as a Cook or a Steward.</a:t>
            </a:r>
          </a:p>
          <a:p>
            <a:r>
              <a:rPr lang="en-GB" sz="1500" dirty="0">
                <a:latin typeface="Arial" panose="020B0604020202020204" pitchFamily="34" charset="0"/>
                <a:cs typeface="Arial" panose="020B0604020202020204" pitchFamily="34" charset="0"/>
              </a:rPr>
              <a:t>To become a Merchant Navy Rating, you'll need to be:</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able to follow instructions</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a good </a:t>
            </a:r>
            <a:r>
              <a:rPr lang="en-GB" sz="1500" dirty="0" err="1">
                <a:latin typeface="Arial" panose="020B0604020202020204" pitchFamily="34" charset="0"/>
                <a:cs typeface="Arial" panose="020B0604020202020204" pitchFamily="34" charset="0"/>
              </a:rPr>
              <a:t>teamworker</a:t>
            </a:r>
            <a:endParaRPr lang="en-GB" sz="15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reasonably physically fit</a:t>
            </a:r>
          </a:p>
          <a:p>
            <a:r>
              <a:rPr lang="en-GB" sz="1500" dirty="0">
                <a:latin typeface="Arial" panose="020B0604020202020204" pitchFamily="34" charset="0"/>
                <a:cs typeface="Arial" panose="020B0604020202020204" pitchFamily="34" charset="0"/>
              </a:rPr>
              <a:t>An interest in the sea, boats and water transport would also be useful.</a:t>
            </a:r>
          </a:p>
          <a:p>
            <a:r>
              <a:rPr lang="en-GB" sz="1500" dirty="0">
                <a:latin typeface="Arial" panose="020B0604020202020204" pitchFamily="34" charset="0"/>
                <a:cs typeface="Arial" panose="020B0604020202020204" pitchFamily="34" charset="0"/>
              </a:rPr>
              <a:t>Jobs in the Merchant Navy often mean you'll be away from home for long periods of time.</a:t>
            </a:r>
          </a:p>
          <a:p>
            <a:r>
              <a:rPr lang="en-GB" sz="1500" dirty="0">
                <a:latin typeface="Arial" panose="020B0604020202020204" pitchFamily="34" charset="0"/>
                <a:cs typeface="Arial" panose="020B0604020202020204" pitchFamily="34" charset="0"/>
              </a:rPr>
              <a:t>To become a Merchant Navy Rating, you'll first need to apply to a shipping company to get sponsorship through your training period. </a:t>
            </a:r>
          </a:p>
          <a:p>
            <a:r>
              <a:rPr lang="en-GB" sz="1500" dirty="0">
                <a:latin typeface="Arial" panose="020B0604020202020204" pitchFamily="34" charset="0"/>
                <a:cs typeface="Arial" panose="020B0604020202020204" pitchFamily="34" charset="0"/>
              </a:rPr>
              <a:t>New entrants usually begin work for a company as Juniors. Training continues at sea and ratings attend college for additional courses and qualifications.</a:t>
            </a:r>
          </a:p>
        </p:txBody>
      </p:sp>
      <p:pic>
        <p:nvPicPr>
          <p:cNvPr id="4" name="Content Placeholder 3">
            <a:extLst>
              <a:ext uri="{FF2B5EF4-FFF2-40B4-BE49-F238E27FC236}">
                <a16:creationId xmlns:a16="http://schemas.microsoft.com/office/drawing/2014/main" id="{52B7E457-F950-404C-8638-4ABED559DB0A}"/>
              </a:ext>
            </a:extLst>
          </p:cNvPr>
          <p:cNvPicPr>
            <a:picLocks noGrp="1" noChangeAspect="1"/>
          </p:cNvPicPr>
          <p:nvPr>
            <p:ph idx="1"/>
          </p:nvPr>
        </p:nvPicPr>
        <p:blipFill>
          <a:blip r:embed="rId2"/>
          <a:stretch>
            <a:fillRect/>
          </a:stretch>
        </p:blipFill>
        <p:spPr>
          <a:xfrm>
            <a:off x="8562310" y="3807909"/>
            <a:ext cx="2552700" cy="1685925"/>
          </a:xfrm>
          <a:prstGeom prst="rect">
            <a:avLst/>
          </a:prstGeom>
        </p:spPr>
      </p:pic>
    </p:spTree>
    <p:extLst>
      <p:ext uri="{BB962C8B-B14F-4D97-AF65-F5344CB8AC3E}">
        <p14:creationId xmlns:p14="http://schemas.microsoft.com/office/powerpoint/2010/main" val="31654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9498-0266-4A95-BCA9-536EB8448A4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Paramedic</a:t>
            </a:r>
            <a:endParaRPr lang="en-GB" dirty="0"/>
          </a:p>
        </p:txBody>
      </p:sp>
      <p:sp>
        <p:nvSpPr>
          <p:cNvPr id="5" name="Rectangle 4">
            <a:extLst>
              <a:ext uri="{FF2B5EF4-FFF2-40B4-BE49-F238E27FC236}">
                <a16:creationId xmlns:a16="http://schemas.microsoft.com/office/drawing/2014/main" id="{A83AB41D-0E2A-4FFF-B34B-021302CC8AF2}"/>
              </a:ext>
            </a:extLst>
          </p:cNvPr>
          <p:cNvSpPr/>
          <p:nvPr/>
        </p:nvSpPr>
        <p:spPr>
          <a:xfrm>
            <a:off x="838200" y="1414562"/>
            <a:ext cx="10515599" cy="5078313"/>
          </a:xfrm>
          <a:prstGeom prst="rect">
            <a:avLst/>
          </a:prstGeom>
        </p:spPr>
        <p:txBody>
          <a:bodyPr wrap="square">
            <a:spAutoFit/>
          </a:bodyPr>
          <a:lstStyle/>
          <a:p>
            <a:r>
              <a:rPr lang="en-GB" dirty="0">
                <a:latin typeface="Arial" panose="020B0604020202020204" pitchFamily="34" charset="0"/>
                <a:cs typeface="Arial" panose="020B0604020202020204" pitchFamily="34" charset="0"/>
              </a:rPr>
              <a:t>As an Ambulance Paramedic, you will respond to 999 and 111 calls and treat patients who may be suffering from anything from a cardiac arrest, heart attack, stroke, spinal injury and major trauma, to minor illnesses and injuries. You will provide a dynamic mobile healthcare service by arriving first at the scene and diagnosing and providing treatment, often in the patient's own home.</a:t>
            </a:r>
          </a:p>
          <a:p>
            <a:r>
              <a:rPr lang="en-GB" dirty="0">
                <a:latin typeface="Arial" panose="020B0604020202020204" pitchFamily="34" charset="0"/>
                <a:cs typeface="Arial" panose="020B0604020202020204" pitchFamily="34" charset="0"/>
              </a:rPr>
              <a:t>You might work on an ambulance, alongside an Ambulance Care Assistant and an Emergency Care Assistant.</a:t>
            </a:r>
          </a:p>
          <a:p>
            <a:r>
              <a:rPr lang="en-GB" dirty="0">
                <a:latin typeface="Arial" panose="020B0604020202020204" pitchFamily="34" charset="0"/>
                <a:cs typeface="Arial" panose="020B0604020202020204" pitchFamily="34" charset="0"/>
              </a:rPr>
              <a:t>Or you could be working as a single responder from a car, motorbike or bicycle, or provide advice over the telephone from a control room or clinical ‘hub’.</a:t>
            </a:r>
          </a:p>
          <a:p>
            <a:r>
              <a:rPr lang="en-GB" dirty="0">
                <a:latin typeface="Arial" panose="020B0604020202020204" pitchFamily="34" charset="0"/>
                <a:cs typeface="Arial" panose="020B0604020202020204" pitchFamily="34" charset="0"/>
              </a:rPr>
              <a:t>Paramedics also work in other settings, including GP practices, minor injury units, urgent care centres, walk-in centres and A&amp;E departments. Wherever you work, you will undertake full clinical assessments and make decisions about the care you provide.</a:t>
            </a:r>
          </a:p>
          <a:p>
            <a:r>
              <a:rPr lang="en-GB" dirty="0">
                <a:latin typeface="Arial" panose="020B0604020202020204" pitchFamily="34" charset="0"/>
                <a:cs typeface="Arial" panose="020B0604020202020204" pitchFamily="34" charset="0"/>
              </a:rPr>
              <a:t>To become a Paramedic, you'll need:</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be highly practical</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the ability to act calmly and take the lead in an emergency</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a strong sense of responsibility for others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sympathy and tact to deal with people who are in distress</a:t>
            </a:r>
          </a:p>
          <a:p>
            <a:r>
              <a:rPr lang="en-GB" dirty="0">
                <a:latin typeface="Arial" panose="020B0604020202020204" pitchFamily="34" charset="0"/>
                <a:cs typeface="Arial" panose="020B0604020202020204" pitchFamily="34" charset="0"/>
              </a:rPr>
              <a:t>To become a Paramedic, you must either train as a student Paramedic with a local ambulance service or complete an approved university course full-time.</a:t>
            </a:r>
          </a:p>
        </p:txBody>
      </p:sp>
      <p:pic>
        <p:nvPicPr>
          <p:cNvPr id="4" name="Content Placeholder 3">
            <a:extLst>
              <a:ext uri="{FF2B5EF4-FFF2-40B4-BE49-F238E27FC236}">
                <a16:creationId xmlns:a16="http://schemas.microsoft.com/office/drawing/2014/main" id="{BE8C8188-CC4B-4E1A-96BD-30090EBCACDA}"/>
              </a:ext>
            </a:extLst>
          </p:cNvPr>
          <p:cNvPicPr>
            <a:picLocks noGrp="1" noChangeAspect="1"/>
          </p:cNvPicPr>
          <p:nvPr>
            <p:ph idx="1"/>
          </p:nvPr>
        </p:nvPicPr>
        <p:blipFill>
          <a:blip r:embed="rId2"/>
          <a:stretch>
            <a:fillRect/>
          </a:stretch>
        </p:blipFill>
        <p:spPr>
          <a:xfrm>
            <a:off x="7995684" y="4283051"/>
            <a:ext cx="2295857" cy="1513374"/>
          </a:xfrm>
          <a:prstGeom prst="rect">
            <a:avLst/>
          </a:prstGeom>
        </p:spPr>
      </p:pic>
    </p:spTree>
    <p:extLst>
      <p:ext uri="{BB962C8B-B14F-4D97-AF65-F5344CB8AC3E}">
        <p14:creationId xmlns:p14="http://schemas.microsoft.com/office/powerpoint/2010/main" val="222478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553F-2891-404F-98A6-BDDD9D897A9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Police Community Support Officer</a:t>
            </a:r>
            <a:endParaRPr lang="en-GB" dirty="0"/>
          </a:p>
        </p:txBody>
      </p:sp>
      <p:sp>
        <p:nvSpPr>
          <p:cNvPr id="5" name="Rectangle 4">
            <a:extLst>
              <a:ext uri="{FF2B5EF4-FFF2-40B4-BE49-F238E27FC236}">
                <a16:creationId xmlns:a16="http://schemas.microsoft.com/office/drawing/2014/main" id="{B23353F4-FA1D-4B62-99FE-1615240757C8}"/>
              </a:ext>
            </a:extLst>
          </p:cNvPr>
          <p:cNvSpPr/>
          <p:nvPr/>
        </p:nvSpPr>
        <p:spPr>
          <a:xfrm>
            <a:off x="838200" y="1600637"/>
            <a:ext cx="10325986" cy="4801314"/>
          </a:xfrm>
          <a:prstGeom prst="rect">
            <a:avLst/>
          </a:prstGeom>
        </p:spPr>
        <p:txBody>
          <a:bodyPr wrap="square">
            <a:spAutoFit/>
          </a:bodyPr>
          <a:lstStyle/>
          <a:p>
            <a:r>
              <a:rPr lang="en-GB" dirty="0">
                <a:latin typeface="Arial" panose="020B0604020202020204" pitchFamily="34" charset="0"/>
                <a:cs typeface="Arial" panose="020B0604020202020204" pitchFamily="34" charset="0"/>
              </a:rPr>
              <a:t>As a Police Community Support Officer, you will be patrolling the streets to improve safety and helping to reduce the fear of crime.</a:t>
            </a:r>
          </a:p>
          <a:p>
            <a:r>
              <a:rPr lang="en-GB" dirty="0">
                <a:latin typeface="Arial" panose="020B0604020202020204" pitchFamily="34" charset="0"/>
                <a:cs typeface="Arial" panose="020B0604020202020204" pitchFamily="34" charset="0"/>
              </a:rPr>
              <a:t>You may be handling issues such as: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abandoned cars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minor antisocial behaviour</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litter and graffiti</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finding and passing on information</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supporting victims of crime</a:t>
            </a:r>
          </a:p>
          <a:p>
            <a:r>
              <a:rPr lang="en-GB" dirty="0">
                <a:latin typeface="Arial" panose="020B0604020202020204" pitchFamily="34" charset="0"/>
                <a:cs typeface="Arial" panose="020B0604020202020204" pitchFamily="34" charset="0"/>
              </a:rPr>
              <a:t>In more serious situations, you might be using your two-way radio to call on Police Officers.</a:t>
            </a:r>
          </a:p>
          <a:p>
            <a:r>
              <a:rPr lang="en-GB" dirty="0">
                <a:latin typeface="Arial" panose="020B0604020202020204" pitchFamily="34" charset="0"/>
                <a:cs typeface="Arial" panose="020B0604020202020204" pitchFamily="34" charset="0"/>
              </a:rPr>
              <a:t>You will also wear a slightly different uniform from a Police Officer.</a:t>
            </a:r>
          </a:p>
          <a:p>
            <a:r>
              <a:rPr lang="en-GB" dirty="0">
                <a:latin typeface="Arial" panose="020B0604020202020204" pitchFamily="34" charset="0"/>
                <a:cs typeface="Arial" panose="020B0604020202020204" pitchFamily="34" charset="0"/>
              </a:rPr>
              <a:t>To become a Police Community Support Officer, you'll need:</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good communication skills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be able to work in a team</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keep calm under pressure</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be fit and healthy</a:t>
            </a:r>
          </a:p>
          <a:p>
            <a:r>
              <a:rPr lang="en-GB" dirty="0">
                <a:latin typeface="Arial" panose="020B0604020202020204" pitchFamily="34" charset="0"/>
                <a:cs typeface="Arial" panose="020B0604020202020204" pitchFamily="34" charset="0"/>
              </a:rPr>
              <a:t>You'll need to pass a written test and an interview as well as medical and criminal record checks. In some areas, you'll need to be at least 18. You might need to be able to drive.</a:t>
            </a:r>
            <a:endParaRPr lang="en-GB" b="0" i="0" dirty="0">
              <a:effectLst/>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1FD46ECA-08CF-4F5C-8403-B9352199FB84}"/>
              </a:ext>
            </a:extLst>
          </p:cNvPr>
          <p:cNvPicPr>
            <a:picLocks noGrp="1" noChangeAspect="1"/>
          </p:cNvPicPr>
          <p:nvPr>
            <p:ph idx="1"/>
          </p:nvPr>
        </p:nvPicPr>
        <p:blipFill>
          <a:blip r:embed="rId2"/>
          <a:stretch>
            <a:fillRect/>
          </a:stretch>
        </p:blipFill>
        <p:spPr>
          <a:xfrm>
            <a:off x="6531824" y="2107050"/>
            <a:ext cx="2466975" cy="1638300"/>
          </a:xfrm>
          <a:prstGeom prst="rect">
            <a:avLst/>
          </a:prstGeom>
        </p:spPr>
      </p:pic>
    </p:spTree>
    <p:extLst>
      <p:ext uri="{BB962C8B-B14F-4D97-AF65-F5344CB8AC3E}">
        <p14:creationId xmlns:p14="http://schemas.microsoft.com/office/powerpoint/2010/main" val="405837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74C8-6092-4E86-A150-0F0E35B24C3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Police Officer</a:t>
            </a:r>
            <a:endParaRPr lang="en-GB" dirty="0"/>
          </a:p>
        </p:txBody>
      </p:sp>
      <p:sp>
        <p:nvSpPr>
          <p:cNvPr id="5" name="Rectangle 4">
            <a:extLst>
              <a:ext uri="{FF2B5EF4-FFF2-40B4-BE49-F238E27FC236}">
                <a16:creationId xmlns:a16="http://schemas.microsoft.com/office/drawing/2014/main" id="{6DFD3084-E686-402C-B52E-C58CC7F436DC}"/>
              </a:ext>
            </a:extLst>
          </p:cNvPr>
          <p:cNvSpPr/>
          <p:nvPr/>
        </p:nvSpPr>
        <p:spPr>
          <a:xfrm>
            <a:off x="838201" y="1396892"/>
            <a:ext cx="10515599" cy="4832092"/>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 a Police Officer, you will be responsible for keeping law and order. You'll protect people and property, and make neighbourhoods safer places to live and work in. You will also work towards helping to prevent and reduce crime, and investigating crimes that have taken place. You might also be called to accidents and emergencies.</a:t>
            </a:r>
          </a:p>
          <a:p>
            <a:r>
              <a:rPr lang="en-GB" sz="1400" dirty="0">
                <a:latin typeface="Arial" panose="020B0604020202020204" pitchFamily="34" charset="0"/>
                <a:cs typeface="Arial" panose="020B0604020202020204" pitchFamily="34" charset="0"/>
              </a:rPr>
              <a:t>As a Police Officer you will need to interview suspects and take statements from witnesses. Sometimes you might have to give evidence in court.</a:t>
            </a:r>
          </a:p>
          <a:p>
            <a:r>
              <a:rPr lang="en-GB" sz="1400" dirty="0">
                <a:latin typeface="Arial" panose="020B0604020202020204" pitchFamily="34" charset="0"/>
                <a:cs typeface="Arial" panose="020B0604020202020204" pitchFamily="34" charset="0"/>
              </a:rPr>
              <a:t>You could work on the beat, on foot or in a patrol car. You could also join a specialist unit such as dog-handling, the traffic section or firearms units.</a:t>
            </a:r>
          </a:p>
          <a:p>
            <a:r>
              <a:rPr lang="en-GB" sz="1400" dirty="0">
                <a:latin typeface="Arial" panose="020B0604020202020204" pitchFamily="34" charset="0"/>
                <a:cs typeface="Arial" panose="020B0604020202020204" pitchFamily="34" charset="0"/>
              </a:rPr>
              <a:t>To become a Police Officer, you'll need:</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good judgement</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communication skills</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respect for people of all ages and from different backgrounds</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to act quickly and keep calm in emergencies</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to be fit and active</a:t>
            </a:r>
          </a:p>
          <a:p>
            <a:r>
              <a:rPr lang="en-GB" sz="1400" dirty="0">
                <a:latin typeface="Arial" panose="020B0604020202020204" pitchFamily="34" charset="0"/>
                <a:cs typeface="Arial" panose="020B0604020202020204" pitchFamily="34" charset="0"/>
              </a:rPr>
              <a:t>The minimum age for entry to the police service is 18. You'll have to pass entrance tests that include:</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observation skills</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ability to solve logic problems</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written English</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number skills</a:t>
            </a:r>
          </a:p>
          <a:p>
            <a:pPr lvl="1">
              <a:buFont typeface="Arial" panose="020B0604020202020204" pitchFamily="34" charset="0"/>
              <a:buChar char="•"/>
            </a:pPr>
            <a:r>
              <a:rPr lang="en-GB" sz="1400" dirty="0">
                <a:latin typeface="Arial" panose="020B0604020202020204" pitchFamily="34" charset="0"/>
                <a:cs typeface="Arial" panose="020B0604020202020204" pitchFamily="34" charset="0"/>
              </a:rPr>
              <a:t>health and fitness</a:t>
            </a:r>
          </a:p>
          <a:p>
            <a:r>
              <a:rPr lang="en-GB" sz="1400" b="1" dirty="0">
                <a:latin typeface="Arial" panose="020B0604020202020204" pitchFamily="34" charset="0"/>
                <a:cs typeface="Arial" panose="020B0604020202020204" pitchFamily="34" charset="0"/>
              </a:rPr>
              <a:t>From 2020 all new Police Officers will need to be educated to degree level.</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 new degree apprenticeship was introduced in 2017.</a:t>
            </a:r>
          </a:p>
          <a:p>
            <a:r>
              <a:rPr lang="en-GB" sz="1400" dirty="0">
                <a:latin typeface="Arial" panose="020B0604020202020204" pitchFamily="34" charset="0"/>
                <a:cs typeface="Arial" panose="020B0604020202020204" pitchFamily="34" charset="0"/>
              </a:rPr>
              <a:t>If you are accepted, you'll have a long training programme that prepares you for a police career.</a:t>
            </a:r>
            <a:endParaRPr lang="en-GB" sz="1400" b="0" i="0" dirty="0">
              <a:effectLst/>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D0F733A7-ACD3-4F10-8FE4-477F7E3527B3}"/>
              </a:ext>
            </a:extLst>
          </p:cNvPr>
          <p:cNvPicPr>
            <a:picLocks noGrp="1" noChangeAspect="1"/>
          </p:cNvPicPr>
          <p:nvPr>
            <p:ph idx="1"/>
          </p:nvPr>
        </p:nvPicPr>
        <p:blipFill>
          <a:blip r:embed="rId2"/>
          <a:stretch>
            <a:fillRect/>
          </a:stretch>
        </p:blipFill>
        <p:spPr>
          <a:xfrm>
            <a:off x="8691340" y="4518524"/>
            <a:ext cx="2486025" cy="1581150"/>
          </a:xfrm>
          <a:prstGeom prst="rect">
            <a:avLst/>
          </a:prstGeom>
        </p:spPr>
      </p:pic>
    </p:spTree>
    <p:extLst>
      <p:ext uri="{BB962C8B-B14F-4D97-AF65-F5344CB8AC3E}">
        <p14:creationId xmlns:p14="http://schemas.microsoft.com/office/powerpoint/2010/main" val="147723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954A1-DCB9-4869-B2F4-8636B781014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Prison Officer</a:t>
            </a:r>
            <a:endParaRPr lang="en-GB" dirty="0"/>
          </a:p>
        </p:txBody>
      </p:sp>
      <p:sp>
        <p:nvSpPr>
          <p:cNvPr id="5" name="Rectangle 4">
            <a:extLst>
              <a:ext uri="{FF2B5EF4-FFF2-40B4-BE49-F238E27FC236}">
                <a16:creationId xmlns:a16="http://schemas.microsoft.com/office/drawing/2014/main" id="{4CC6D810-B6DD-4253-A007-70F3476F2A07}"/>
              </a:ext>
            </a:extLst>
          </p:cNvPr>
          <p:cNvSpPr/>
          <p:nvPr/>
        </p:nvSpPr>
        <p:spPr>
          <a:xfrm>
            <a:off x="838200" y="1339813"/>
            <a:ext cx="10515600" cy="5078313"/>
          </a:xfrm>
          <a:prstGeom prst="rect">
            <a:avLst/>
          </a:prstGeom>
        </p:spPr>
        <p:txBody>
          <a:bodyPr wrap="square">
            <a:spAutoFit/>
          </a:bodyPr>
          <a:lstStyle/>
          <a:p>
            <a:r>
              <a:rPr lang="en-GB" dirty="0">
                <a:latin typeface="Arial" panose="020B0604020202020204" pitchFamily="34" charset="0"/>
                <a:cs typeface="Arial" panose="020B0604020202020204" pitchFamily="34" charset="0"/>
              </a:rPr>
              <a:t>As a Prison Officer, you will be responsible for keeping offenders securely and safely in prisons, young offender institutions or remand centres. You'll supervise prisoners' work or leisure activities, carry out cell searches and patrol the buildings and grounds.</a:t>
            </a:r>
          </a:p>
          <a:p>
            <a:r>
              <a:rPr lang="en-GB" dirty="0">
                <a:latin typeface="Arial" panose="020B0604020202020204" pitchFamily="34" charset="0"/>
                <a:cs typeface="Arial" panose="020B0604020202020204" pitchFamily="34" charset="0"/>
              </a:rPr>
              <a:t>A vital part of your role is helping to restore or introduce prisoners to a normal way of life and achieving their eventual successful return to the community.</a:t>
            </a:r>
          </a:p>
          <a:p>
            <a:r>
              <a:rPr lang="en-GB" dirty="0">
                <a:latin typeface="Arial" panose="020B0604020202020204" pitchFamily="34" charset="0"/>
                <a:cs typeface="Arial" panose="020B0604020202020204" pitchFamily="34" charset="0"/>
              </a:rPr>
              <a:t>You will help to decide the type of prison to which prisoners should be sent.</a:t>
            </a:r>
          </a:p>
          <a:p>
            <a:r>
              <a:rPr lang="en-GB" dirty="0">
                <a:latin typeface="Arial" panose="020B0604020202020204" pitchFamily="34" charset="0"/>
                <a:cs typeface="Arial" panose="020B0604020202020204" pitchFamily="34" charset="0"/>
              </a:rPr>
              <a:t>Instructional Officers are fully trained Prison Officers and have security duties. You also teach your skill to prisoners. Examples include woodwork, engineering or printing.</a:t>
            </a:r>
          </a:p>
          <a:p>
            <a:r>
              <a:rPr lang="en-GB" dirty="0">
                <a:latin typeface="Arial" panose="020B0604020202020204" pitchFamily="34" charset="0"/>
                <a:cs typeface="Arial" panose="020B0604020202020204" pitchFamily="34" charset="0"/>
              </a:rPr>
              <a:t>To become a Prison Officer, you'll need to:</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be able to work in a place where strict rules must be followed</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treat prisoners with dignity and without discrimination</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be firm, and able to act with authority</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have good judgement and decision-making skills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be understanding, with good communication and listening skills</a:t>
            </a:r>
          </a:p>
          <a:p>
            <a:r>
              <a:rPr lang="en-GB" dirty="0">
                <a:latin typeface="Arial" panose="020B0604020202020204" pitchFamily="34" charset="0"/>
                <a:cs typeface="Arial" panose="020B0604020202020204" pitchFamily="34" charset="0"/>
              </a:rPr>
              <a:t>The minimum age for entry to the Prison Service is 18. All entrants have to take a fitness test and a medical examination.</a:t>
            </a:r>
          </a:p>
          <a:p>
            <a:r>
              <a:rPr lang="en-GB" dirty="0">
                <a:latin typeface="Arial" panose="020B0604020202020204" pitchFamily="34" charset="0"/>
                <a:cs typeface="Arial" panose="020B0604020202020204" pitchFamily="34" charset="0"/>
              </a:rPr>
              <a:t>Training takes place both on-the-job and at a Prison Service college, followed by a probationary year. New officers learn practical skills such as searching and self-defence.</a:t>
            </a:r>
            <a:endParaRPr lang="en-GB" b="0" i="0" dirty="0">
              <a:effectLst/>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10AD6310-1AA5-4ACA-9C3B-D166DF8552BC}"/>
              </a:ext>
            </a:extLst>
          </p:cNvPr>
          <p:cNvPicPr>
            <a:picLocks noGrp="1" noChangeAspect="1"/>
          </p:cNvPicPr>
          <p:nvPr>
            <p:ph idx="1"/>
          </p:nvPr>
        </p:nvPicPr>
        <p:blipFill>
          <a:blip r:embed="rId2"/>
          <a:stretch>
            <a:fillRect/>
          </a:stretch>
        </p:blipFill>
        <p:spPr>
          <a:xfrm>
            <a:off x="8238903" y="3429000"/>
            <a:ext cx="2476500" cy="1609725"/>
          </a:xfrm>
          <a:prstGeom prst="rect">
            <a:avLst/>
          </a:prstGeom>
        </p:spPr>
      </p:pic>
    </p:spTree>
    <p:extLst>
      <p:ext uri="{BB962C8B-B14F-4D97-AF65-F5344CB8AC3E}">
        <p14:creationId xmlns:p14="http://schemas.microsoft.com/office/powerpoint/2010/main" val="5720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F336-17AE-4A03-85A4-975DFCE96D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RAF Airman/Woman</a:t>
            </a:r>
          </a:p>
        </p:txBody>
      </p:sp>
      <p:sp>
        <p:nvSpPr>
          <p:cNvPr id="5" name="Rectangle 4">
            <a:extLst>
              <a:ext uri="{FF2B5EF4-FFF2-40B4-BE49-F238E27FC236}">
                <a16:creationId xmlns:a16="http://schemas.microsoft.com/office/drawing/2014/main" id="{D6313AD6-853F-427B-9AF2-2BC6765E4C67}"/>
              </a:ext>
            </a:extLst>
          </p:cNvPr>
          <p:cNvSpPr/>
          <p:nvPr/>
        </p:nvSpPr>
        <p:spPr>
          <a:xfrm>
            <a:off x="838200" y="1600636"/>
            <a:ext cx="10515600" cy="4801314"/>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RAF is responsible for security of the UK and its allies from the air. There are many trades open to you when you join the RAF. Most people have ground trades, but you might have flight duties.</a:t>
            </a:r>
          </a:p>
          <a:p>
            <a:r>
              <a:rPr lang="en-GB" dirty="0">
                <a:latin typeface="Arial" panose="020B0604020202020204" pitchFamily="34" charset="0"/>
                <a:cs typeface="Arial" panose="020B0604020202020204" pitchFamily="34" charset="0"/>
              </a:rPr>
              <a:t>Roles are available in the following areas: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Aircrew</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Weapon Systems Operators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Air Operative Support (e.g. refuelling)</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Communications and Intelligence</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Force Protection (Fire &amp; Police)</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Logistics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Medical and Medical Support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Personnel Support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Technical and Engineering</a:t>
            </a:r>
          </a:p>
          <a:p>
            <a:r>
              <a:rPr lang="en-GB" dirty="0">
                <a:latin typeface="Arial" panose="020B0604020202020204" pitchFamily="34" charset="0"/>
                <a:cs typeface="Arial" panose="020B0604020202020204" pitchFamily="34" charset="0"/>
              </a:rPr>
              <a:t>As an Airman/Woman, you must be ready to serve anywhere in the UK and abroad. You will sometimes have to work in difficult, dangerous (and sometimes life-threatening) conditions.</a:t>
            </a:r>
          </a:p>
          <a:p>
            <a:r>
              <a:rPr lang="en-GB" dirty="0">
                <a:latin typeface="Arial" panose="020B0604020202020204" pitchFamily="34" charset="0"/>
                <a:cs typeface="Arial" panose="020B0604020202020204" pitchFamily="34" charset="0"/>
              </a:rPr>
              <a:t>You will need to be good at teamwork, as you are only as strong as your team! You will also need to be fit and able to cope with RAF discipline.</a:t>
            </a:r>
          </a:p>
          <a:p>
            <a:r>
              <a:rPr lang="en-GB" dirty="0">
                <a:latin typeface="Arial" panose="020B0604020202020204" pitchFamily="34" charset="0"/>
                <a:cs typeface="Arial" panose="020B0604020202020204" pitchFamily="34" charset="0"/>
              </a:rPr>
              <a:t>You must pass selection tests, an interview and a medical to join, so it is best to be prepared!</a:t>
            </a:r>
          </a:p>
        </p:txBody>
      </p:sp>
      <p:pic>
        <p:nvPicPr>
          <p:cNvPr id="4" name="Content Placeholder 3">
            <a:extLst>
              <a:ext uri="{FF2B5EF4-FFF2-40B4-BE49-F238E27FC236}">
                <a16:creationId xmlns:a16="http://schemas.microsoft.com/office/drawing/2014/main" id="{DF17AD17-0B92-400B-84AD-29DAA255D388}"/>
              </a:ext>
            </a:extLst>
          </p:cNvPr>
          <p:cNvPicPr>
            <a:picLocks noGrp="1" noChangeAspect="1"/>
          </p:cNvPicPr>
          <p:nvPr>
            <p:ph idx="1"/>
          </p:nvPr>
        </p:nvPicPr>
        <p:blipFill>
          <a:blip r:embed="rId2"/>
          <a:stretch>
            <a:fillRect/>
          </a:stretch>
        </p:blipFill>
        <p:spPr>
          <a:xfrm>
            <a:off x="6258952" y="2360393"/>
            <a:ext cx="3565864" cy="2381728"/>
          </a:xfrm>
          <a:prstGeom prst="rect">
            <a:avLst/>
          </a:prstGeom>
        </p:spPr>
      </p:pic>
    </p:spTree>
    <p:extLst>
      <p:ext uri="{BB962C8B-B14F-4D97-AF65-F5344CB8AC3E}">
        <p14:creationId xmlns:p14="http://schemas.microsoft.com/office/powerpoint/2010/main" val="357796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3B24-A1D5-4C40-A17C-D7EC8D5362B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Royal Marines Commando</a:t>
            </a:r>
            <a:endParaRPr lang="en-GB" dirty="0"/>
          </a:p>
        </p:txBody>
      </p:sp>
      <p:sp>
        <p:nvSpPr>
          <p:cNvPr id="5" name="Rectangle 4">
            <a:extLst>
              <a:ext uri="{FF2B5EF4-FFF2-40B4-BE49-F238E27FC236}">
                <a16:creationId xmlns:a16="http://schemas.microsoft.com/office/drawing/2014/main" id="{7E2CC557-B1A3-473D-8163-AD3EADCDBA37}"/>
              </a:ext>
            </a:extLst>
          </p:cNvPr>
          <p:cNvSpPr/>
          <p:nvPr/>
        </p:nvSpPr>
        <p:spPr>
          <a:xfrm>
            <a:off x="838200" y="1322229"/>
            <a:ext cx="10411047" cy="5170646"/>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When you join the Royal Marine Commandos you join the Royal Navy’s elite amphibious (landing from the sea) force!</a:t>
            </a:r>
          </a:p>
          <a:p>
            <a:r>
              <a:rPr lang="en-GB" sz="2200" dirty="0">
                <a:latin typeface="Arial" panose="020B0604020202020204" pitchFamily="34" charset="0"/>
                <a:cs typeface="Arial" panose="020B0604020202020204" pitchFamily="34" charset="0"/>
              </a:rPr>
              <a:t>Royal Marines Commandos are a fighting force, and are part of the Royal Navy. You will work at sea, in the air and on land; anywhere from the Arctic to tropical jungles!</a:t>
            </a:r>
          </a:p>
          <a:p>
            <a:r>
              <a:rPr lang="en-GB" sz="2200" dirty="0">
                <a:latin typeface="Arial" panose="020B0604020202020204" pitchFamily="34" charset="0"/>
                <a:cs typeface="Arial" panose="020B0604020202020204" pitchFamily="34" charset="0"/>
              </a:rPr>
              <a:t>As a Marine, you will be trained to land and secure your position on every type of coastline.</a:t>
            </a:r>
          </a:p>
          <a:p>
            <a:r>
              <a:rPr lang="en-GB" sz="2200" dirty="0">
                <a:latin typeface="Arial" panose="020B0604020202020204" pitchFamily="34" charset="0"/>
                <a:cs typeface="Arial" panose="020B0604020202020204" pitchFamily="34" charset="0"/>
              </a:rPr>
              <a:t>Most likely, you will start as a General Duty Marine, before going on to train in one of the many specialist positions available. Once you've got your green beret, then you will have 27 specialist roles to choose from!</a:t>
            </a:r>
          </a:p>
          <a:p>
            <a:r>
              <a:rPr lang="en-GB" sz="2200" dirty="0">
                <a:latin typeface="Arial" panose="020B0604020202020204" pitchFamily="34" charset="0"/>
                <a:cs typeface="Arial" panose="020B0604020202020204" pitchFamily="34" charset="0"/>
              </a:rPr>
              <a:t>The Royal Marines are after, 'People with who push through when things get tough. Who never lose sight of the mission – no matter what they’re faced with. People who thrive on adrenaline and know the value of teamwork' (www.royalnavy.mod.uk/careers/role-finder/roles/royalmarinescommando)</a:t>
            </a:r>
          </a:p>
          <a:p>
            <a:r>
              <a:rPr lang="en-GB" sz="2200" dirty="0">
                <a:latin typeface="Arial" panose="020B0604020202020204" pitchFamily="34" charset="0"/>
                <a:cs typeface="Arial" panose="020B0604020202020204" pitchFamily="34" charset="0"/>
              </a:rPr>
              <a:t>Could this be you?</a:t>
            </a:r>
          </a:p>
        </p:txBody>
      </p:sp>
      <p:pic>
        <p:nvPicPr>
          <p:cNvPr id="4" name="Content Placeholder 3">
            <a:extLst>
              <a:ext uri="{FF2B5EF4-FFF2-40B4-BE49-F238E27FC236}">
                <a16:creationId xmlns:a16="http://schemas.microsoft.com/office/drawing/2014/main" id="{29328EC9-A3E8-4228-97E2-2BE556BF0949}"/>
              </a:ext>
            </a:extLst>
          </p:cNvPr>
          <p:cNvPicPr>
            <a:picLocks noGrp="1" noChangeAspect="1"/>
          </p:cNvPicPr>
          <p:nvPr>
            <p:ph idx="1"/>
          </p:nvPr>
        </p:nvPicPr>
        <p:blipFill>
          <a:blip r:embed="rId2"/>
          <a:stretch>
            <a:fillRect/>
          </a:stretch>
        </p:blipFill>
        <p:spPr>
          <a:xfrm>
            <a:off x="8516678" y="380324"/>
            <a:ext cx="1408593" cy="926706"/>
          </a:xfrm>
          <a:prstGeom prst="rect">
            <a:avLst/>
          </a:prstGeom>
        </p:spPr>
      </p:pic>
    </p:spTree>
    <p:extLst>
      <p:ext uri="{BB962C8B-B14F-4D97-AF65-F5344CB8AC3E}">
        <p14:creationId xmlns:p14="http://schemas.microsoft.com/office/powerpoint/2010/main" val="84369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1ED3-7A4B-4712-BC2F-A0BF99B901C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Royal Marines Officer</a:t>
            </a:r>
            <a:endParaRPr lang="en-GB" dirty="0"/>
          </a:p>
        </p:txBody>
      </p:sp>
      <p:sp>
        <p:nvSpPr>
          <p:cNvPr id="5" name="Rectangle 4">
            <a:extLst>
              <a:ext uri="{FF2B5EF4-FFF2-40B4-BE49-F238E27FC236}">
                <a16:creationId xmlns:a16="http://schemas.microsoft.com/office/drawing/2014/main" id="{7CD09E91-2E2F-48B1-91F7-54F38ACC3F73}"/>
              </a:ext>
            </a:extLst>
          </p:cNvPr>
          <p:cNvSpPr/>
          <p:nvPr/>
        </p:nvSpPr>
        <p:spPr>
          <a:xfrm>
            <a:off x="838200" y="1392976"/>
            <a:ext cx="10313581" cy="5016758"/>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Royal Marines are the fighting force of the Royal Navy. As a Marine you will be working at sea, in the air and on land; anywhere from the Arctic to tropical jungles.</a:t>
            </a:r>
          </a:p>
          <a:p>
            <a:r>
              <a:rPr lang="en-GB" sz="2000" dirty="0">
                <a:latin typeface="Arial" panose="020B0604020202020204" pitchFamily="34" charset="0"/>
                <a:cs typeface="Arial" panose="020B0604020202020204" pitchFamily="34" charset="0"/>
              </a:rPr>
              <a:t>You will be trained to land and secure your position on every type of coastline. This may involve doing things such as parachuting, skiing and mountaineering.</a:t>
            </a:r>
          </a:p>
          <a:p>
            <a:r>
              <a:rPr lang="en-GB" sz="2000" dirty="0">
                <a:latin typeface="Arial" panose="020B0604020202020204" pitchFamily="34" charset="0"/>
                <a:cs typeface="Arial" panose="020B0604020202020204" pitchFamily="34" charset="0"/>
              </a:rPr>
              <a:t>As an Officer, you are in charge of units of commandos. You will need to be a confident and inspiring leader.</a:t>
            </a:r>
          </a:p>
          <a:p>
            <a:r>
              <a:rPr lang="en-GB" sz="2000" dirty="0">
                <a:latin typeface="Arial" panose="020B0604020202020204" pitchFamily="34" charset="0"/>
                <a:cs typeface="Arial" panose="020B0604020202020204" pitchFamily="34" charset="0"/>
              </a:rPr>
              <a:t>But whatever your job and rank, first and foremost you’ll be a Royal Marines Commando. A member of one of the world’s most respected fighting forces, who has earned the right to wear the coveted green beret.</a:t>
            </a:r>
          </a:p>
          <a:p>
            <a:r>
              <a:rPr lang="en-GB" sz="2000" dirty="0">
                <a:latin typeface="Arial" panose="020B0604020202020204" pitchFamily="34" charset="0"/>
                <a:cs typeface="Arial" panose="020B0604020202020204" pitchFamily="34" charset="0"/>
              </a:rPr>
              <a:t>To work as an Officer, you must be ready to serve anywhere in the UK and abroad. You will sometimes have to work in difficult, dangerous (and sometimes life-threatening) conditions.</a:t>
            </a:r>
          </a:p>
          <a:p>
            <a:r>
              <a:rPr lang="en-GB" sz="2000" dirty="0">
                <a:latin typeface="Arial" panose="020B0604020202020204" pitchFamily="34" charset="0"/>
                <a:cs typeface="Arial" panose="020B0604020202020204" pitchFamily="34" charset="0"/>
              </a:rPr>
              <a:t>Physical fitness is essential. You also need to be responsible and have great leadership skills. </a:t>
            </a:r>
          </a:p>
          <a:p>
            <a:r>
              <a:rPr lang="en-GB" sz="2000" dirty="0">
                <a:latin typeface="Arial" panose="020B0604020202020204" pitchFamily="34" charset="0"/>
                <a:cs typeface="Arial" panose="020B0604020202020204" pitchFamily="34" charset="0"/>
              </a:rPr>
              <a:t>To enter this career, you usually need to have 2 A levels and 5 GCSEs, including English and maths.</a:t>
            </a:r>
          </a:p>
        </p:txBody>
      </p:sp>
      <p:pic>
        <p:nvPicPr>
          <p:cNvPr id="4" name="Content Placeholder 3">
            <a:extLst>
              <a:ext uri="{FF2B5EF4-FFF2-40B4-BE49-F238E27FC236}">
                <a16:creationId xmlns:a16="http://schemas.microsoft.com/office/drawing/2014/main" id="{42A7BE89-8E8D-4D41-BC2C-2EF85736A3A1}"/>
              </a:ext>
            </a:extLst>
          </p:cNvPr>
          <p:cNvPicPr>
            <a:picLocks noGrp="1" noChangeAspect="1"/>
          </p:cNvPicPr>
          <p:nvPr>
            <p:ph idx="1"/>
          </p:nvPr>
        </p:nvPicPr>
        <p:blipFill>
          <a:blip r:embed="rId2"/>
          <a:stretch>
            <a:fillRect/>
          </a:stretch>
        </p:blipFill>
        <p:spPr>
          <a:xfrm>
            <a:off x="7985051" y="222085"/>
            <a:ext cx="1776524" cy="1170891"/>
          </a:xfrm>
          <a:prstGeom prst="rect">
            <a:avLst/>
          </a:prstGeom>
        </p:spPr>
      </p:pic>
    </p:spTree>
    <p:extLst>
      <p:ext uri="{BB962C8B-B14F-4D97-AF65-F5344CB8AC3E}">
        <p14:creationId xmlns:p14="http://schemas.microsoft.com/office/powerpoint/2010/main" val="231622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2588-D858-4693-9BA3-EDE5A672437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Royal Navy Officer</a:t>
            </a:r>
            <a:endParaRPr lang="en-GB" dirty="0"/>
          </a:p>
        </p:txBody>
      </p:sp>
      <p:sp>
        <p:nvSpPr>
          <p:cNvPr id="5" name="Rectangle 4">
            <a:extLst>
              <a:ext uri="{FF2B5EF4-FFF2-40B4-BE49-F238E27FC236}">
                <a16:creationId xmlns:a16="http://schemas.microsoft.com/office/drawing/2014/main" id="{607B04B8-405D-4ABE-B767-8E132952D43D}"/>
              </a:ext>
            </a:extLst>
          </p:cNvPr>
          <p:cNvSpPr/>
          <p:nvPr/>
        </p:nvSpPr>
        <p:spPr>
          <a:xfrm>
            <a:off x="838200" y="1585247"/>
            <a:ext cx="10515600" cy="4832092"/>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As an Officer in the Royal Navy you will manage a team of men and women, possibly in very demanding situations.</a:t>
            </a:r>
          </a:p>
          <a:p>
            <a:r>
              <a:rPr lang="en-GB" sz="2200" dirty="0">
                <a:latin typeface="Arial" panose="020B0604020202020204" pitchFamily="34" charset="0"/>
                <a:cs typeface="Arial" panose="020B0604020202020204" pitchFamily="34" charset="0"/>
              </a:rPr>
              <a:t>There are many areas of the Navy that you might work in, including:</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engineering</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air traffic</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logistics</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medical</a:t>
            </a:r>
          </a:p>
          <a:p>
            <a:pPr lvl="1">
              <a:buFont typeface="Arial" panose="020B0604020202020204" pitchFamily="34" charset="0"/>
              <a:buChar char="•"/>
            </a:pPr>
            <a:r>
              <a:rPr lang="en-GB" sz="2200" dirty="0">
                <a:latin typeface="Arial" panose="020B0604020202020204" pitchFamily="34" charset="0"/>
                <a:cs typeface="Arial" panose="020B0604020202020204" pitchFamily="34" charset="0"/>
              </a:rPr>
              <a:t>environmental health </a:t>
            </a:r>
          </a:p>
          <a:p>
            <a:r>
              <a:rPr lang="en-GB" sz="2200" dirty="0">
                <a:latin typeface="Arial" panose="020B0604020202020204" pitchFamily="34" charset="0"/>
                <a:cs typeface="Arial" panose="020B0604020202020204" pitchFamily="34" charset="0"/>
              </a:rPr>
              <a:t>Whichever area you are working in, you will work as a trained Specialist. You will give guidance and support to the men and women in your command.</a:t>
            </a:r>
          </a:p>
          <a:p>
            <a:r>
              <a:rPr lang="en-GB" sz="2200" dirty="0">
                <a:latin typeface="Arial" panose="020B0604020202020204" pitchFamily="34" charset="0"/>
                <a:cs typeface="Arial" panose="020B0604020202020204" pitchFamily="34" charset="0"/>
              </a:rPr>
              <a:t>Sometimes you might have to work in difficult, dangerous (and sometimes life-threatening) conditions, and this could mean living and serving anywhere in the UK and overseas.</a:t>
            </a:r>
          </a:p>
          <a:p>
            <a:r>
              <a:rPr lang="en-GB" sz="2200" dirty="0">
                <a:latin typeface="Arial" panose="020B0604020202020204" pitchFamily="34" charset="0"/>
                <a:cs typeface="Arial" panose="020B0604020202020204" pitchFamily="34" charset="0"/>
              </a:rPr>
              <a:t>You will have to pass a number of physical and mental tests.</a:t>
            </a:r>
          </a:p>
        </p:txBody>
      </p:sp>
      <p:pic>
        <p:nvPicPr>
          <p:cNvPr id="4" name="Content Placeholder 3">
            <a:extLst>
              <a:ext uri="{FF2B5EF4-FFF2-40B4-BE49-F238E27FC236}">
                <a16:creationId xmlns:a16="http://schemas.microsoft.com/office/drawing/2014/main" id="{42AD5E3E-3A08-4A5D-9E74-909173DC53C9}"/>
              </a:ext>
            </a:extLst>
          </p:cNvPr>
          <p:cNvPicPr>
            <a:picLocks noGrp="1" noChangeAspect="1"/>
          </p:cNvPicPr>
          <p:nvPr>
            <p:ph idx="1"/>
          </p:nvPr>
        </p:nvPicPr>
        <p:blipFill>
          <a:blip r:embed="rId2"/>
          <a:stretch>
            <a:fillRect/>
          </a:stretch>
        </p:blipFill>
        <p:spPr>
          <a:xfrm>
            <a:off x="5903064" y="2605087"/>
            <a:ext cx="2533650" cy="1647825"/>
          </a:xfrm>
          <a:prstGeom prst="rect">
            <a:avLst/>
          </a:prstGeom>
        </p:spPr>
      </p:pic>
    </p:spTree>
    <p:extLst>
      <p:ext uri="{BB962C8B-B14F-4D97-AF65-F5344CB8AC3E}">
        <p14:creationId xmlns:p14="http://schemas.microsoft.com/office/powerpoint/2010/main" val="176223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963" y="567919"/>
            <a:ext cx="9663113" cy="856553"/>
          </a:xfrm>
        </p:spPr>
        <p:txBody>
          <a:bodyPr>
            <a:normAutofit fontScale="90000"/>
          </a:bodyPr>
          <a:lstStyle/>
          <a:p>
            <a:r>
              <a:rPr lang="en-GB" dirty="0">
                <a:latin typeface="Arial" panose="020B0604020202020204" pitchFamily="34" charset="0"/>
                <a:cs typeface="Arial" panose="020B0604020202020204" pitchFamily="34" charset="0"/>
              </a:rPr>
              <a:t>Careers with Public Services</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946345" y="1389309"/>
            <a:ext cx="10929937" cy="5047536"/>
          </a:xfrm>
          <a:prstGeom prst="rect">
            <a:avLst/>
          </a:prstGeom>
        </p:spPr>
        <p:txBody>
          <a:bodyPr wrap="square">
            <a:spAutoFit/>
          </a:bodyPr>
          <a:lstStyle/>
          <a:p>
            <a:r>
              <a:rPr lang="en-GB" dirty="0"/>
              <a:t> </a:t>
            </a:r>
            <a:endParaRPr lang="en-US" dirty="0"/>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Ambulance Care Assistant</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Armed Forces Pilot</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Army Serviceman/woman</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Emergency Care Assistant</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Firefighter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Merchant Navy Deck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Merchant Navy Electro-Technical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Merchant Navy Engineer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Merchant Navy Rating</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Paramedic</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Police Community Support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Police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Prison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RAF Airman/Woman</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Royal Marines Commando</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Royal Marines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Royal Navy Officer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Royal Navy Rating</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Security Officer </a:t>
            </a:r>
            <a:endParaRPr lang="en-US"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618678D-415E-4E53-96BD-9D69BC4AADF4}"/>
              </a:ext>
            </a:extLst>
          </p:cNvPr>
          <p:cNvPicPr>
            <a:picLocks noChangeAspect="1"/>
          </p:cNvPicPr>
          <p:nvPr/>
        </p:nvPicPr>
        <p:blipFill>
          <a:blip r:embed="rId2"/>
          <a:stretch>
            <a:fillRect/>
          </a:stretch>
        </p:blipFill>
        <p:spPr>
          <a:xfrm>
            <a:off x="6411314" y="2055729"/>
            <a:ext cx="3468956" cy="3366928"/>
          </a:xfrm>
          <a:prstGeom prst="rect">
            <a:avLst/>
          </a:prstGeom>
        </p:spPr>
      </p:pic>
    </p:spTree>
    <p:extLst>
      <p:ext uri="{BB962C8B-B14F-4D97-AF65-F5344CB8AC3E}">
        <p14:creationId xmlns:p14="http://schemas.microsoft.com/office/powerpoint/2010/main" val="325036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C987-5AB3-436E-8042-FA3F21C1BE5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Royal Navy Rating</a:t>
            </a:r>
            <a:endParaRPr lang="en-GB" dirty="0"/>
          </a:p>
        </p:txBody>
      </p:sp>
      <p:sp>
        <p:nvSpPr>
          <p:cNvPr id="5" name="Rectangle 4">
            <a:extLst>
              <a:ext uri="{FF2B5EF4-FFF2-40B4-BE49-F238E27FC236}">
                <a16:creationId xmlns:a16="http://schemas.microsoft.com/office/drawing/2014/main" id="{DFCA7F8A-67C9-4AF6-B7C4-5463E069F40A}"/>
              </a:ext>
            </a:extLst>
          </p:cNvPr>
          <p:cNvSpPr/>
          <p:nvPr/>
        </p:nvSpPr>
        <p:spPr>
          <a:xfrm>
            <a:off x="838200" y="1305342"/>
            <a:ext cx="10515600" cy="489364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Ratings are the servicemen and women of the Navy. You'll work in different trades on ships and submarines, and onshore. Jobs include Engineer, Chef, Accountant, Medical Assistant and Communications Expert.</a:t>
            </a:r>
          </a:p>
          <a:p>
            <a:r>
              <a:rPr lang="en-GB" sz="2400" dirty="0">
                <a:latin typeface="Arial" panose="020B0604020202020204" pitchFamily="34" charset="0"/>
                <a:cs typeface="Arial" panose="020B0604020202020204" pitchFamily="34" charset="0"/>
              </a:rPr>
              <a:t>Sometimes living conditions on ships and submarines can be cramped, and so you will need to be able to get on with people and your job in this situation.</a:t>
            </a:r>
          </a:p>
          <a:p>
            <a:r>
              <a:rPr lang="en-GB" sz="2400" dirty="0">
                <a:latin typeface="Arial" panose="020B0604020202020204" pitchFamily="34" charset="0"/>
                <a:cs typeface="Arial" panose="020B0604020202020204" pitchFamily="34" charset="0"/>
              </a:rPr>
              <a:t>You may also have to work in difficult, dangerous (and sometimes life-threatening) conditions.</a:t>
            </a:r>
          </a:p>
          <a:p>
            <a:r>
              <a:rPr lang="en-GB" sz="2400" dirty="0">
                <a:latin typeface="Arial" panose="020B0604020202020204" pitchFamily="34" charset="0"/>
                <a:cs typeface="Arial" panose="020B0604020202020204" pitchFamily="34" charset="0"/>
              </a:rPr>
              <a:t>As a Royal Navy Rating, you need to be prepared to live and serve anywhere in the UK and overseas.</a:t>
            </a:r>
          </a:p>
          <a:p>
            <a:r>
              <a:rPr lang="en-GB" sz="2400" dirty="0">
                <a:latin typeface="Arial" panose="020B0604020202020204" pitchFamily="34" charset="0"/>
                <a:cs typeface="Arial" panose="020B0604020202020204" pitchFamily="34" charset="0"/>
              </a:rPr>
              <a:t>You will need to be good at teamwork. You will also need to be fit and ready to accept Navy discipline.</a:t>
            </a:r>
          </a:p>
          <a:p>
            <a:r>
              <a:rPr lang="en-GB" sz="2400" dirty="0">
                <a:latin typeface="Arial" panose="020B0604020202020204" pitchFamily="34" charset="0"/>
                <a:cs typeface="Arial" panose="020B0604020202020204" pitchFamily="34" charset="0"/>
              </a:rPr>
              <a:t>You must pass a selection test, an interview and a medical to join.</a:t>
            </a:r>
          </a:p>
        </p:txBody>
      </p:sp>
      <p:pic>
        <p:nvPicPr>
          <p:cNvPr id="4" name="Content Placeholder 3">
            <a:extLst>
              <a:ext uri="{FF2B5EF4-FFF2-40B4-BE49-F238E27FC236}">
                <a16:creationId xmlns:a16="http://schemas.microsoft.com/office/drawing/2014/main" id="{FC55F4F9-5C6C-478E-931E-394B7D32B17F}"/>
              </a:ext>
            </a:extLst>
          </p:cNvPr>
          <p:cNvPicPr>
            <a:picLocks noGrp="1" noChangeAspect="1"/>
          </p:cNvPicPr>
          <p:nvPr>
            <p:ph idx="1"/>
          </p:nvPr>
        </p:nvPicPr>
        <p:blipFill>
          <a:blip r:embed="rId2"/>
          <a:stretch>
            <a:fillRect/>
          </a:stretch>
        </p:blipFill>
        <p:spPr>
          <a:xfrm>
            <a:off x="7634177" y="313769"/>
            <a:ext cx="1510155" cy="991573"/>
          </a:xfrm>
          <a:prstGeom prst="rect">
            <a:avLst/>
          </a:prstGeom>
        </p:spPr>
      </p:pic>
    </p:spTree>
    <p:extLst>
      <p:ext uri="{BB962C8B-B14F-4D97-AF65-F5344CB8AC3E}">
        <p14:creationId xmlns:p14="http://schemas.microsoft.com/office/powerpoint/2010/main" val="406045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434F-72EE-43E8-9ABB-3A382C36278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Security Officer</a:t>
            </a:r>
            <a:endParaRPr lang="en-GB" dirty="0"/>
          </a:p>
        </p:txBody>
      </p:sp>
      <p:sp>
        <p:nvSpPr>
          <p:cNvPr id="5" name="Rectangle 4">
            <a:extLst>
              <a:ext uri="{FF2B5EF4-FFF2-40B4-BE49-F238E27FC236}">
                <a16:creationId xmlns:a16="http://schemas.microsoft.com/office/drawing/2014/main" id="{284FA4B5-870C-4D7B-97D1-05B5D5A6FA7E}"/>
              </a:ext>
            </a:extLst>
          </p:cNvPr>
          <p:cNvSpPr/>
          <p:nvPr/>
        </p:nvSpPr>
        <p:spPr>
          <a:xfrm>
            <a:off x="838200" y="1600636"/>
            <a:ext cx="10432312" cy="5078313"/>
          </a:xfrm>
          <a:prstGeom prst="rect">
            <a:avLst/>
          </a:prstGeom>
        </p:spPr>
        <p:txBody>
          <a:bodyPr wrap="square">
            <a:spAutoFit/>
          </a:bodyPr>
          <a:lstStyle/>
          <a:p>
            <a:r>
              <a:rPr lang="en-GB" dirty="0">
                <a:latin typeface="Arial" panose="020B0604020202020204" pitchFamily="34" charset="0"/>
                <a:cs typeface="Arial" panose="020B0604020202020204" pitchFamily="34" charset="0"/>
              </a:rPr>
              <a:t>As a Security Officer, you are responsible for protecting property, cash and valuable products. You could be based at one place, such as a factory, shopping centre or office block. You might, for example: </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check cars in and out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patrol the site</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check that windows and doors are locked at night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prevent people from stealing goods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use closed-circuit television</a:t>
            </a:r>
          </a:p>
          <a:p>
            <a:r>
              <a:rPr lang="en-GB" dirty="0">
                <a:latin typeface="Arial" panose="020B0604020202020204" pitchFamily="34" charset="0"/>
                <a:cs typeface="Arial" panose="020B0604020202020204" pitchFamily="34" charset="0"/>
              </a:rPr>
              <a:t>Some Security Officers however, drive round to several sites. Others patrol with dogs.</a:t>
            </a:r>
          </a:p>
          <a:p>
            <a:r>
              <a:rPr lang="en-GB" dirty="0">
                <a:latin typeface="Arial" panose="020B0604020202020204" pitchFamily="34" charset="0"/>
                <a:cs typeface="Arial" panose="020B0604020202020204" pitchFamily="34" charset="0"/>
              </a:rPr>
              <a:t>Security Van Drivers make sure that money and valuable items are collected and taken safely from one place to another.</a:t>
            </a:r>
          </a:p>
          <a:p>
            <a:r>
              <a:rPr lang="en-GB" dirty="0">
                <a:latin typeface="Arial" panose="020B0604020202020204" pitchFamily="34" charset="0"/>
                <a:cs typeface="Arial" panose="020B0604020202020204" pitchFamily="34" charset="0"/>
              </a:rPr>
              <a:t>To become a Security Officer, you'll need: </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be honest, responsible and alert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common sense and a practical approach</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good communication skills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to be fit and active</a:t>
            </a:r>
          </a:p>
          <a:p>
            <a:r>
              <a:rPr lang="en-GB" dirty="0">
                <a:latin typeface="Arial" panose="020B0604020202020204" pitchFamily="34" charset="0"/>
                <a:cs typeface="Arial" panose="020B0604020202020204" pitchFamily="34" charset="0"/>
              </a:rPr>
              <a:t>Contracted Security Officers must be at least 18 years of age to hold a Security Industry Authority (SIA) licence. Training is on- and off-the-job. You might be able to work towards a qualification.</a:t>
            </a:r>
          </a:p>
        </p:txBody>
      </p:sp>
      <p:pic>
        <p:nvPicPr>
          <p:cNvPr id="4" name="Content Placeholder 3">
            <a:extLst>
              <a:ext uri="{FF2B5EF4-FFF2-40B4-BE49-F238E27FC236}">
                <a16:creationId xmlns:a16="http://schemas.microsoft.com/office/drawing/2014/main" id="{52F23BAF-3F21-49A9-894C-2503184C2EA9}"/>
              </a:ext>
            </a:extLst>
          </p:cNvPr>
          <p:cNvPicPr>
            <a:picLocks noGrp="1" noChangeAspect="1"/>
          </p:cNvPicPr>
          <p:nvPr>
            <p:ph idx="1"/>
          </p:nvPr>
        </p:nvPicPr>
        <p:blipFill>
          <a:blip r:embed="rId2"/>
          <a:stretch>
            <a:fillRect/>
          </a:stretch>
        </p:blipFill>
        <p:spPr>
          <a:xfrm>
            <a:off x="7659982" y="2199186"/>
            <a:ext cx="2486025" cy="1647825"/>
          </a:xfrm>
          <a:prstGeom prst="rect">
            <a:avLst/>
          </a:prstGeom>
        </p:spPr>
      </p:pic>
    </p:spTree>
    <p:extLst>
      <p:ext uri="{BB962C8B-B14F-4D97-AF65-F5344CB8AC3E}">
        <p14:creationId xmlns:p14="http://schemas.microsoft.com/office/powerpoint/2010/main" val="5608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8E36-0F8A-4F4C-8794-ECCA16EB33B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Ambulance Care Assistant</a:t>
            </a:r>
            <a:endParaRPr lang="en-GB" dirty="0"/>
          </a:p>
        </p:txBody>
      </p:sp>
      <p:sp>
        <p:nvSpPr>
          <p:cNvPr id="5" name="Rectangle 4">
            <a:extLst>
              <a:ext uri="{FF2B5EF4-FFF2-40B4-BE49-F238E27FC236}">
                <a16:creationId xmlns:a16="http://schemas.microsoft.com/office/drawing/2014/main" id="{88184DD6-DCF5-4B45-857F-55B5077B6D43}"/>
              </a:ext>
            </a:extLst>
          </p:cNvPr>
          <p:cNvSpPr/>
          <p:nvPr/>
        </p:nvSpPr>
        <p:spPr>
          <a:xfrm>
            <a:off x="838199" y="1469831"/>
            <a:ext cx="10515599" cy="5062924"/>
          </a:xfrm>
          <a:prstGeom prst="rect">
            <a:avLst/>
          </a:prstGeom>
        </p:spPr>
        <p:txBody>
          <a:bodyPr wrap="square">
            <a:spAutoFit/>
          </a:bodyPr>
          <a:lstStyle/>
          <a:p>
            <a:r>
              <a:rPr lang="en-GB" sz="1900" dirty="0">
                <a:latin typeface="Arial" panose="020B0604020202020204" pitchFamily="34" charset="0"/>
                <a:cs typeface="Arial" panose="020B0604020202020204" pitchFamily="34" charset="0"/>
              </a:rPr>
              <a:t>As an Ambulance Care Assistant, you will take patients to and from hospitals, day centres, treatment centres and clinics. You deal with non-emergency work. Many patients are older people or disabled people.</a:t>
            </a:r>
          </a:p>
          <a:p>
            <a:r>
              <a:rPr lang="en-GB" sz="1900" dirty="0">
                <a:latin typeface="Arial" panose="020B0604020202020204" pitchFamily="34" charset="0"/>
                <a:cs typeface="Arial" panose="020B0604020202020204" pitchFamily="34" charset="0"/>
              </a:rPr>
              <a:t>You drive the ambulance service vehicle, help the patients get in and out, and make them comfortable and secure.</a:t>
            </a:r>
          </a:p>
          <a:p>
            <a:r>
              <a:rPr lang="en-GB" sz="1900" dirty="0">
                <a:latin typeface="Arial" panose="020B0604020202020204" pitchFamily="34" charset="0"/>
                <a:cs typeface="Arial" panose="020B0604020202020204" pitchFamily="34" charset="0"/>
              </a:rPr>
              <a:t>You need to lift some patients from wheelchairs, so you must be very careful and skilful in doing this.</a:t>
            </a:r>
          </a:p>
          <a:p>
            <a:r>
              <a:rPr lang="en-GB" sz="1900" dirty="0">
                <a:latin typeface="Arial" panose="020B0604020202020204" pitchFamily="34" charset="0"/>
                <a:cs typeface="Arial" panose="020B0604020202020204" pitchFamily="34" charset="0"/>
              </a:rPr>
              <a:t>Ambulance Care Assistants have first aid and basic life-support skills, in case an emergency happens.</a:t>
            </a:r>
          </a:p>
          <a:p>
            <a:r>
              <a:rPr lang="en-GB" sz="1900" dirty="0">
                <a:latin typeface="Arial" panose="020B0604020202020204" pitchFamily="34" charset="0"/>
                <a:cs typeface="Arial" panose="020B0604020202020204" pitchFamily="34" charset="0"/>
              </a:rPr>
              <a:t>You have to check and clean the ambulance, and make sure all the right equipment is kept on-board.</a:t>
            </a:r>
          </a:p>
          <a:p>
            <a:r>
              <a:rPr lang="en-GB" sz="1900" dirty="0">
                <a:latin typeface="Arial" panose="020B0604020202020204" pitchFamily="34" charset="0"/>
                <a:cs typeface="Arial" panose="020B0604020202020204" pitchFamily="34" charset="0"/>
              </a:rPr>
              <a:t>To become an Ambulance Care Assistant, you'll need:</a:t>
            </a:r>
          </a:p>
          <a:p>
            <a:pPr lvl="1">
              <a:buFont typeface="Arial" panose="020B0604020202020204" pitchFamily="34" charset="0"/>
              <a:buChar char="•"/>
            </a:pPr>
            <a:r>
              <a:rPr lang="en-GB" sz="1900" dirty="0">
                <a:latin typeface="Arial" panose="020B0604020202020204" pitchFamily="34" charset="0"/>
                <a:cs typeface="Arial" panose="020B0604020202020204" pitchFamily="34" charset="0"/>
              </a:rPr>
              <a:t>to be friendly and caring</a:t>
            </a:r>
          </a:p>
          <a:p>
            <a:pPr lvl="1">
              <a:buFont typeface="Arial" panose="020B0604020202020204" pitchFamily="34" charset="0"/>
              <a:buChar char="•"/>
            </a:pPr>
            <a:r>
              <a:rPr lang="en-GB" sz="1900" dirty="0">
                <a:latin typeface="Arial" panose="020B0604020202020204" pitchFamily="34" charset="0"/>
                <a:cs typeface="Arial" panose="020B0604020202020204" pitchFamily="34" charset="0"/>
              </a:rPr>
              <a:t>a strong sense of responsibility</a:t>
            </a:r>
          </a:p>
          <a:p>
            <a:pPr lvl="1">
              <a:buFont typeface="Arial" panose="020B0604020202020204" pitchFamily="34" charset="0"/>
              <a:buChar char="•"/>
            </a:pPr>
            <a:r>
              <a:rPr lang="en-GB" sz="1900" dirty="0">
                <a:latin typeface="Arial" panose="020B0604020202020204" pitchFamily="34" charset="0"/>
                <a:cs typeface="Arial" panose="020B0604020202020204" pitchFamily="34" charset="0"/>
              </a:rPr>
              <a:t>the ability to get on with people from all backgrounds</a:t>
            </a:r>
          </a:p>
          <a:p>
            <a:r>
              <a:rPr lang="en-GB" sz="1900" dirty="0">
                <a:latin typeface="Arial" panose="020B0604020202020204" pitchFamily="34" charset="0"/>
                <a:cs typeface="Arial" panose="020B0604020202020204" pitchFamily="34" charset="0"/>
              </a:rPr>
              <a:t>You must have a full manual driving licence.</a:t>
            </a:r>
          </a:p>
          <a:p>
            <a:r>
              <a:rPr lang="en-GB" sz="1900" dirty="0">
                <a:latin typeface="Arial" panose="020B0604020202020204" pitchFamily="34" charset="0"/>
                <a:cs typeface="Arial" panose="020B0604020202020204" pitchFamily="34" charset="0"/>
              </a:rPr>
              <a:t>Some ambulance services ask for a few GCSEs, or equivalent qualifications.</a:t>
            </a:r>
            <a:endParaRPr lang="en-GB" sz="1900" b="0" i="0" dirty="0">
              <a:effectLst/>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738EEEA2-EC31-48FB-9830-277E50F38E7B}"/>
              </a:ext>
            </a:extLst>
          </p:cNvPr>
          <p:cNvPicPr>
            <a:picLocks noGrp="1" noChangeAspect="1"/>
          </p:cNvPicPr>
          <p:nvPr>
            <p:ph idx="1"/>
          </p:nvPr>
        </p:nvPicPr>
        <p:blipFill>
          <a:blip r:embed="rId2"/>
          <a:stretch>
            <a:fillRect/>
          </a:stretch>
        </p:blipFill>
        <p:spPr>
          <a:xfrm>
            <a:off x="8608495" y="4463920"/>
            <a:ext cx="2524125" cy="1647825"/>
          </a:xfrm>
          <a:prstGeom prst="rect">
            <a:avLst/>
          </a:prstGeom>
        </p:spPr>
      </p:pic>
    </p:spTree>
    <p:extLst>
      <p:ext uri="{BB962C8B-B14F-4D97-AF65-F5344CB8AC3E}">
        <p14:creationId xmlns:p14="http://schemas.microsoft.com/office/powerpoint/2010/main" val="148396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16B3-11BB-4A70-8E37-5A313AC7118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Armed Forces Pilot</a:t>
            </a:r>
            <a:endParaRPr lang="en-GB" dirty="0"/>
          </a:p>
        </p:txBody>
      </p:sp>
      <p:sp>
        <p:nvSpPr>
          <p:cNvPr id="5" name="Rectangle 4">
            <a:extLst>
              <a:ext uri="{FF2B5EF4-FFF2-40B4-BE49-F238E27FC236}">
                <a16:creationId xmlns:a16="http://schemas.microsoft.com/office/drawing/2014/main" id="{DE675A5B-72A5-4187-A4F6-20C912F00C46}"/>
              </a:ext>
            </a:extLst>
          </p:cNvPr>
          <p:cNvSpPr/>
          <p:nvPr/>
        </p:nvSpPr>
        <p:spPr>
          <a:xfrm>
            <a:off x="838200" y="1690688"/>
            <a:ext cx="10389781" cy="4093428"/>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As an Armed Forces Pilot, you will fly aircraft or helicopters with the Army, Royal Navy or RAF. Because you are an officer, you will be responsible for managing the servicemen and women who serve under you.</a:t>
            </a:r>
          </a:p>
          <a:p>
            <a:r>
              <a:rPr lang="en-GB" sz="2000" dirty="0">
                <a:latin typeface="Arial" panose="020B0604020202020204" pitchFamily="34" charset="0"/>
                <a:cs typeface="Arial" panose="020B0604020202020204" pitchFamily="34" charset="0"/>
              </a:rPr>
              <a:t>You will get involved with different activities, including air defence, search and rescue, reconnaissance and strike roles.</a:t>
            </a:r>
          </a:p>
          <a:p>
            <a:r>
              <a:rPr lang="en-GB" sz="2000" dirty="0">
                <a:latin typeface="Arial" panose="020B0604020202020204" pitchFamily="34" charset="0"/>
                <a:cs typeface="Arial" panose="020B0604020202020204" pitchFamily="34" charset="0"/>
              </a:rPr>
              <a:t>You will spend time perfecting your flying skills, making sure you are always ready for an emergency situation.</a:t>
            </a:r>
          </a:p>
          <a:p>
            <a:r>
              <a:rPr lang="en-GB" sz="2000" dirty="0">
                <a:latin typeface="Arial" panose="020B0604020202020204" pitchFamily="34" charset="0"/>
                <a:cs typeface="Arial" panose="020B0604020202020204" pitchFamily="34" charset="0"/>
              </a:rPr>
              <a:t>As a pilot, you must be ready to serve anywhere in the UK and abroad. You will sometimes have to work in difficult, dangerous (and sometimes life-threatening) conditions.</a:t>
            </a:r>
          </a:p>
          <a:p>
            <a:r>
              <a:rPr lang="en-GB" sz="2000" dirty="0">
                <a:latin typeface="Arial" panose="020B0604020202020204" pitchFamily="34" charset="0"/>
                <a:cs typeface="Arial" panose="020B0604020202020204" pitchFamily="34" charset="0"/>
              </a:rPr>
              <a:t>You will need to be responsible and have good leadership skills.</a:t>
            </a:r>
          </a:p>
          <a:p>
            <a:r>
              <a:rPr lang="en-GB" sz="2000" dirty="0">
                <a:latin typeface="Arial" panose="020B0604020202020204" pitchFamily="34" charset="0"/>
                <a:cs typeface="Arial" panose="020B0604020202020204" pitchFamily="34" charset="0"/>
              </a:rPr>
              <a:t>To get into this job, you usually need to have 2 A levels (or equivalent) and 5 GCSEs.</a:t>
            </a:r>
          </a:p>
          <a:p>
            <a:r>
              <a:rPr lang="en-GB" sz="2000" dirty="0">
                <a:latin typeface="Arial" panose="020B0604020202020204" pitchFamily="34" charset="0"/>
                <a:cs typeface="Arial" panose="020B0604020202020204" pitchFamily="34" charset="0"/>
              </a:rPr>
              <a:t>You also have to pass physical and mental ability tests. Each of the forces has its own officer training course.</a:t>
            </a:r>
          </a:p>
        </p:txBody>
      </p:sp>
      <p:pic>
        <p:nvPicPr>
          <p:cNvPr id="4" name="Content Placeholder 3">
            <a:extLst>
              <a:ext uri="{FF2B5EF4-FFF2-40B4-BE49-F238E27FC236}">
                <a16:creationId xmlns:a16="http://schemas.microsoft.com/office/drawing/2014/main" id="{301B0907-71A6-4A81-ACC0-756C757B2765}"/>
              </a:ext>
            </a:extLst>
          </p:cNvPr>
          <p:cNvPicPr>
            <a:picLocks noGrp="1" noChangeAspect="1"/>
          </p:cNvPicPr>
          <p:nvPr>
            <p:ph idx="1"/>
          </p:nvPr>
        </p:nvPicPr>
        <p:blipFill>
          <a:blip r:embed="rId2"/>
          <a:stretch>
            <a:fillRect/>
          </a:stretch>
        </p:blipFill>
        <p:spPr>
          <a:xfrm>
            <a:off x="7400260" y="314255"/>
            <a:ext cx="2084313" cy="1376433"/>
          </a:xfrm>
          <a:prstGeom prst="rect">
            <a:avLst/>
          </a:prstGeom>
        </p:spPr>
      </p:pic>
    </p:spTree>
    <p:extLst>
      <p:ext uri="{BB962C8B-B14F-4D97-AF65-F5344CB8AC3E}">
        <p14:creationId xmlns:p14="http://schemas.microsoft.com/office/powerpoint/2010/main" val="383394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3D06-8FDC-4EC9-B884-93CFB2E044E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Army Serviceman/woman</a:t>
            </a:r>
          </a:p>
        </p:txBody>
      </p:sp>
      <p:sp>
        <p:nvSpPr>
          <p:cNvPr id="5" name="Rectangle 4">
            <a:extLst>
              <a:ext uri="{FF2B5EF4-FFF2-40B4-BE49-F238E27FC236}">
                <a16:creationId xmlns:a16="http://schemas.microsoft.com/office/drawing/2014/main" id="{163D95FD-89D4-4449-A2EE-A17F618BB321}"/>
              </a:ext>
            </a:extLst>
          </p:cNvPr>
          <p:cNvSpPr/>
          <p:nvPr/>
        </p:nvSpPr>
        <p:spPr>
          <a:xfrm>
            <a:off x="838200" y="1739136"/>
            <a:ext cx="10347251" cy="4524315"/>
          </a:xfrm>
          <a:prstGeom prst="rect">
            <a:avLst/>
          </a:prstGeom>
        </p:spPr>
        <p:txBody>
          <a:bodyPr wrap="square">
            <a:spAutoFit/>
          </a:bodyPr>
          <a:lstStyle/>
          <a:p>
            <a:r>
              <a:rPr lang="en-GB" sz="2400" dirty="0">
                <a:solidFill>
                  <a:srgbClr val="414042"/>
                </a:solidFill>
                <a:latin typeface="Arial" panose="020B0604020202020204" pitchFamily="34" charset="0"/>
                <a:cs typeface="Arial" panose="020B0604020202020204" pitchFamily="34" charset="0"/>
              </a:rPr>
              <a:t>As a new recruit, you'll enter the Army as a Private (Soldier). You might go on to learn a trade, or just have a combat role.</a:t>
            </a:r>
          </a:p>
          <a:p>
            <a:r>
              <a:rPr lang="en-GB" sz="2400" dirty="0">
                <a:solidFill>
                  <a:srgbClr val="414042"/>
                </a:solidFill>
                <a:latin typeface="Arial" panose="020B0604020202020204" pitchFamily="34" charset="0"/>
                <a:cs typeface="Arial" panose="020B0604020202020204" pitchFamily="34" charset="0"/>
              </a:rPr>
              <a:t>There are over 200 different jobs within the Army!</a:t>
            </a:r>
          </a:p>
          <a:p>
            <a:r>
              <a:rPr lang="en-GB" sz="2400" dirty="0">
                <a:solidFill>
                  <a:srgbClr val="414042"/>
                </a:solidFill>
                <a:latin typeface="Arial" panose="020B0604020202020204" pitchFamily="34" charset="0"/>
                <a:cs typeface="Arial" panose="020B0604020202020204" pitchFamily="34" charset="0"/>
              </a:rPr>
              <a:t>Once you begin operating as a Private, you will need to be prepared to work in difficult, dangerous (and sometimes life-threatening) conditions.</a:t>
            </a:r>
          </a:p>
          <a:p>
            <a:r>
              <a:rPr lang="en-GB" sz="2400" dirty="0">
                <a:solidFill>
                  <a:srgbClr val="414042"/>
                </a:solidFill>
                <a:latin typeface="Arial" panose="020B0604020202020204" pitchFamily="34" charset="0"/>
                <a:cs typeface="Arial" panose="020B0604020202020204" pitchFamily="34" charset="0"/>
              </a:rPr>
              <a:t>You must also be ready to live and serve anywhere in the UK and abroad.</a:t>
            </a:r>
          </a:p>
          <a:p>
            <a:r>
              <a:rPr lang="en-GB" sz="2400" dirty="0">
                <a:solidFill>
                  <a:srgbClr val="414042"/>
                </a:solidFill>
                <a:latin typeface="Arial" panose="020B0604020202020204" pitchFamily="34" charset="0"/>
                <a:cs typeface="Arial" panose="020B0604020202020204" pitchFamily="34" charset="0"/>
              </a:rPr>
              <a:t>As a Serviceman/woman, you have to be well disciplined and willing to follow orders.</a:t>
            </a:r>
          </a:p>
          <a:p>
            <a:r>
              <a:rPr lang="en-GB" sz="2400" dirty="0">
                <a:solidFill>
                  <a:srgbClr val="414042"/>
                </a:solidFill>
                <a:latin typeface="Arial" panose="020B0604020202020204" pitchFamily="34" charset="0"/>
                <a:cs typeface="Arial" panose="020B0604020202020204" pitchFamily="34" charset="0"/>
              </a:rPr>
              <a:t>Great teamwork skills are is essential - you are only as strong as your team. Also, you need to be responsible and ready to adapt to new situations.</a:t>
            </a:r>
          </a:p>
          <a:p>
            <a:r>
              <a:rPr lang="en-GB" sz="2400" dirty="0">
                <a:solidFill>
                  <a:srgbClr val="414042"/>
                </a:solidFill>
                <a:latin typeface="Arial" panose="020B0604020202020204" pitchFamily="34" charset="0"/>
                <a:cs typeface="Arial" panose="020B0604020202020204" pitchFamily="34" charset="0"/>
              </a:rPr>
              <a:t>You must pass entrance tests, an interview and a medical to join.</a:t>
            </a:r>
            <a:endParaRPr lang="en-GB" sz="2400" b="0" i="0" dirty="0">
              <a:solidFill>
                <a:srgbClr val="414042"/>
              </a:solidFill>
              <a:effectLst/>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1A152F7D-41D0-4B94-95A7-D4698086AE7F}"/>
              </a:ext>
            </a:extLst>
          </p:cNvPr>
          <p:cNvPicPr>
            <a:picLocks noGrp="1" noChangeAspect="1"/>
          </p:cNvPicPr>
          <p:nvPr>
            <p:ph idx="1"/>
          </p:nvPr>
        </p:nvPicPr>
        <p:blipFill>
          <a:blip r:embed="rId2"/>
          <a:stretch>
            <a:fillRect/>
          </a:stretch>
        </p:blipFill>
        <p:spPr>
          <a:xfrm>
            <a:off x="8250866" y="359160"/>
            <a:ext cx="1989727" cy="1331528"/>
          </a:xfrm>
          <a:prstGeom prst="rect">
            <a:avLst/>
          </a:prstGeom>
        </p:spPr>
      </p:pic>
    </p:spTree>
    <p:extLst>
      <p:ext uri="{BB962C8B-B14F-4D97-AF65-F5344CB8AC3E}">
        <p14:creationId xmlns:p14="http://schemas.microsoft.com/office/powerpoint/2010/main" val="184543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8ABF-5BFE-490E-8228-8E0148F5BF1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Emergency Care Assistant</a:t>
            </a:r>
            <a:endParaRPr lang="en-GB" dirty="0"/>
          </a:p>
        </p:txBody>
      </p:sp>
      <p:sp>
        <p:nvSpPr>
          <p:cNvPr id="5" name="Rectangle 4">
            <a:extLst>
              <a:ext uri="{FF2B5EF4-FFF2-40B4-BE49-F238E27FC236}">
                <a16:creationId xmlns:a16="http://schemas.microsoft.com/office/drawing/2014/main" id="{0EB4E801-52F2-4314-98BB-96E6E259C0CA}"/>
              </a:ext>
            </a:extLst>
          </p:cNvPr>
          <p:cNvSpPr/>
          <p:nvPr/>
        </p:nvSpPr>
        <p:spPr>
          <a:xfrm>
            <a:off x="838200" y="1783894"/>
            <a:ext cx="10134600" cy="470898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As an Emergency Care Assistant, you will work with Paramedics as part of the ambulance team.</a:t>
            </a:r>
          </a:p>
          <a:p>
            <a:r>
              <a:rPr lang="en-GB" sz="2000" dirty="0">
                <a:latin typeface="Arial" panose="020B0604020202020204" pitchFamily="34" charset="0"/>
                <a:cs typeface="Arial" panose="020B0604020202020204" pitchFamily="34" charset="0"/>
              </a:rPr>
              <a:t>You will respond to emergency calls. You treat people at the scene, for example, of an accident, and then take them to hospital.</a:t>
            </a:r>
          </a:p>
          <a:p>
            <a:r>
              <a:rPr lang="en-GB" sz="2000" dirty="0">
                <a:latin typeface="Arial" panose="020B0604020202020204" pitchFamily="34" charset="0"/>
                <a:cs typeface="Arial" panose="020B0604020202020204" pitchFamily="34" charset="0"/>
              </a:rPr>
              <a:t>You can give first aid, deal with blood loss and help to treat wounds and fractures.</a:t>
            </a:r>
          </a:p>
          <a:p>
            <a:r>
              <a:rPr lang="en-GB" sz="2000" dirty="0">
                <a:latin typeface="Arial" panose="020B0604020202020204" pitchFamily="34" charset="0"/>
                <a:cs typeface="Arial" panose="020B0604020202020204" pitchFamily="34" charset="0"/>
              </a:rPr>
              <a:t>You'll use equipment to monitor things such as the patient's breathing rate, blood pressure and blood sugar levels.</a:t>
            </a:r>
          </a:p>
          <a:p>
            <a:r>
              <a:rPr lang="en-GB" sz="2000" dirty="0">
                <a:latin typeface="Arial" panose="020B0604020202020204" pitchFamily="34" charset="0"/>
                <a:cs typeface="Arial" panose="020B0604020202020204" pitchFamily="34" charset="0"/>
              </a:rPr>
              <a:t>You must also look after the ambulance, making sure all the equipment is in the right place and works properly.</a:t>
            </a:r>
          </a:p>
          <a:p>
            <a:r>
              <a:rPr lang="en-GB" sz="2000" dirty="0">
                <a:latin typeface="Arial" panose="020B0604020202020204" pitchFamily="34" charset="0"/>
                <a:cs typeface="Arial" panose="020B0604020202020204" pitchFamily="34" charset="0"/>
              </a:rPr>
              <a:t>To become an Emergency Care Assistant, you'll need:</a:t>
            </a:r>
          </a:p>
          <a:p>
            <a:pPr lvl="1">
              <a:buFont typeface="Arial" panose="020B0604020202020204" pitchFamily="34" charset="0"/>
              <a:buChar char="•"/>
            </a:pPr>
            <a:r>
              <a:rPr lang="en-GB" sz="2000" dirty="0">
                <a:latin typeface="Arial" panose="020B0604020202020204" pitchFamily="34" charset="0"/>
                <a:cs typeface="Arial" panose="020B0604020202020204" pitchFamily="34" charset="0"/>
              </a:rPr>
              <a:t>to think quickly and act calmly in emergencies, making decisions under pressure</a:t>
            </a:r>
          </a:p>
          <a:p>
            <a:pPr lvl="1">
              <a:buFont typeface="Arial" panose="020B0604020202020204" pitchFamily="34" charset="0"/>
              <a:buChar char="•"/>
            </a:pPr>
            <a:r>
              <a:rPr lang="en-GB" sz="2000" dirty="0">
                <a:latin typeface="Arial" panose="020B0604020202020204" pitchFamily="34" charset="0"/>
                <a:cs typeface="Arial" panose="020B0604020202020204" pitchFamily="34" charset="0"/>
              </a:rPr>
              <a:t>the ability to reassure people and handle them with tact</a:t>
            </a:r>
          </a:p>
          <a:p>
            <a:pPr lvl="1">
              <a:buFont typeface="Arial" panose="020B0604020202020204" pitchFamily="34" charset="0"/>
              <a:buChar char="•"/>
            </a:pPr>
            <a:r>
              <a:rPr lang="en-GB" sz="2000" dirty="0">
                <a:latin typeface="Arial" panose="020B0604020202020204" pitchFamily="34" charset="0"/>
                <a:cs typeface="Arial" panose="020B0604020202020204" pitchFamily="34" charset="0"/>
              </a:rPr>
              <a:t>strong communication skills</a:t>
            </a:r>
          </a:p>
          <a:p>
            <a:r>
              <a:rPr lang="en-GB" sz="2000" dirty="0">
                <a:latin typeface="Arial" panose="020B0604020202020204" pitchFamily="34" charset="0"/>
                <a:cs typeface="Arial" panose="020B0604020202020204" pitchFamily="34" charset="0"/>
              </a:rPr>
              <a:t>You need to enter a trainee post with a local ambulance service. This career could include working on a zero hour contract.</a:t>
            </a:r>
          </a:p>
        </p:txBody>
      </p:sp>
      <p:pic>
        <p:nvPicPr>
          <p:cNvPr id="4" name="Content Placeholder 3">
            <a:extLst>
              <a:ext uri="{FF2B5EF4-FFF2-40B4-BE49-F238E27FC236}">
                <a16:creationId xmlns:a16="http://schemas.microsoft.com/office/drawing/2014/main" id="{750C8FD3-FE41-45AA-9E56-C5035148A279}"/>
              </a:ext>
            </a:extLst>
          </p:cNvPr>
          <p:cNvPicPr>
            <a:picLocks noGrp="1" noChangeAspect="1"/>
          </p:cNvPicPr>
          <p:nvPr>
            <p:ph idx="1"/>
          </p:nvPr>
        </p:nvPicPr>
        <p:blipFill>
          <a:blip r:embed="rId2"/>
          <a:stretch>
            <a:fillRect/>
          </a:stretch>
        </p:blipFill>
        <p:spPr>
          <a:xfrm>
            <a:off x="8218968" y="365125"/>
            <a:ext cx="2062716" cy="1354847"/>
          </a:xfrm>
          <a:prstGeom prst="rect">
            <a:avLst/>
          </a:prstGeom>
        </p:spPr>
      </p:pic>
    </p:spTree>
    <p:extLst>
      <p:ext uri="{BB962C8B-B14F-4D97-AF65-F5344CB8AC3E}">
        <p14:creationId xmlns:p14="http://schemas.microsoft.com/office/powerpoint/2010/main" val="167660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3660-387D-4F59-9A59-BED66E87AAB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Firefighter</a:t>
            </a:r>
            <a:endParaRPr lang="en-GB" dirty="0"/>
          </a:p>
        </p:txBody>
      </p:sp>
      <p:sp>
        <p:nvSpPr>
          <p:cNvPr id="5" name="Rectangle 4">
            <a:extLst>
              <a:ext uri="{FF2B5EF4-FFF2-40B4-BE49-F238E27FC236}">
                <a16:creationId xmlns:a16="http://schemas.microsoft.com/office/drawing/2014/main" id="{344CEE47-5144-4486-9F88-6B3E5F6E4720}"/>
              </a:ext>
            </a:extLst>
          </p:cNvPr>
          <p:cNvSpPr/>
          <p:nvPr/>
        </p:nvSpPr>
        <p:spPr>
          <a:xfrm>
            <a:off x="838200" y="1481714"/>
            <a:ext cx="10515600" cy="4708981"/>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The role of a Firefighter is satisfying, exciting and incredibly varied! Firstly, you will provide fire safety advice and information in the community to prevent fires from happening in the first place. Then, if fires do break out, you will be called upon to fight them in order to save lives and property.</a:t>
            </a:r>
          </a:p>
          <a:p>
            <a:r>
              <a:rPr lang="en-GB" sz="1500" dirty="0">
                <a:latin typeface="Arial" panose="020B0604020202020204" pitchFamily="34" charset="0"/>
                <a:cs typeface="Arial" panose="020B0604020202020204" pitchFamily="34" charset="0"/>
              </a:rPr>
              <a:t>You'll pump water and foam onto the fire. Then you can enter the building, using ladders if necessary. You might need to use breathing equipment to find people in smoke-filled rooms.</a:t>
            </a:r>
          </a:p>
          <a:p>
            <a:r>
              <a:rPr lang="en-GB" sz="1500" dirty="0">
                <a:latin typeface="Arial" panose="020B0604020202020204" pitchFamily="34" charset="0"/>
                <a:cs typeface="Arial" panose="020B0604020202020204" pitchFamily="34" charset="0"/>
              </a:rPr>
              <a:t>You'll also deal with other types of emergencies such as road traffic accidents, chemical spills and floods.</a:t>
            </a:r>
          </a:p>
          <a:p>
            <a:r>
              <a:rPr lang="en-GB" sz="1500" dirty="0">
                <a:latin typeface="Arial" panose="020B0604020202020204" pitchFamily="34" charset="0"/>
                <a:cs typeface="Arial" panose="020B0604020202020204" pitchFamily="34" charset="0"/>
              </a:rPr>
              <a:t>As a Firefighter you will use special equipment to cut people free from damaged vehicles.</a:t>
            </a:r>
          </a:p>
          <a:p>
            <a:r>
              <a:rPr lang="en-GB" sz="1500" dirty="0">
                <a:latin typeface="Arial" panose="020B0604020202020204" pitchFamily="34" charset="0"/>
                <a:cs typeface="Arial" panose="020B0604020202020204" pitchFamily="34" charset="0"/>
              </a:rPr>
              <a:t>Between call-outs, you must keep fire engines and equipment in good condition. You must also keep fit and practise firefighting skills.</a:t>
            </a:r>
          </a:p>
          <a:p>
            <a:r>
              <a:rPr lang="en-GB" sz="1500" dirty="0">
                <a:latin typeface="Arial" panose="020B0604020202020204" pitchFamily="34" charset="0"/>
                <a:cs typeface="Arial" panose="020B0604020202020204" pitchFamily="34" charset="0"/>
              </a:rPr>
              <a:t>To become a Firefighter, you'll need to:</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be fit and agile</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work at heights and in small spaces</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be able to work well under pressure</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get on with other people</a:t>
            </a:r>
          </a:p>
          <a:p>
            <a:pPr lvl="1">
              <a:buFont typeface="Arial" panose="020B0604020202020204" pitchFamily="34" charset="0"/>
              <a:buChar char="•"/>
            </a:pPr>
            <a:r>
              <a:rPr lang="en-GB" sz="1500" dirty="0">
                <a:latin typeface="Arial" panose="020B0604020202020204" pitchFamily="34" charset="0"/>
                <a:cs typeface="Arial" panose="020B0604020202020204" pitchFamily="34" charset="0"/>
              </a:rPr>
              <a:t>have good communication skills</a:t>
            </a:r>
          </a:p>
          <a:p>
            <a:r>
              <a:rPr lang="en-GB" sz="1500" dirty="0">
                <a:latin typeface="Arial" panose="020B0604020202020204" pitchFamily="34" charset="0"/>
                <a:cs typeface="Arial" panose="020B0604020202020204" pitchFamily="34" charset="0"/>
              </a:rPr>
              <a:t>The minimum age for entry to the fire service is 18. You must pass tests of medical and physical fitness, lung capacity, eyesight and written and practical problem-solving skills.</a:t>
            </a:r>
          </a:p>
          <a:p>
            <a:r>
              <a:rPr lang="en-GB" sz="1500" dirty="0">
                <a:latin typeface="Arial" panose="020B0604020202020204" pitchFamily="34" charset="0"/>
                <a:cs typeface="Arial" panose="020B0604020202020204" pitchFamily="34" charset="0"/>
              </a:rPr>
              <a:t>After basic training, Firefighters work on probation with continual assessment.</a:t>
            </a:r>
          </a:p>
          <a:p>
            <a:r>
              <a:rPr lang="en-GB" sz="1500" dirty="0">
                <a:latin typeface="Arial" panose="020B0604020202020204" pitchFamily="34" charset="0"/>
                <a:cs typeface="Arial" panose="020B0604020202020204" pitchFamily="34" charset="0"/>
              </a:rPr>
              <a:t>Becoming a Firefighter is not easy - many people spend months or even years applying and preparing themselves to apply. So you must be prepared to work hard and be patient.</a:t>
            </a:r>
          </a:p>
        </p:txBody>
      </p:sp>
      <p:pic>
        <p:nvPicPr>
          <p:cNvPr id="4" name="Content Placeholder 3">
            <a:extLst>
              <a:ext uri="{FF2B5EF4-FFF2-40B4-BE49-F238E27FC236}">
                <a16:creationId xmlns:a16="http://schemas.microsoft.com/office/drawing/2014/main" id="{88C5FF66-ECCA-4673-B140-A7058BF741C9}"/>
              </a:ext>
            </a:extLst>
          </p:cNvPr>
          <p:cNvPicPr>
            <a:picLocks noGrp="1" noChangeAspect="1"/>
          </p:cNvPicPr>
          <p:nvPr>
            <p:ph idx="1"/>
          </p:nvPr>
        </p:nvPicPr>
        <p:blipFill>
          <a:blip r:embed="rId2"/>
          <a:stretch>
            <a:fillRect/>
          </a:stretch>
        </p:blipFill>
        <p:spPr>
          <a:xfrm>
            <a:off x="6786948" y="3513929"/>
            <a:ext cx="1995876" cy="1325563"/>
          </a:xfrm>
          <a:prstGeom prst="rect">
            <a:avLst/>
          </a:prstGeom>
        </p:spPr>
      </p:pic>
    </p:spTree>
    <p:extLst>
      <p:ext uri="{BB962C8B-B14F-4D97-AF65-F5344CB8AC3E}">
        <p14:creationId xmlns:p14="http://schemas.microsoft.com/office/powerpoint/2010/main" val="395614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15F1-54A8-401A-9545-A5135955C8E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Merchant Navy Deck Officer</a:t>
            </a:r>
            <a:endParaRPr lang="en-GB" dirty="0"/>
          </a:p>
        </p:txBody>
      </p:sp>
      <p:sp>
        <p:nvSpPr>
          <p:cNvPr id="5" name="Rectangle 4">
            <a:extLst>
              <a:ext uri="{FF2B5EF4-FFF2-40B4-BE49-F238E27FC236}">
                <a16:creationId xmlns:a16="http://schemas.microsoft.com/office/drawing/2014/main" id="{CE66A81F-114A-4A5D-9DE3-18D0CBC4307A}"/>
              </a:ext>
            </a:extLst>
          </p:cNvPr>
          <p:cNvSpPr/>
          <p:nvPr/>
        </p:nvSpPr>
        <p:spPr>
          <a:xfrm>
            <a:off x="838200" y="1739135"/>
            <a:ext cx="10515599" cy="4801314"/>
          </a:xfrm>
          <a:prstGeom prst="rect">
            <a:avLst/>
          </a:prstGeom>
        </p:spPr>
        <p:txBody>
          <a:bodyPr wrap="square">
            <a:spAutoFit/>
          </a:bodyPr>
          <a:lstStyle/>
          <a:p>
            <a:r>
              <a:rPr lang="en-GB" dirty="0">
                <a:latin typeface="Arial" panose="020B0604020202020204" pitchFamily="34" charset="0"/>
                <a:cs typeface="Arial" panose="020B0604020202020204" pitchFamily="34" charset="0"/>
              </a:rPr>
              <a:t>As a Merchant Navy Deck Officer, you will be responsible for keeping everyone safe and navigating the ship.</a:t>
            </a:r>
          </a:p>
          <a:p>
            <a:r>
              <a:rPr lang="en-GB" dirty="0">
                <a:latin typeface="Arial" panose="020B0604020202020204" pitchFamily="34" charset="0"/>
                <a:cs typeface="Arial" panose="020B0604020202020204" pitchFamily="34" charset="0"/>
              </a:rPr>
              <a:t>One of your main duties is to make sure the ship is always going in the right direction. This is done by using a watch system where you and another Merchant Navy Deck Officer will be on watch looking out for any dangers in the sea!</a:t>
            </a:r>
          </a:p>
          <a:p>
            <a:r>
              <a:rPr lang="en-GB" dirty="0">
                <a:latin typeface="Arial" panose="020B0604020202020204" pitchFamily="34" charset="0"/>
                <a:cs typeface="Arial" panose="020B0604020202020204" pitchFamily="34" charset="0"/>
              </a:rPr>
              <a:t>Merchant Navy Deck Officers also make sure that the cargo is loaded safely on the ship and not damaged on its journey.</a:t>
            </a:r>
          </a:p>
          <a:p>
            <a:r>
              <a:rPr lang="en-GB" dirty="0">
                <a:latin typeface="Arial" panose="020B0604020202020204" pitchFamily="34" charset="0"/>
                <a:cs typeface="Arial" panose="020B0604020202020204" pitchFamily="34" charset="0"/>
              </a:rPr>
              <a:t>You could also be working with the Captain, making sure that everyone is safe on their journey.</a:t>
            </a:r>
          </a:p>
          <a:p>
            <a:r>
              <a:rPr lang="en-GB" dirty="0">
                <a:latin typeface="Arial" panose="020B0604020202020204" pitchFamily="34" charset="0"/>
                <a:cs typeface="Arial" panose="020B0604020202020204" pitchFamily="34" charset="0"/>
              </a:rPr>
              <a:t>To become a Merchant Navy Deck Officer, you'll need to be:</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a confident person as you'll have to give orders and make important decisions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a good team worker</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reasonably physically fit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interested in the sea, boats and water transport</a:t>
            </a:r>
          </a:p>
          <a:p>
            <a:r>
              <a:rPr lang="en-GB" dirty="0">
                <a:latin typeface="Arial" panose="020B0604020202020204" pitchFamily="34" charset="0"/>
                <a:cs typeface="Arial" panose="020B0604020202020204" pitchFamily="34" charset="0"/>
              </a:rPr>
              <a:t>Jobs in the Merchant Navy often mean you'll be away from home for long periods of time.</a:t>
            </a:r>
          </a:p>
          <a:p>
            <a:r>
              <a:rPr lang="en-GB" dirty="0">
                <a:latin typeface="Arial" panose="020B0604020202020204" pitchFamily="34" charset="0"/>
                <a:cs typeface="Arial" panose="020B0604020202020204" pitchFamily="34" charset="0"/>
              </a:rPr>
              <a:t>To become a Merchant Navy Deck Officer, you'll first need to apply to a shipping company to get sponsorship through your training period. Before going to sea, you will need to pass a medical exam.</a:t>
            </a:r>
          </a:p>
          <a:p>
            <a:r>
              <a:rPr lang="en-GB" dirty="0">
                <a:latin typeface="Arial" panose="020B0604020202020204" pitchFamily="34" charset="0"/>
                <a:cs typeface="Arial" panose="020B0604020202020204" pitchFamily="34" charset="0"/>
              </a:rPr>
              <a:t>Training includes college work and a minimum of 12 months' sea service.</a:t>
            </a:r>
          </a:p>
        </p:txBody>
      </p:sp>
      <p:pic>
        <p:nvPicPr>
          <p:cNvPr id="4" name="Content Placeholder 3">
            <a:extLst>
              <a:ext uri="{FF2B5EF4-FFF2-40B4-BE49-F238E27FC236}">
                <a16:creationId xmlns:a16="http://schemas.microsoft.com/office/drawing/2014/main" id="{36B2F69F-BA92-4EE2-8A21-2D98D52040DA}"/>
              </a:ext>
            </a:extLst>
          </p:cNvPr>
          <p:cNvPicPr>
            <a:picLocks noGrp="1" noChangeAspect="1"/>
          </p:cNvPicPr>
          <p:nvPr>
            <p:ph idx="1"/>
          </p:nvPr>
        </p:nvPicPr>
        <p:blipFill>
          <a:blip r:embed="rId2"/>
          <a:stretch>
            <a:fillRect/>
          </a:stretch>
        </p:blipFill>
        <p:spPr>
          <a:xfrm>
            <a:off x="9478770" y="4040371"/>
            <a:ext cx="1875029" cy="1229186"/>
          </a:xfrm>
          <a:prstGeom prst="rect">
            <a:avLst/>
          </a:prstGeom>
        </p:spPr>
      </p:pic>
    </p:spTree>
    <p:extLst>
      <p:ext uri="{BB962C8B-B14F-4D97-AF65-F5344CB8AC3E}">
        <p14:creationId xmlns:p14="http://schemas.microsoft.com/office/powerpoint/2010/main" val="203947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6080-DD18-4BD3-89D5-6D5177D30DD2}"/>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Merchant Navy Electro-Technical Officer</a:t>
            </a:r>
            <a:endParaRPr lang="en-GB" dirty="0"/>
          </a:p>
        </p:txBody>
      </p:sp>
      <p:sp>
        <p:nvSpPr>
          <p:cNvPr id="5" name="Rectangle 4">
            <a:extLst>
              <a:ext uri="{FF2B5EF4-FFF2-40B4-BE49-F238E27FC236}">
                <a16:creationId xmlns:a16="http://schemas.microsoft.com/office/drawing/2014/main" id="{BC2739E4-24A0-4E18-BF3A-145B009F46D3}"/>
              </a:ext>
            </a:extLst>
          </p:cNvPr>
          <p:cNvSpPr/>
          <p:nvPr/>
        </p:nvSpPr>
        <p:spPr>
          <a:xfrm>
            <a:off x="838201" y="1469832"/>
            <a:ext cx="10515599" cy="5062924"/>
          </a:xfrm>
          <a:prstGeom prst="rect">
            <a:avLst/>
          </a:prstGeom>
        </p:spPr>
        <p:txBody>
          <a:bodyPr wrap="square">
            <a:spAutoFit/>
          </a:bodyPr>
          <a:lstStyle/>
          <a:p>
            <a:r>
              <a:rPr lang="en-GB" sz="1700" dirty="0">
                <a:latin typeface="Arial" panose="020B0604020202020204" pitchFamily="34" charset="0"/>
                <a:cs typeface="Arial" panose="020B0604020202020204" pitchFamily="34" charset="0"/>
              </a:rPr>
              <a:t>As a Merchant Navy Electro-Technical Officer, you will be working on a ship maintaining the radio communications and electronic navigation aids that you use such as radars. You could be working on the bridge, in the engine room or in passenger areas, for example. </a:t>
            </a:r>
          </a:p>
          <a:p>
            <a:r>
              <a:rPr lang="en-GB" sz="1700" dirty="0">
                <a:latin typeface="Arial" panose="020B0604020202020204" pitchFamily="34" charset="0"/>
                <a:cs typeface="Arial" panose="020B0604020202020204" pitchFamily="34" charset="0"/>
              </a:rPr>
              <a:t>You may have to make sure all relevant equipment is maintained to the correct standards. This involves carrying out checks and sticking to set procedures.</a:t>
            </a:r>
          </a:p>
          <a:p>
            <a:r>
              <a:rPr lang="en-GB" sz="1700" dirty="0">
                <a:latin typeface="Arial" panose="020B0604020202020204" pitchFamily="34" charset="0"/>
                <a:cs typeface="Arial" panose="020B0604020202020204" pitchFamily="34" charset="0"/>
              </a:rPr>
              <a:t>A large part of your work is problem solving. This means that you may have to diagnose electrical and electronic faults and take action if it's needed.</a:t>
            </a:r>
          </a:p>
          <a:p>
            <a:r>
              <a:rPr lang="en-GB" sz="1700" dirty="0">
                <a:latin typeface="Arial" panose="020B0604020202020204" pitchFamily="34" charset="0"/>
                <a:cs typeface="Arial" panose="020B0604020202020204" pitchFamily="34" charset="0"/>
              </a:rPr>
              <a:t>When working in the Merchant Navy, you will often work in shifts. This usually means four hours on watch and eight off, or six on and six off.</a:t>
            </a:r>
          </a:p>
          <a:p>
            <a:r>
              <a:rPr lang="en-GB" sz="1700" dirty="0">
                <a:latin typeface="Arial" panose="020B0604020202020204" pitchFamily="34" charset="0"/>
                <a:cs typeface="Arial" panose="020B0604020202020204" pitchFamily="34" charset="0"/>
              </a:rPr>
              <a:t>To become a Merchant Navy Electro-Technical Officer, you'll need:</a:t>
            </a:r>
          </a:p>
          <a:p>
            <a:pPr lvl="1">
              <a:buFont typeface="Arial" panose="020B0604020202020204" pitchFamily="34" charset="0"/>
              <a:buChar char="•"/>
            </a:pPr>
            <a:r>
              <a:rPr lang="en-GB" sz="1700" dirty="0">
                <a:latin typeface="Arial" panose="020B0604020202020204" pitchFamily="34" charset="0"/>
                <a:cs typeface="Arial" panose="020B0604020202020204" pitchFamily="34" charset="0"/>
              </a:rPr>
              <a:t>good problem-solving skills</a:t>
            </a:r>
          </a:p>
          <a:p>
            <a:pPr lvl="1">
              <a:buFont typeface="Arial" panose="020B0604020202020204" pitchFamily="34" charset="0"/>
              <a:buChar char="•"/>
            </a:pPr>
            <a:r>
              <a:rPr lang="en-GB" sz="1700" dirty="0">
                <a:latin typeface="Arial" panose="020B0604020202020204" pitchFamily="34" charset="0"/>
                <a:cs typeface="Arial" panose="020B0604020202020204" pitchFamily="34" charset="0"/>
              </a:rPr>
              <a:t>an interest in physics</a:t>
            </a:r>
          </a:p>
          <a:p>
            <a:pPr lvl="1">
              <a:buFont typeface="Arial" panose="020B0604020202020204" pitchFamily="34" charset="0"/>
              <a:buChar char="•"/>
            </a:pPr>
            <a:r>
              <a:rPr lang="en-GB" sz="1700" dirty="0">
                <a:latin typeface="Arial" panose="020B0604020202020204" pitchFamily="34" charset="0"/>
                <a:cs typeface="Arial" panose="020B0604020202020204" pitchFamily="34" charset="0"/>
              </a:rPr>
              <a:t>to be an accurate worker</a:t>
            </a:r>
          </a:p>
          <a:p>
            <a:pPr lvl="1">
              <a:buFont typeface="Arial" panose="020B0604020202020204" pitchFamily="34" charset="0"/>
              <a:buChar char="•"/>
            </a:pPr>
            <a:r>
              <a:rPr lang="en-GB" sz="1700" dirty="0">
                <a:latin typeface="Arial" panose="020B0604020202020204" pitchFamily="34" charset="0"/>
                <a:cs typeface="Arial" panose="020B0604020202020204" pitchFamily="34" charset="0"/>
              </a:rPr>
              <a:t>an interest in boats, ships and the sea</a:t>
            </a:r>
          </a:p>
          <a:p>
            <a:r>
              <a:rPr lang="en-GB" sz="1700" dirty="0">
                <a:latin typeface="Arial" panose="020B0604020202020204" pitchFamily="34" charset="0"/>
                <a:cs typeface="Arial" panose="020B0604020202020204" pitchFamily="34" charset="0"/>
              </a:rPr>
              <a:t>Jobs in the Merchant Navy often mean you'll be away from home for long periods of time.</a:t>
            </a:r>
          </a:p>
          <a:p>
            <a:r>
              <a:rPr lang="en-GB" sz="1700" dirty="0">
                <a:latin typeface="Arial" panose="020B0604020202020204" pitchFamily="34" charset="0"/>
                <a:cs typeface="Arial" panose="020B0604020202020204" pitchFamily="34" charset="0"/>
              </a:rPr>
              <a:t>One route into this career is via the Foundation Degree in marine engineering available at South Shields Marine School. This is a three-year, full-time sandwich course.</a:t>
            </a:r>
          </a:p>
          <a:p>
            <a:r>
              <a:rPr lang="en-GB" sz="1700" dirty="0">
                <a:latin typeface="Arial" panose="020B0604020202020204" pitchFamily="34" charset="0"/>
                <a:cs typeface="Arial" panose="020B0604020202020204" pitchFamily="34" charset="0"/>
              </a:rPr>
              <a:t>To enrol on this course, you'll first need to apply to a sponsoring company. The Careers at Sea website has details of all relevant companies.</a:t>
            </a:r>
          </a:p>
        </p:txBody>
      </p:sp>
      <p:pic>
        <p:nvPicPr>
          <p:cNvPr id="4" name="Content Placeholder 3">
            <a:extLst>
              <a:ext uri="{FF2B5EF4-FFF2-40B4-BE49-F238E27FC236}">
                <a16:creationId xmlns:a16="http://schemas.microsoft.com/office/drawing/2014/main" id="{0C9B10FD-053D-4A88-AA11-485E7CF072B5}"/>
              </a:ext>
            </a:extLst>
          </p:cNvPr>
          <p:cNvPicPr>
            <a:picLocks noGrp="1" noChangeAspect="1"/>
          </p:cNvPicPr>
          <p:nvPr>
            <p:ph idx="1"/>
          </p:nvPr>
        </p:nvPicPr>
        <p:blipFill>
          <a:blip r:embed="rId2"/>
          <a:stretch>
            <a:fillRect/>
          </a:stretch>
        </p:blipFill>
        <p:spPr>
          <a:xfrm>
            <a:off x="7505752" y="3704549"/>
            <a:ext cx="1988346" cy="1325564"/>
          </a:xfrm>
          <a:prstGeom prst="rect">
            <a:avLst/>
          </a:prstGeom>
        </p:spPr>
      </p:pic>
    </p:spTree>
    <p:extLst>
      <p:ext uri="{BB962C8B-B14F-4D97-AF65-F5344CB8AC3E}">
        <p14:creationId xmlns:p14="http://schemas.microsoft.com/office/powerpoint/2010/main" val="4269991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3404</Words>
  <Application>Microsoft Office PowerPoint</Application>
  <PresentationFormat>Widescreen</PresentationFormat>
  <Paragraphs>255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Careers with Public Services</vt:lpstr>
      <vt:lpstr>Careers with Public Services</vt:lpstr>
      <vt:lpstr>Ambulance Care Assistant</vt:lpstr>
      <vt:lpstr>Armed Forces Pilot</vt:lpstr>
      <vt:lpstr>Army Serviceman/woman</vt:lpstr>
      <vt:lpstr>Emergency Care Assistant</vt:lpstr>
      <vt:lpstr>Firefighter</vt:lpstr>
      <vt:lpstr>Merchant Navy Deck Officer</vt:lpstr>
      <vt:lpstr>Merchant Navy Electro-Technical Officer</vt:lpstr>
      <vt:lpstr>Merchant Navy Engineer Officer</vt:lpstr>
      <vt:lpstr>Merchant Navy Rating</vt:lpstr>
      <vt:lpstr>Paramedic</vt:lpstr>
      <vt:lpstr>Police Community Support Officer</vt:lpstr>
      <vt:lpstr>Police Officer</vt:lpstr>
      <vt:lpstr>Prison Officer</vt:lpstr>
      <vt:lpstr>RAF Airman/Woman</vt:lpstr>
      <vt:lpstr>Royal Marines Commando</vt:lpstr>
      <vt:lpstr>Royal Marines Officer</vt:lpstr>
      <vt:lpstr>Royal Navy Officer</vt:lpstr>
      <vt:lpstr>Royal Navy Rating</vt:lpstr>
      <vt:lpstr>Security Officer</vt:lpstr>
    </vt:vector>
  </TitlesOfParts>
  <Company>Fullhurst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with Hair and Beauty</dc:title>
  <dc:creator>Mason,S</dc:creator>
  <cp:lastModifiedBy>Susanna Mason</cp:lastModifiedBy>
  <cp:revision>49</cp:revision>
  <dcterms:created xsi:type="dcterms:W3CDTF">2018-11-14T12:34:08Z</dcterms:created>
  <dcterms:modified xsi:type="dcterms:W3CDTF">2019-09-20T08:21:34Z</dcterms:modified>
</cp:coreProperties>
</file>