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60" r:id="rId4"/>
    <p:sldId id="261" r:id="rId5"/>
    <p:sldId id="266" r:id="rId6"/>
    <p:sldId id="267" r:id="rId7"/>
    <p:sldId id="265"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8" autoAdjust="0"/>
    <p:restoredTop sz="94660"/>
  </p:normalViewPr>
  <p:slideViewPr>
    <p:cSldViewPr snapToGrid="0">
      <p:cViewPr varScale="1">
        <p:scale>
          <a:sx n="90" d="100"/>
          <a:sy n="90" d="100"/>
        </p:scale>
        <p:origin x="16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3D09B2C-6907-4D18-8637-1AC2B25624F4}" type="datetimeFigureOut">
              <a:rPr lang="en-US" smtClean="0"/>
              <a:t>9/20/2019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8742E5-0F51-480D-A78B-04FB4E83C642}" type="slidenum">
              <a:rPr lang="en-US" smtClean="0"/>
              <a:t>‹#›</a:t>
            </a:fld>
            <a:endParaRPr lang="en-US"/>
          </a:p>
        </p:txBody>
      </p:sp>
    </p:spTree>
    <p:extLst>
      <p:ext uri="{BB962C8B-B14F-4D97-AF65-F5344CB8AC3E}">
        <p14:creationId xmlns:p14="http://schemas.microsoft.com/office/powerpoint/2010/main" val="15942575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D09B2C-6907-4D18-8637-1AC2B25624F4}" type="datetimeFigureOut">
              <a:rPr lang="en-US" smtClean="0"/>
              <a:t>9/20/2019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8742E5-0F51-480D-A78B-04FB4E83C642}" type="slidenum">
              <a:rPr lang="en-US" smtClean="0"/>
              <a:t>‹#›</a:t>
            </a:fld>
            <a:endParaRPr lang="en-US"/>
          </a:p>
        </p:txBody>
      </p:sp>
    </p:spTree>
    <p:extLst>
      <p:ext uri="{BB962C8B-B14F-4D97-AF65-F5344CB8AC3E}">
        <p14:creationId xmlns:p14="http://schemas.microsoft.com/office/powerpoint/2010/main" val="19176711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D09B2C-6907-4D18-8637-1AC2B25624F4}" type="datetimeFigureOut">
              <a:rPr lang="en-US" smtClean="0"/>
              <a:t>9/20/2019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8742E5-0F51-480D-A78B-04FB4E83C642}" type="slidenum">
              <a:rPr lang="en-US" smtClean="0"/>
              <a:t>‹#›</a:t>
            </a:fld>
            <a:endParaRPr lang="en-US"/>
          </a:p>
        </p:txBody>
      </p:sp>
    </p:spTree>
    <p:extLst>
      <p:ext uri="{BB962C8B-B14F-4D97-AF65-F5344CB8AC3E}">
        <p14:creationId xmlns:p14="http://schemas.microsoft.com/office/powerpoint/2010/main" val="3335898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D09B2C-6907-4D18-8637-1AC2B25624F4}" type="datetimeFigureOut">
              <a:rPr lang="en-US" smtClean="0"/>
              <a:t>9/20/2019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8742E5-0F51-480D-A78B-04FB4E83C642}" type="slidenum">
              <a:rPr lang="en-US" smtClean="0"/>
              <a:t>‹#›</a:t>
            </a:fld>
            <a:endParaRPr lang="en-US"/>
          </a:p>
        </p:txBody>
      </p:sp>
    </p:spTree>
    <p:extLst>
      <p:ext uri="{BB962C8B-B14F-4D97-AF65-F5344CB8AC3E}">
        <p14:creationId xmlns:p14="http://schemas.microsoft.com/office/powerpoint/2010/main" val="2913926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3D09B2C-6907-4D18-8637-1AC2B25624F4}" type="datetimeFigureOut">
              <a:rPr lang="en-US" smtClean="0"/>
              <a:t>9/20/2019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8742E5-0F51-480D-A78B-04FB4E83C642}" type="slidenum">
              <a:rPr lang="en-US" smtClean="0"/>
              <a:t>‹#›</a:t>
            </a:fld>
            <a:endParaRPr lang="en-US"/>
          </a:p>
        </p:txBody>
      </p:sp>
    </p:spTree>
    <p:extLst>
      <p:ext uri="{BB962C8B-B14F-4D97-AF65-F5344CB8AC3E}">
        <p14:creationId xmlns:p14="http://schemas.microsoft.com/office/powerpoint/2010/main" val="3931656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D09B2C-6907-4D18-8637-1AC2B25624F4}" type="datetimeFigureOut">
              <a:rPr lang="en-US" smtClean="0"/>
              <a:t>9/20/2019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8742E5-0F51-480D-A78B-04FB4E83C642}" type="slidenum">
              <a:rPr lang="en-US" smtClean="0"/>
              <a:t>‹#›</a:t>
            </a:fld>
            <a:endParaRPr lang="en-US"/>
          </a:p>
        </p:txBody>
      </p:sp>
    </p:spTree>
    <p:extLst>
      <p:ext uri="{BB962C8B-B14F-4D97-AF65-F5344CB8AC3E}">
        <p14:creationId xmlns:p14="http://schemas.microsoft.com/office/powerpoint/2010/main" val="2362740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3D09B2C-6907-4D18-8637-1AC2B25624F4}" type="datetimeFigureOut">
              <a:rPr lang="en-US" smtClean="0"/>
              <a:t>9/20/2019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8742E5-0F51-480D-A78B-04FB4E83C642}" type="slidenum">
              <a:rPr lang="en-US" smtClean="0"/>
              <a:t>‹#›</a:t>
            </a:fld>
            <a:endParaRPr lang="en-US"/>
          </a:p>
        </p:txBody>
      </p:sp>
    </p:spTree>
    <p:extLst>
      <p:ext uri="{BB962C8B-B14F-4D97-AF65-F5344CB8AC3E}">
        <p14:creationId xmlns:p14="http://schemas.microsoft.com/office/powerpoint/2010/main" val="28998848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D09B2C-6907-4D18-8637-1AC2B25624F4}" type="datetimeFigureOut">
              <a:rPr lang="en-US" smtClean="0"/>
              <a:t>9/20/2019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8742E5-0F51-480D-A78B-04FB4E83C642}" type="slidenum">
              <a:rPr lang="en-US" smtClean="0"/>
              <a:t>‹#›</a:t>
            </a:fld>
            <a:endParaRPr lang="en-US"/>
          </a:p>
        </p:txBody>
      </p:sp>
    </p:spTree>
    <p:extLst>
      <p:ext uri="{BB962C8B-B14F-4D97-AF65-F5344CB8AC3E}">
        <p14:creationId xmlns:p14="http://schemas.microsoft.com/office/powerpoint/2010/main" val="3354275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D09B2C-6907-4D18-8637-1AC2B25624F4}" type="datetimeFigureOut">
              <a:rPr lang="en-US" smtClean="0"/>
              <a:t>9/20/2019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8742E5-0F51-480D-A78B-04FB4E83C642}" type="slidenum">
              <a:rPr lang="en-US" smtClean="0"/>
              <a:t>‹#›</a:t>
            </a:fld>
            <a:endParaRPr lang="en-US"/>
          </a:p>
        </p:txBody>
      </p:sp>
    </p:spTree>
    <p:extLst>
      <p:ext uri="{BB962C8B-B14F-4D97-AF65-F5344CB8AC3E}">
        <p14:creationId xmlns:p14="http://schemas.microsoft.com/office/powerpoint/2010/main" val="54382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3D09B2C-6907-4D18-8637-1AC2B25624F4}" type="datetimeFigureOut">
              <a:rPr lang="en-US" smtClean="0"/>
              <a:t>9/20/2019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8742E5-0F51-480D-A78B-04FB4E83C642}" type="slidenum">
              <a:rPr lang="en-US" smtClean="0"/>
              <a:t>‹#›</a:t>
            </a:fld>
            <a:endParaRPr lang="en-US"/>
          </a:p>
        </p:txBody>
      </p:sp>
    </p:spTree>
    <p:extLst>
      <p:ext uri="{BB962C8B-B14F-4D97-AF65-F5344CB8AC3E}">
        <p14:creationId xmlns:p14="http://schemas.microsoft.com/office/powerpoint/2010/main" val="648500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3D09B2C-6907-4D18-8637-1AC2B25624F4}" type="datetimeFigureOut">
              <a:rPr lang="en-US" smtClean="0"/>
              <a:t>9/20/2019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8742E5-0F51-480D-A78B-04FB4E83C642}" type="slidenum">
              <a:rPr lang="en-US" smtClean="0"/>
              <a:t>‹#›</a:t>
            </a:fld>
            <a:endParaRPr lang="en-US"/>
          </a:p>
        </p:txBody>
      </p:sp>
    </p:spTree>
    <p:extLst>
      <p:ext uri="{BB962C8B-B14F-4D97-AF65-F5344CB8AC3E}">
        <p14:creationId xmlns:p14="http://schemas.microsoft.com/office/powerpoint/2010/main" val="578893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D09B2C-6907-4D18-8637-1AC2B25624F4}" type="datetimeFigureOut">
              <a:rPr lang="en-US" smtClean="0"/>
              <a:t>9/20/2019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8742E5-0F51-480D-A78B-04FB4E83C642}" type="slidenum">
              <a:rPr lang="en-US" smtClean="0"/>
              <a:t>‹#›</a:t>
            </a:fld>
            <a:endParaRPr lang="en-US"/>
          </a:p>
        </p:txBody>
      </p:sp>
    </p:spTree>
    <p:extLst>
      <p:ext uri="{BB962C8B-B14F-4D97-AF65-F5344CB8AC3E}">
        <p14:creationId xmlns:p14="http://schemas.microsoft.com/office/powerpoint/2010/main" val="10061470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9519" y="1844909"/>
            <a:ext cx="9144000" cy="895350"/>
          </a:xfrm>
        </p:spPr>
        <p:txBody>
          <a:bodyPr>
            <a:normAutofit fontScale="90000"/>
          </a:bodyPr>
          <a:lstStyle/>
          <a:p>
            <a:r>
              <a:rPr lang="en-GB" dirty="0">
                <a:latin typeface="Arial" panose="020B0604020202020204" pitchFamily="34" charset="0"/>
                <a:cs typeface="Arial" panose="020B0604020202020204" pitchFamily="34" charset="0"/>
              </a:rPr>
              <a:t>Careers with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Games Development</a:t>
            </a:r>
            <a:endParaRPr lang="en-US"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p:txBody>
          <a:bodyPr/>
          <a:lstStyle/>
          <a:p>
            <a:endParaRPr lang="en-US" dirty="0"/>
          </a:p>
        </p:txBody>
      </p:sp>
      <p:pic>
        <p:nvPicPr>
          <p:cNvPr id="5" name="Picture 4"/>
          <p:cNvPicPr>
            <a:picLocks noChangeAspect="1"/>
          </p:cNvPicPr>
          <p:nvPr/>
        </p:nvPicPr>
        <p:blipFill>
          <a:blip r:embed="rId2"/>
          <a:stretch>
            <a:fillRect/>
          </a:stretch>
        </p:blipFill>
        <p:spPr>
          <a:xfrm>
            <a:off x="3736336" y="3602038"/>
            <a:ext cx="4885420" cy="1574642"/>
          </a:xfrm>
          <a:prstGeom prst="rect">
            <a:avLst/>
          </a:prstGeom>
        </p:spPr>
      </p:pic>
    </p:spTree>
    <p:extLst>
      <p:ext uri="{BB962C8B-B14F-4D97-AF65-F5344CB8AC3E}">
        <p14:creationId xmlns:p14="http://schemas.microsoft.com/office/powerpoint/2010/main" val="22143305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42963" y="1364648"/>
            <a:ext cx="9663113" cy="856553"/>
          </a:xfrm>
        </p:spPr>
        <p:txBody>
          <a:bodyPr>
            <a:normAutofit fontScale="90000"/>
          </a:bodyPr>
          <a:lstStyle/>
          <a:p>
            <a:r>
              <a:rPr lang="en-GB" dirty="0">
                <a:latin typeface="Arial" panose="020B0604020202020204" pitchFamily="34" charset="0"/>
                <a:cs typeface="Arial" panose="020B0604020202020204" pitchFamily="34" charset="0"/>
              </a:rPr>
              <a:t>Careers with Games Development</a:t>
            </a:r>
            <a:endParaRPr lang="en-US" dirty="0">
              <a:latin typeface="Arial" panose="020B0604020202020204" pitchFamily="34" charset="0"/>
              <a:cs typeface="Arial" panose="020B0604020202020204" pitchFamily="34" charset="0"/>
            </a:endParaRPr>
          </a:p>
        </p:txBody>
      </p:sp>
      <p:sp>
        <p:nvSpPr>
          <p:cNvPr id="4" name="Rectangle 3"/>
          <p:cNvSpPr/>
          <p:nvPr/>
        </p:nvSpPr>
        <p:spPr>
          <a:xfrm>
            <a:off x="1736099" y="2930575"/>
            <a:ext cx="4675334" cy="2339102"/>
          </a:xfrm>
          <a:prstGeom prst="rect">
            <a:avLst/>
          </a:prstGeom>
        </p:spPr>
        <p:txBody>
          <a:bodyPr wrap="square">
            <a:spAutoFit/>
          </a:bodyPr>
          <a:lstStyle/>
          <a:p>
            <a:r>
              <a:rPr lang="en-GB" dirty="0"/>
              <a:t> </a:t>
            </a:r>
            <a:endParaRPr lang="en-US" sz="2200"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GB" sz="2200" dirty="0">
                <a:latin typeface="Arial" panose="020B0604020202020204" pitchFamily="34" charset="0"/>
                <a:cs typeface="Arial" panose="020B0604020202020204" pitchFamily="34" charset="0"/>
              </a:rPr>
              <a:t>Computer Games Designer </a:t>
            </a:r>
          </a:p>
          <a:p>
            <a:pPr marL="285750" lvl="0" indent="-285750">
              <a:buFont typeface="Arial" panose="020B0604020202020204" pitchFamily="34" charset="0"/>
              <a:buChar char="•"/>
            </a:pPr>
            <a:r>
              <a:rPr lang="en-GB" sz="2200" dirty="0">
                <a:latin typeface="Arial" panose="020B0604020202020204" pitchFamily="34" charset="0"/>
                <a:cs typeface="Arial" panose="020B0604020202020204" pitchFamily="34" charset="0"/>
              </a:rPr>
              <a:t>Computer Games Developer </a:t>
            </a:r>
          </a:p>
          <a:p>
            <a:pPr marL="285750" lvl="0" indent="-285750">
              <a:buFont typeface="Arial" panose="020B0604020202020204" pitchFamily="34" charset="0"/>
              <a:buChar char="•"/>
            </a:pPr>
            <a:r>
              <a:rPr lang="en-GB" sz="2200" dirty="0">
                <a:latin typeface="Arial" panose="020B0604020202020204" pitchFamily="34" charset="0"/>
                <a:cs typeface="Arial" panose="020B0604020202020204" pitchFamily="34" charset="0"/>
              </a:rPr>
              <a:t>Computer Games Writer </a:t>
            </a:r>
          </a:p>
          <a:p>
            <a:pPr marL="285750" lvl="0" indent="-285750">
              <a:buFont typeface="Arial" panose="020B0604020202020204" pitchFamily="34" charset="0"/>
              <a:buChar char="•"/>
            </a:pPr>
            <a:r>
              <a:rPr lang="en-GB" sz="2200" dirty="0">
                <a:latin typeface="Arial" panose="020B0604020202020204" pitchFamily="34" charset="0"/>
                <a:cs typeface="Arial" panose="020B0604020202020204" pitchFamily="34" charset="0"/>
              </a:rPr>
              <a:t>Game Master </a:t>
            </a:r>
          </a:p>
          <a:p>
            <a:pPr marL="285750" lvl="0" indent="-285750">
              <a:buFont typeface="Arial" panose="020B0604020202020204" pitchFamily="34" charset="0"/>
              <a:buChar char="•"/>
            </a:pPr>
            <a:r>
              <a:rPr lang="en-GB" sz="2200" dirty="0">
                <a:latin typeface="Arial" panose="020B0604020202020204" pitchFamily="34" charset="0"/>
                <a:cs typeface="Arial" panose="020B0604020202020204" pitchFamily="34" charset="0"/>
              </a:rPr>
              <a:t>Games Producer </a:t>
            </a:r>
          </a:p>
          <a:p>
            <a:r>
              <a:rPr lang="en-GB" dirty="0"/>
              <a:t> </a:t>
            </a:r>
            <a:endParaRPr lang="en-US" dirty="0"/>
          </a:p>
        </p:txBody>
      </p:sp>
      <p:pic>
        <p:nvPicPr>
          <p:cNvPr id="3" name="Picture 2">
            <a:extLst>
              <a:ext uri="{FF2B5EF4-FFF2-40B4-BE49-F238E27FC236}">
                <a16:creationId xmlns:a16="http://schemas.microsoft.com/office/drawing/2014/main" id="{D4851E7A-93DC-46E0-B884-016A7C597E33}"/>
              </a:ext>
            </a:extLst>
          </p:cNvPr>
          <p:cNvPicPr>
            <a:picLocks noChangeAspect="1"/>
          </p:cNvPicPr>
          <p:nvPr/>
        </p:nvPicPr>
        <p:blipFill>
          <a:blip r:embed="rId2"/>
          <a:stretch>
            <a:fillRect/>
          </a:stretch>
        </p:blipFill>
        <p:spPr>
          <a:xfrm>
            <a:off x="7649018" y="2871401"/>
            <a:ext cx="2571750" cy="2457450"/>
          </a:xfrm>
          <a:prstGeom prst="rect">
            <a:avLst/>
          </a:prstGeom>
        </p:spPr>
      </p:pic>
    </p:spTree>
    <p:extLst>
      <p:ext uri="{BB962C8B-B14F-4D97-AF65-F5344CB8AC3E}">
        <p14:creationId xmlns:p14="http://schemas.microsoft.com/office/powerpoint/2010/main" val="32503623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06438"/>
          </a:xfrm>
        </p:spPr>
        <p:txBody>
          <a:bodyPr/>
          <a:lstStyle/>
          <a:p>
            <a:r>
              <a:rPr lang="en-GB" dirty="0">
                <a:latin typeface="Arial" panose="020B0604020202020204" pitchFamily="34" charset="0"/>
                <a:cs typeface="Arial" panose="020B0604020202020204" pitchFamily="34" charset="0"/>
              </a:rPr>
              <a:t>Computer Games Designer</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071564"/>
            <a:ext cx="10515600" cy="5272086"/>
          </a:xfrm>
        </p:spPr>
        <p:txBody>
          <a:bodyPr>
            <a:normAutofit fontScale="85000" lnSpcReduction="20000"/>
          </a:bodyPr>
          <a:lstStyle/>
          <a:p>
            <a:pPr marL="0" indent="0">
              <a:buNone/>
            </a:pPr>
            <a:r>
              <a:rPr lang="en-GB" dirty="0"/>
              <a:t>If you are creative, and love computer games, then maybe you should think about entering the exciting world of Computer Games Development?</a:t>
            </a:r>
          </a:p>
          <a:p>
            <a:pPr marL="0" indent="0">
              <a:buNone/>
            </a:pPr>
            <a:r>
              <a:rPr lang="en-GB" dirty="0"/>
              <a:t>The computer games industry is one of the fastest growing areas of the entertainment industry. There are currently 1902 computer games companies operating in the UK (A Map of the UK Games Industry - NESTA). </a:t>
            </a:r>
          </a:p>
          <a:p>
            <a:pPr marL="0" indent="0">
              <a:buNone/>
            </a:pPr>
            <a:r>
              <a:rPr lang="en-GB" dirty="0"/>
              <a:t>However, it is very hard to become a Computer Games Designer, as 95% of these companies are small businesses, who employ a small number of people, and so opportunities are rare. </a:t>
            </a:r>
          </a:p>
          <a:p>
            <a:pPr marL="0" indent="0">
              <a:buNone/>
            </a:pPr>
            <a:r>
              <a:rPr lang="en-GB" dirty="0"/>
              <a:t>If you really want to become a Computer Games Designer, then you should think about getting relevant experience in another industry first. This will give you a great advantage, when game design opportunities do appear.</a:t>
            </a:r>
          </a:p>
          <a:p>
            <a:pPr marL="0" indent="0">
              <a:buNone/>
            </a:pPr>
            <a:r>
              <a:rPr lang="en-GB" dirty="0"/>
              <a:t>As a Computer Games Designer you will create ideas for computer games and apps, and help to decide the way they look and play.</a:t>
            </a:r>
          </a:p>
          <a:p>
            <a:pPr marL="0" indent="0">
              <a:buNone/>
            </a:pPr>
            <a:r>
              <a:rPr lang="en-GB" dirty="0"/>
              <a:t>Computer games designers work in a team, which also includes Graphic Artists, Writers, Musicians and Developers.</a:t>
            </a:r>
          </a:p>
          <a:p>
            <a:pPr marL="0" indent="0">
              <a:buNone/>
            </a:pPr>
            <a:r>
              <a:rPr lang="en-GB" dirty="0"/>
              <a:t>This career could involve working for an agency.</a:t>
            </a:r>
          </a:p>
        </p:txBody>
      </p:sp>
      <p:pic>
        <p:nvPicPr>
          <p:cNvPr id="5" name="Picture 4"/>
          <p:cNvPicPr/>
          <p:nvPr/>
        </p:nvPicPr>
        <p:blipFill rotWithShape="1">
          <a:blip r:embed="rId2"/>
          <a:srcRect l="57682" t="38918" r="28760" b="45315"/>
          <a:stretch/>
        </p:blipFill>
        <p:spPr bwMode="auto">
          <a:xfrm>
            <a:off x="8296101" y="5378334"/>
            <a:ext cx="2331028" cy="119209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0605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06438"/>
          </a:xfrm>
        </p:spPr>
        <p:txBody>
          <a:bodyPr/>
          <a:lstStyle/>
          <a:p>
            <a:r>
              <a:rPr lang="en-GB" dirty="0">
                <a:latin typeface="Arial" panose="020B0604020202020204" pitchFamily="34" charset="0"/>
                <a:cs typeface="Arial" panose="020B0604020202020204" pitchFamily="34" charset="0"/>
              </a:rPr>
              <a:t>Computer Games Developer</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071564"/>
            <a:ext cx="10515600" cy="5400674"/>
          </a:xfrm>
        </p:spPr>
        <p:txBody>
          <a:bodyPr>
            <a:normAutofit fontScale="85000" lnSpcReduction="10000"/>
          </a:bodyPr>
          <a:lstStyle/>
          <a:p>
            <a:pPr marL="0" indent="0">
              <a:buNone/>
            </a:pPr>
            <a:r>
              <a:rPr lang="en-GB" dirty="0">
                <a:latin typeface="Arial" panose="020B0604020202020204" pitchFamily="34" charset="0"/>
                <a:cs typeface="Arial" panose="020B0604020202020204" pitchFamily="34" charset="0"/>
              </a:rPr>
              <a:t>If you are creative, and love computer games, then maybe you should think about entering the exciting world of Computer Games Development?</a:t>
            </a:r>
          </a:p>
          <a:p>
            <a:pPr marL="0" indent="0">
              <a:buNone/>
            </a:pPr>
            <a:r>
              <a:rPr lang="en-GB" dirty="0">
                <a:latin typeface="Arial" panose="020B0604020202020204" pitchFamily="34" charset="0"/>
                <a:cs typeface="Arial" panose="020B0604020202020204" pitchFamily="34" charset="0"/>
              </a:rPr>
              <a:t>The computer games industry is one of the fastest growing areas of the entertainment industry. </a:t>
            </a:r>
          </a:p>
          <a:p>
            <a:pPr marL="0" indent="0">
              <a:buNone/>
            </a:pPr>
            <a:r>
              <a:rPr lang="en-GB" dirty="0">
                <a:latin typeface="Arial" panose="020B0604020202020204" pitchFamily="34" charset="0"/>
                <a:cs typeface="Arial" panose="020B0604020202020204" pitchFamily="34" charset="0"/>
              </a:rPr>
              <a:t>However, it is very hard to become a Computer Games Developer, as a large amount of these companies are small businesses, who employ a small number of people, and so opportunities are rare. </a:t>
            </a:r>
          </a:p>
          <a:p>
            <a:pPr marL="0" indent="0">
              <a:buNone/>
            </a:pPr>
            <a:r>
              <a:rPr lang="en-GB" dirty="0">
                <a:latin typeface="Arial" panose="020B0604020202020204" pitchFamily="34" charset="0"/>
                <a:cs typeface="Arial" panose="020B0604020202020204" pitchFamily="34" charset="0"/>
              </a:rPr>
              <a:t>If you really want to become a Computer Games Developer, then you should think about getting relevant experience in another industry first. This will give you a great advantage, when gaming opportunities do appear.</a:t>
            </a:r>
          </a:p>
          <a:p>
            <a:pPr marL="0" indent="0">
              <a:buNone/>
            </a:pPr>
            <a:r>
              <a:rPr lang="en-GB" dirty="0">
                <a:latin typeface="Arial" panose="020B0604020202020204" pitchFamily="34" charset="0"/>
                <a:cs typeface="Arial" panose="020B0604020202020204" pitchFamily="34" charset="0"/>
              </a:rPr>
              <a:t>As a Computer Games Developer, you will work on programming games for PCs, games consoles, the internet and mobile phones.</a:t>
            </a:r>
          </a:p>
          <a:p>
            <a:pPr marL="0" indent="0">
              <a:buNone/>
            </a:pPr>
            <a:r>
              <a:rPr lang="en-GB" dirty="0">
                <a:latin typeface="Arial" panose="020B0604020202020204" pitchFamily="34" charset="0"/>
                <a:cs typeface="Arial" panose="020B0604020202020204" pitchFamily="34" charset="0"/>
              </a:rPr>
              <a:t>Usually you would be working within a team of Developers, working on one particular aspect of the game.</a:t>
            </a:r>
          </a:p>
          <a:p>
            <a:pPr marL="0" indent="0">
              <a:buNone/>
            </a:pPr>
            <a:r>
              <a:rPr lang="en-GB" dirty="0">
                <a:latin typeface="Arial" panose="020B0604020202020204" pitchFamily="34" charset="0"/>
                <a:cs typeface="Arial" panose="020B0604020202020204" pitchFamily="34" charset="0"/>
              </a:rPr>
              <a:t>This career could include working for an agency.</a:t>
            </a:r>
          </a:p>
        </p:txBody>
      </p:sp>
      <p:pic>
        <p:nvPicPr>
          <p:cNvPr id="5" name="Picture 4"/>
          <p:cNvPicPr/>
          <p:nvPr/>
        </p:nvPicPr>
        <p:blipFill rotWithShape="1">
          <a:blip r:embed="rId2"/>
          <a:srcRect l="29181" t="71021" r="57467" b="13504"/>
          <a:stretch/>
        </p:blipFill>
        <p:spPr bwMode="auto">
          <a:xfrm>
            <a:off x="8404168" y="5544589"/>
            <a:ext cx="1936085" cy="103329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733950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D481D-B304-404F-953F-F30DA01E5BC8}"/>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Computer Games Writer</a:t>
            </a:r>
            <a:endParaRPr lang="en-GB" dirty="0"/>
          </a:p>
        </p:txBody>
      </p:sp>
      <p:sp>
        <p:nvSpPr>
          <p:cNvPr id="5" name="Rectangle 4">
            <a:extLst>
              <a:ext uri="{FF2B5EF4-FFF2-40B4-BE49-F238E27FC236}">
                <a16:creationId xmlns:a16="http://schemas.microsoft.com/office/drawing/2014/main" id="{998B8C27-933F-4994-B9CB-C9E3160FAFB5}"/>
              </a:ext>
            </a:extLst>
          </p:cNvPr>
          <p:cNvSpPr/>
          <p:nvPr/>
        </p:nvSpPr>
        <p:spPr>
          <a:xfrm>
            <a:off x="721240" y="1877635"/>
            <a:ext cx="10515599" cy="4801314"/>
          </a:xfrm>
          <a:prstGeom prst="rect">
            <a:avLst/>
          </a:prstGeom>
        </p:spPr>
        <p:txBody>
          <a:bodyPr wrap="square">
            <a:spAutoFit/>
          </a:bodyPr>
          <a:lstStyle/>
          <a:p>
            <a:r>
              <a:rPr lang="en-GB" dirty="0">
                <a:latin typeface="Arial" panose="020B0604020202020204" pitchFamily="34" charset="0"/>
                <a:cs typeface="Arial" panose="020B0604020202020204" pitchFamily="34" charset="0"/>
              </a:rPr>
              <a:t>Do you love playing computer games? Are you fascinated by the stories and adventures that take place within the gaming world? Maybe you have already thought about your own computer game storyline, and planned it all out in your head - creating new worlds and filling them with characters? </a:t>
            </a:r>
          </a:p>
          <a:p>
            <a:r>
              <a:rPr lang="en-GB" dirty="0">
                <a:latin typeface="Arial" panose="020B0604020202020204" pitchFamily="34" charset="0"/>
                <a:cs typeface="Arial" panose="020B0604020202020204" pitchFamily="34" charset="0"/>
              </a:rPr>
              <a:t>As a Computer Games Writer you will create and lead the games storyline - what happens, when, why, and how does the storyline resolve itself? All these aspects need to be carefully planned and written.</a:t>
            </a:r>
          </a:p>
          <a:p>
            <a:r>
              <a:rPr lang="en-GB" dirty="0">
                <a:latin typeface="Arial" panose="020B0604020202020204" pitchFamily="34" charset="0"/>
                <a:cs typeface="Arial" panose="020B0604020202020204" pitchFamily="34" charset="0"/>
              </a:rPr>
              <a:t>The computer games industry is one of the fastest growing areas of the entertainment industry. There are currently 2277 computer games companies operating in the UK (A Map of the UK Games Industry - NESTA). </a:t>
            </a:r>
          </a:p>
          <a:p>
            <a:r>
              <a:rPr lang="en-GB" dirty="0">
                <a:latin typeface="Arial" panose="020B0604020202020204" pitchFamily="34" charset="0"/>
                <a:cs typeface="Arial" panose="020B0604020202020204" pitchFamily="34" charset="0"/>
              </a:rPr>
              <a:t>However, it is very hard to become a Computer Games Writer, as a high percentage of these companies are small businesses, who employ a small number of people, and so opportunities are very rare. This job is one of the most sort after job roles on the planet - so be prepared to work hard!</a:t>
            </a:r>
          </a:p>
          <a:p>
            <a:r>
              <a:rPr lang="en-GB" dirty="0">
                <a:latin typeface="Arial" panose="020B0604020202020204" pitchFamily="34" charset="0"/>
                <a:cs typeface="Arial" panose="020B0604020202020204" pitchFamily="34" charset="0"/>
              </a:rPr>
              <a:t>If you really want to become a Computer Games Writer, it is vital that you get experience writing and working in another industry or area of computing first. This will give you a great advantage, when rare gaming opportunities do appear. So you will need to consider what type of work you would like to move into before considering computer games writing. Think carefully about working in an area where there are real opportunities.</a:t>
            </a:r>
          </a:p>
        </p:txBody>
      </p:sp>
      <p:pic>
        <p:nvPicPr>
          <p:cNvPr id="4" name="Content Placeholder 3">
            <a:extLst>
              <a:ext uri="{FF2B5EF4-FFF2-40B4-BE49-F238E27FC236}">
                <a16:creationId xmlns:a16="http://schemas.microsoft.com/office/drawing/2014/main" id="{4DA91D8C-6065-4DEE-A166-758B82CD24DC}"/>
              </a:ext>
            </a:extLst>
          </p:cNvPr>
          <p:cNvPicPr>
            <a:picLocks noGrp="1" noChangeAspect="1"/>
          </p:cNvPicPr>
          <p:nvPr>
            <p:ph idx="1"/>
          </p:nvPr>
        </p:nvPicPr>
        <p:blipFill>
          <a:blip r:embed="rId2"/>
          <a:stretch>
            <a:fillRect/>
          </a:stretch>
        </p:blipFill>
        <p:spPr>
          <a:xfrm>
            <a:off x="8006095" y="220285"/>
            <a:ext cx="2495550" cy="1657350"/>
          </a:xfrm>
          <a:prstGeom prst="rect">
            <a:avLst/>
          </a:prstGeom>
        </p:spPr>
      </p:pic>
    </p:spTree>
    <p:extLst>
      <p:ext uri="{BB962C8B-B14F-4D97-AF65-F5344CB8AC3E}">
        <p14:creationId xmlns:p14="http://schemas.microsoft.com/office/powerpoint/2010/main" val="11258935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CD7B5-A85F-49EE-9C98-D6B035192615}"/>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Game Master</a:t>
            </a:r>
            <a:endParaRPr lang="en-GB" dirty="0"/>
          </a:p>
        </p:txBody>
      </p:sp>
      <p:sp>
        <p:nvSpPr>
          <p:cNvPr id="5" name="Rectangle 4">
            <a:extLst>
              <a:ext uri="{FF2B5EF4-FFF2-40B4-BE49-F238E27FC236}">
                <a16:creationId xmlns:a16="http://schemas.microsoft.com/office/drawing/2014/main" id="{1065F11B-6389-4854-AE24-943CB9D5EE1D}"/>
              </a:ext>
            </a:extLst>
          </p:cNvPr>
          <p:cNvSpPr/>
          <p:nvPr/>
        </p:nvSpPr>
        <p:spPr>
          <a:xfrm>
            <a:off x="838200" y="1527789"/>
            <a:ext cx="10515600" cy="4493538"/>
          </a:xfrm>
          <a:prstGeom prst="rect">
            <a:avLst/>
          </a:prstGeom>
        </p:spPr>
        <p:txBody>
          <a:bodyPr wrap="square">
            <a:spAutoFit/>
          </a:bodyPr>
          <a:lstStyle/>
          <a:p>
            <a:r>
              <a:rPr lang="en-GB" sz="2200" dirty="0">
                <a:latin typeface="Arial" panose="020B0604020202020204" pitchFamily="34" charset="0"/>
                <a:cs typeface="Arial" panose="020B0604020202020204" pitchFamily="34" charset="0"/>
              </a:rPr>
              <a:t>As a Game Master, you will be involved in the planning of gaming events. You will be the first person that that players contact if they have a question about the game they are playing.</a:t>
            </a:r>
          </a:p>
          <a:p>
            <a:r>
              <a:rPr lang="en-GB" sz="2200" dirty="0">
                <a:latin typeface="Arial" panose="020B0604020202020204" pitchFamily="34" charset="0"/>
                <a:cs typeface="Arial" panose="020B0604020202020204" pitchFamily="34" charset="0"/>
              </a:rPr>
              <a:t>Game Masters also find and fix bugs and issues in the games to make it the best experience for the user.</a:t>
            </a:r>
          </a:p>
          <a:p>
            <a:r>
              <a:rPr lang="en-GB" sz="2200" dirty="0">
                <a:latin typeface="Arial" panose="020B0604020202020204" pitchFamily="34" charset="0"/>
                <a:cs typeface="Arial" panose="020B0604020202020204" pitchFamily="34" charset="0"/>
              </a:rPr>
              <a:t>You will be involved in the creation, planning and production of games.</a:t>
            </a:r>
          </a:p>
          <a:p>
            <a:r>
              <a:rPr lang="en-GB" sz="2200" dirty="0">
                <a:latin typeface="Arial" panose="020B0604020202020204" pitchFamily="34" charset="0"/>
                <a:cs typeface="Arial" panose="020B0604020202020204" pitchFamily="34" charset="0"/>
              </a:rPr>
              <a:t>To become a Game Master, you will need:</a:t>
            </a:r>
          </a:p>
          <a:p>
            <a:pPr lvl="1">
              <a:buFont typeface="Arial" panose="020B0604020202020204" pitchFamily="34" charset="0"/>
              <a:buChar char="•"/>
            </a:pPr>
            <a:r>
              <a:rPr lang="en-GB" sz="2200" dirty="0">
                <a:latin typeface="Arial" panose="020B0604020202020204" pitchFamily="34" charset="0"/>
                <a:cs typeface="Arial" panose="020B0604020202020204" pitchFamily="34" charset="0"/>
              </a:rPr>
              <a:t>IT skills</a:t>
            </a:r>
          </a:p>
          <a:p>
            <a:pPr lvl="1">
              <a:buFont typeface="Arial" panose="020B0604020202020204" pitchFamily="34" charset="0"/>
              <a:buChar char="•"/>
            </a:pPr>
            <a:r>
              <a:rPr lang="en-GB" sz="2200" dirty="0">
                <a:latin typeface="Arial" panose="020B0604020202020204" pitchFamily="34" charset="0"/>
                <a:cs typeface="Arial" panose="020B0604020202020204" pitchFamily="34" charset="0"/>
              </a:rPr>
              <a:t>good communication skills</a:t>
            </a:r>
          </a:p>
          <a:p>
            <a:pPr lvl="1">
              <a:buFont typeface="Arial" panose="020B0604020202020204" pitchFamily="34" charset="0"/>
              <a:buChar char="•"/>
            </a:pPr>
            <a:r>
              <a:rPr lang="en-GB" sz="2200" dirty="0">
                <a:latin typeface="Arial" panose="020B0604020202020204" pitchFamily="34" charset="0"/>
                <a:cs typeface="Arial" panose="020B0604020202020204" pitchFamily="34" charset="0"/>
              </a:rPr>
              <a:t>experience working in another area of computing</a:t>
            </a:r>
          </a:p>
          <a:p>
            <a:r>
              <a:rPr lang="en-GB" sz="2200" dirty="0">
                <a:latin typeface="Arial" panose="020B0604020202020204" pitchFamily="34" charset="0"/>
                <a:cs typeface="Arial" panose="020B0604020202020204" pitchFamily="34" charset="0"/>
              </a:rPr>
              <a:t>There are no set requirements to becoming a Game Master. However, if you have a degree in a relevant subject such as computer games development or software engineering this will be help you to get into this career.</a:t>
            </a:r>
          </a:p>
        </p:txBody>
      </p:sp>
      <p:pic>
        <p:nvPicPr>
          <p:cNvPr id="4" name="Content Placeholder 3">
            <a:extLst>
              <a:ext uri="{FF2B5EF4-FFF2-40B4-BE49-F238E27FC236}">
                <a16:creationId xmlns:a16="http://schemas.microsoft.com/office/drawing/2014/main" id="{B9EE9F5C-262B-444A-8C06-ABA2AF061DA2}"/>
              </a:ext>
            </a:extLst>
          </p:cNvPr>
          <p:cNvPicPr>
            <a:picLocks noGrp="1" noChangeAspect="1"/>
          </p:cNvPicPr>
          <p:nvPr>
            <p:ph idx="1"/>
          </p:nvPr>
        </p:nvPicPr>
        <p:blipFill>
          <a:blip r:embed="rId2"/>
          <a:stretch>
            <a:fillRect/>
          </a:stretch>
        </p:blipFill>
        <p:spPr>
          <a:xfrm>
            <a:off x="8370210" y="3646968"/>
            <a:ext cx="1933071" cy="1269262"/>
          </a:xfrm>
          <a:prstGeom prst="rect">
            <a:avLst/>
          </a:prstGeom>
        </p:spPr>
      </p:pic>
    </p:spTree>
    <p:extLst>
      <p:ext uri="{BB962C8B-B14F-4D97-AF65-F5344CB8AC3E}">
        <p14:creationId xmlns:p14="http://schemas.microsoft.com/office/powerpoint/2010/main" val="6098451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06438"/>
          </a:xfrm>
        </p:spPr>
        <p:txBody>
          <a:bodyPr/>
          <a:lstStyle/>
          <a:p>
            <a:r>
              <a:rPr lang="en-GB" dirty="0">
                <a:latin typeface="Arial" panose="020B0604020202020204" pitchFamily="34" charset="0"/>
                <a:cs typeface="Arial" panose="020B0604020202020204" pitchFamily="34" charset="0"/>
              </a:rPr>
              <a:t>Games Producer</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071564"/>
            <a:ext cx="10515600" cy="5254421"/>
          </a:xfrm>
        </p:spPr>
        <p:txBody>
          <a:bodyPr>
            <a:normAutofit/>
          </a:bodyPr>
          <a:lstStyle/>
          <a:p>
            <a:pPr marL="0" indent="0">
              <a:buNone/>
            </a:pPr>
            <a:r>
              <a:rPr lang="en-GB" sz="1600" dirty="0">
                <a:latin typeface="Arial" panose="020B0604020202020204" pitchFamily="34" charset="0"/>
                <a:cs typeface="Arial" panose="020B0604020202020204" pitchFamily="34" charset="0"/>
              </a:rPr>
              <a:t>Computer games are great fun to play - but how would you actually like to have a career working in the world of computer games?</a:t>
            </a:r>
          </a:p>
          <a:p>
            <a:pPr marL="0" indent="0">
              <a:buNone/>
            </a:pPr>
            <a:r>
              <a:rPr lang="en-GB" sz="1600" dirty="0">
                <a:latin typeface="Arial" panose="020B0604020202020204" pitchFamily="34" charset="0"/>
                <a:cs typeface="Arial" panose="020B0604020202020204" pitchFamily="34" charset="0"/>
              </a:rPr>
              <a:t>The final game which you play at home is the result of a long and complicated business process, which takes the game from the first initial idea in someone's head, to the finished product at your fingertips.</a:t>
            </a:r>
          </a:p>
          <a:p>
            <a:pPr marL="0" indent="0">
              <a:buNone/>
            </a:pPr>
            <a:r>
              <a:rPr lang="en-GB" sz="1600" dirty="0">
                <a:latin typeface="Arial" panose="020B0604020202020204" pitchFamily="34" charset="0"/>
                <a:cs typeface="Arial" panose="020B0604020202020204" pitchFamily="34" charset="0"/>
              </a:rPr>
              <a:t>Games Producers play a vital role in this process, overseeing and managing the project as it progresses. As a Games Producer you will manage the production schedule, budget, and development team, as well as working closely with the marketing, advertising and public relations side.</a:t>
            </a:r>
          </a:p>
          <a:p>
            <a:pPr marL="0" indent="0">
              <a:buNone/>
            </a:pPr>
            <a:r>
              <a:rPr lang="en-GB" sz="1600" dirty="0">
                <a:latin typeface="Arial" panose="020B0604020202020204" pitchFamily="34" charset="0"/>
                <a:cs typeface="Arial" panose="020B0604020202020204" pitchFamily="34" charset="0"/>
              </a:rPr>
              <a:t>You will need to be able to communicate effectively with people working in the different areas of the project, and to bring everything together on time, and within budget. This will take great people and management skills.</a:t>
            </a:r>
          </a:p>
          <a:p>
            <a:pPr marL="0" indent="0">
              <a:buNone/>
            </a:pPr>
            <a:r>
              <a:rPr lang="en-GB" sz="1600" dirty="0">
                <a:latin typeface="Arial" panose="020B0604020202020204" pitchFamily="34" charset="0"/>
                <a:cs typeface="Arial" panose="020B0604020202020204" pitchFamily="34" charset="0"/>
              </a:rPr>
              <a:t>However, it is very hard to become a Games Producer, as 95% of these companies are small businesses, who employ a small number of people, and so opportunities are very rare. This job is basically one of the most sort after job roles on the planet - so be prepared to work hard!</a:t>
            </a:r>
          </a:p>
          <a:p>
            <a:pPr marL="0" indent="0">
              <a:buNone/>
            </a:pPr>
            <a:r>
              <a:rPr lang="en-GB" sz="1600" dirty="0">
                <a:latin typeface="Arial" panose="020B0604020202020204" pitchFamily="34" charset="0"/>
                <a:cs typeface="Arial" panose="020B0604020202020204" pitchFamily="34" charset="0"/>
              </a:rPr>
              <a:t>If you really want to become a Games Producer, it is vital that you get experience working in another industry or area of computing first. This will give you a great advantage when rare opportunities do appear. So you will need to consider what type of work you would like to move into before considering becoming a Games Producer. Think carefully about working in an area where there are real opportunities. See the Personal Qualities and Skills section and the Entry Routes and Training area for more details.</a:t>
            </a:r>
          </a:p>
          <a:p>
            <a:pPr marL="0" indent="0">
              <a:buNone/>
            </a:pPr>
            <a:r>
              <a:rPr lang="en-GB" sz="1600" dirty="0">
                <a:latin typeface="Arial" panose="020B0604020202020204" pitchFamily="34" charset="0"/>
                <a:cs typeface="Arial" panose="020B0604020202020204" pitchFamily="34" charset="0"/>
              </a:rPr>
              <a:t>This career could involve working for an agency.</a:t>
            </a:r>
          </a:p>
        </p:txBody>
      </p:sp>
      <p:pic>
        <p:nvPicPr>
          <p:cNvPr id="5" name="Picture 4"/>
          <p:cNvPicPr/>
          <p:nvPr/>
        </p:nvPicPr>
        <p:blipFill rotWithShape="1">
          <a:blip r:embed="rId2"/>
          <a:srcRect l="29338" t="70812" r="57337" b="13282"/>
          <a:stretch/>
        </p:blipFill>
        <p:spPr bwMode="auto">
          <a:xfrm>
            <a:off x="7689274" y="5278062"/>
            <a:ext cx="2036270" cy="138043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981141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TotalTime>
  <Words>1113</Words>
  <Application>Microsoft Office PowerPoint</Application>
  <PresentationFormat>Widescreen</PresentationFormat>
  <Paragraphs>48</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Careers with  Games Development</vt:lpstr>
      <vt:lpstr>Careers with Games Development</vt:lpstr>
      <vt:lpstr>Computer Games Designer</vt:lpstr>
      <vt:lpstr>Computer Games Developer</vt:lpstr>
      <vt:lpstr>Computer Games Writer</vt:lpstr>
      <vt:lpstr>Game Master</vt:lpstr>
      <vt:lpstr>Games Producer</vt:lpstr>
    </vt:vector>
  </TitlesOfParts>
  <Company>Fullhurst Community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Careers with Hair and Beauty</dc:title>
  <dc:creator>Mason,S</dc:creator>
  <cp:lastModifiedBy>Susanna Mason</cp:lastModifiedBy>
  <cp:revision>30</cp:revision>
  <dcterms:created xsi:type="dcterms:W3CDTF">2018-11-14T12:34:08Z</dcterms:created>
  <dcterms:modified xsi:type="dcterms:W3CDTF">2019-09-20T08:34:22Z</dcterms:modified>
</cp:coreProperties>
</file>